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2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5" r:id="rId6"/>
    <p:sldLayoutId id="2147483970" r:id="rId7"/>
    <p:sldLayoutId id="2147483971" r:id="rId8"/>
    <p:sldLayoutId id="2147483972" r:id="rId9"/>
    <p:sldLayoutId id="2147483974" r:id="rId10"/>
    <p:sldLayoutId id="214748397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E433FEA1-E0F8-43CF-91D5-6A98CD36D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E280C-BEBA-6F4F-9426-4ECA835E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650075"/>
            <a:ext cx="8652875" cy="1124073"/>
          </a:xfrm>
        </p:spPr>
        <p:txBody>
          <a:bodyPr anchor="b">
            <a:normAutofit/>
          </a:bodyPr>
          <a:lstStyle/>
          <a:p>
            <a:r>
              <a:rPr lang="en-US" dirty="0"/>
              <a:t>DATA  CLUB – MEET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5179-4031-A248-AA01-956A1EA4D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1895599"/>
            <a:ext cx="8647952" cy="681942"/>
          </a:xfrm>
        </p:spPr>
        <p:txBody>
          <a:bodyPr anchor="t">
            <a:normAutofit/>
          </a:bodyPr>
          <a:lstStyle/>
          <a:p>
            <a:r>
              <a:rPr lang="en-US" dirty="0"/>
              <a:t>Topic: Complexity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9AE6A41-32AB-41F7-90EF-073C089C6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439950"/>
            <a:ext cx="10500930" cy="3417723"/>
          </a:xfrm>
          <a:custGeom>
            <a:avLst/>
            <a:gdLst>
              <a:gd name="connsiteX0" fmla="*/ 1559664 w 10500930"/>
              <a:gd name="connsiteY0" fmla="*/ 3417723 h 3417723"/>
              <a:gd name="connsiteX1" fmla="*/ 0 w 10500930"/>
              <a:gd name="connsiteY1" fmla="*/ 3417723 h 3417723"/>
              <a:gd name="connsiteX2" fmla="*/ 0 w 10500930"/>
              <a:gd name="connsiteY2" fmla="*/ 2944791 h 3417723"/>
              <a:gd name="connsiteX3" fmla="*/ 193582 w 10500930"/>
              <a:gd name="connsiteY3" fmla="*/ 3053540 h 3417723"/>
              <a:gd name="connsiteX4" fmla="*/ 1423717 w 10500930"/>
              <a:gd name="connsiteY4" fmla="*/ 3410968 h 3417723"/>
              <a:gd name="connsiteX5" fmla="*/ 10500930 w 10500930"/>
              <a:gd name="connsiteY5" fmla="*/ 3417723 h 3417723"/>
              <a:gd name="connsiteX6" fmla="*/ 1994489 w 10500930"/>
              <a:gd name="connsiteY6" fmla="*/ 3417723 h 3417723"/>
              <a:gd name="connsiteX7" fmla="*/ 2130396 w 10500930"/>
              <a:gd name="connsiteY7" fmla="*/ 3410970 h 3417723"/>
              <a:gd name="connsiteX8" fmla="*/ 5243003 w 10500930"/>
              <a:gd name="connsiteY8" fmla="*/ 328636 h 3417723"/>
              <a:gd name="connsiteX9" fmla="*/ 5258816 w 10500930"/>
              <a:gd name="connsiteY9" fmla="*/ 0 h 3417723"/>
              <a:gd name="connsiteX10" fmla="*/ 10500930 w 10500930"/>
              <a:gd name="connsiteY10" fmla="*/ 0 h 34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0930" h="3417723">
                <a:moveTo>
                  <a:pt x="1559664" y="3417723"/>
                </a:moveTo>
                <a:lnTo>
                  <a:pt x="0" y="3417723"/>
                </a:lnTo>
                <a:lnTo>
                  <a:pt x="0" y="2944791"/>
                </a:lnTo>
                <a:lnTo>
                  <a:pt x="193582" y="3053540"/>
                </a:lnTo>
                <a:cubicBezTo>
                  <a:pt x="569241" y="3242876"/>
                  <a:pt x="984418" y="3367068"/>
                  <a:pt x="1423717" y="3410968"/>
                </a:cubicBezTo>
                <a:close/>
                <a:moveTo>
                  <a:pt x="10500930" y="3417723"/>
                </a:moveTo>
                <a:lnTo>
                  <a:pt x="1994489" y="3417723"/>
                </a:lnTo>
                <a:lnTo>
                  <a:pt x="2130396" y="3410970"/>
                </a:lnTo>
                <a:cubicBezTo>
                  <a:pt x="3777767" y="3246345"/>
                  <a:pt x="5085919" y="1952612"/>
                  <a:pt x="5243003" y="328636"/>
                </a:cubicBezTo>
                <a:lnTo>
                  <a:pt x="5258816" y="0"/>
                </a:lnTo>
                <a:lnTo>
                  <a:pt x="1050093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ectangle 34">
            <a:extLst>
              <a:ext uri="{FF2B5EF4-FFF2-40B4-BE49-F238E27FC236}">
                <a16:creationId xmlns:a16="http://schemas.microsoft.com/office/drawing/2014/main" id="{A3F5937F-9524-421C-ACE9-BB237B773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2C65D78F-1248-459A-A8FE-DED2F4A2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927617" y="3439950"/>
            <a:ext cx="3264378" cy="3417721"/>
          </a:xfrm>
          <a:custGeom>
            <a:avLst/>
            <a:gdLst>
              <a:gd name="connsiteX0" fmla="*/ 3264378 w 3264378"/>
              <a:gd name="connsiteY0" fmla="*/ 3417721 h 3417721"/>
              <a:gd name="connsiteX1" fmla="*/ 0 w 3264378"/>
              <a:gd name="connsiteY1" fmla="*/ 3417721 h 3417721"/>
              <a:gd name="connsiteX2" fmla="*/ 0 w 3264378"/>
              <a:gd name="connsiteY2" fmla="*/ 0 h 3417721"/>
              <a:gd name="connsiteX3" fmla="*/ 11 w 3264378"/>
              <a:gd name="connsiteY3" fmla="*/ 0 h 3417721"/>
              <a:gd name="connsiteX4" fmla="*/ 15824 w 3264378"/>
              <a:gd name="connsiteY4" fmla="*/ 328633 h 3417721"/>
              <a:gd name="connsiteX5" fmla="*/ 3128431 w 3264378"/>
              <a:gd name="connsiteY5" fmla="*/ 3410966 h 341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378" h="3417721">
                <a:moveTo>
                  <a:pt x="3264378" y="3417721"/>
                </a:moveTo>
                <a:lnTo>
                  <a:pt x="0" y="3417721"/>
                </a:lnTo>
                <a:lnTo>
                  <a:pt x="0" y="0"/>
                </a:lnTo>
                <a:lnTo>
                  <a:pt x="11" y="0"/>
                </a:lnTo>
                <a:lnTo>
                  <a:pt x="15824" y="328633"/>
                </a:lnTo>
                <a:cubicBezTo>
                  <a:pt x="172908" y="1952608"/>
                  <a:pt x="1481060" y="3246341"/>
                  <a:pt x="3128431" y="34109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D20CAF5-8290-43DC-8750-23CE9FD1A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2" r="1" b="15598"/>
          <a:stretch/>
        </p:blipFill>
        <p:spPr>
          <a:xfrm>
            <a:off x="5235128" y="3428672"/>
            <a:ext cx="6963551" cy="3429000"/>
          </a:xfrm>
          <a:custGeom>
            <a:avLst/>
            <a:gdLst/>
            <a:ahLst/>
            <a:cxnLst/>
            <a:rect l="l" t="t" r="r" b="b"/>
            <a:pathLst>
              <a:path w="6963551" h="3417723">
                <a:moveTo>
                  <a:pt x="3484731" y="0"/>
                </a:moveTo>
                <a:lnTo>
                  <a:pt x="3484731" y="294"/>
                </a:lnTo>
                <a:lnTo>
                  <a:pt x="3835115" y="17647"/>
                </a:lnTo>
                <a:cubicBezTo>
                  <a:pt x="5592311" y="192669"/>
                  <a:pt x="6963551" y="1648141"/>
                  <a:pt x="6963551" y="3417723"/>
                </a:cubicBezTo>
                <a:lnTo>
                  <a:pt x="3478820" y="3417723"/>
                </a:lnTo>
                <a:lnTo>
                  <a:pt x="3478820" y="3417721"/>
                </a:lnTo>
                <a:lnTo>
                  <a:pt x="0" y="3417721"/>
                </a:lnTo>
                <a:cubicBezTo>
                  <a:pt x="0" y="1648139"/>
                  <a:pt x="1371240" y="192667"/>
                  <a:pt x="3128436" y="17645"/>
                </a:cubicBezTo>
                <a:lnTo>
                  <a:pt x="3478820" y="292"/>
                </a:lnTo>
                <a:lnTo>
                  <a:pt x="3478820" y="2"/>
                </a:lnTo>
                <a:lnTo>
                  <a:pt x="3481755" y="1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1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9E46E-DCF3-864A-AB8A-20A5C8DE1539}"/>
              </a:ext>
            </a:extLst>
          </p:cNvPr>
          <p:cNvSpPr txBox="1"/>
          <p:nvPr/>
        </p:nvSpPr>
        <p:spPr>
          <a:xfrm>
            <a:off x="1092201" y="1727200"/>
            <a:ext cx="901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What does it mean when we say that an algorithm X is asymptotically more efficient than Y?</a:t>
            </a:r>
          </a:p>
          <a:p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X will always be a better choice for all inputs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X will always be a better choice for large inputs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X will always be a better choice for small inputs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/>
              <a:t>Y will always be a better choice for small inputs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51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68DED-07AB-0D4C-9173-CF0A4744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82750"/>
            <a:ext cx="5626100" cy="349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3E934A-1D48-A14B-B049-3CA1B383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495550"/>
            <a:ext cx="4152900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010AC-B6F6-4844-A483-6130ABDE20B4}"/>
              </a:ext>
            </a:extLst>
          </p:cNvPr>
          <p:cNvSpPr txBox="1"/>
          <p:nvPr/>
        </p:nvSpPr>
        <p:spPr>
          <a:xfrm>
            <a:off x="825500" y="1092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79821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2CE1D-4D5C-E94A-942A-04F304B7ABDC}"/>
              </a:ext>
            </a:extLst>
          </p:cNvPr>
          <p:cNvSpPr txBox="1"/>
          <p:nvPr/>
        </p:nvSpPr>
        <p:spPr>
          <a:xfrm>
            <a:off x="965200" y="939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D9E29-5D79-8C44-B578-A1502ECB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368550"/>
            <a:ext cx="4533900" cy="21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62B72-4D00-8F41-A43C-14F3C40D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300"/>
            <a:ext cx="5422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886C6-0D70-E34E-84C7-97FCD1A122ED}"/>
              </a:ext>
            </a:extLst>
          </p:cNvPr>
          <p:cNvSpPr txBox="1"/>
          <p:nvPr/>
        </p:nvSpPr>
        <p:spPr>
          <a:xfrm>
            <a:off x="889000" y="1244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AAEB3-7A9C-DB4A-B404-56DDDEE5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2000"/>
            <a:ext cx="5422900" cy="332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1AAE1-DD59-6249-832E-9B654371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667000"/>
            <a:ext cx="4445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CBD46-1934-2945-BB4B-DEA5EEF409F6}"/>
              </a:ext>
            </a:extLst>
          </p:cNvPr>
          <p:cNvSpPr txBox="1"/>
          <p:nvPr/>
        </p:nvSpPr>
        <p:spPr>
          <a:xfrm>
            <a:off x="348877" y="1295400"/>
            <a:ext cx="56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Which of the following is not bounded by O(n^2)?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D550-E15E-E541-AB2C-2BD4A852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136900"/>
            <a:ext cx="5461000" cy="267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436AB-8819-2642-9E94-E9D4DF0E8889}"/>
              </a:ext>
            </a:extLst>
          </p:cNvPr>
          <p:cNvSpPr txBox="1"/>
          <p:nvPr/>
        </p:nvSpPr>
        <p:spPr>
          <a:xfrm>
            <a:off x="6273803" y="1295400"/>
            <a:ext cx="567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Which of the given options provides the increasing order of complexity of functions f1, f2, f3 and f4: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04FE-C3C4-7A4D-8151-9F4B756C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2" y="3136900"/>
            <a:ext cx="5461000" cy="267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5259C-7D55-F640-AF75-6C9463DB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088465"/>
            <a:ext cx="17018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576D5-8D9D-B24E-A3BD-11F156074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525" y="2075765"/>
            <a:ext cx="1752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CB366-B675-BB49-B26F-3827B024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04900"/>
            <a:ext cx="11239500" cy="2812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E466A-3AD2-A941-8551-96F66368AD72}"/>
              </a:ext>
            </a:extLst>
          </p:cNvPr>
          <p:cNvSpPr txBox="1"/>
          <p:nvPr/>
        </p:nvSpPr>
        <p:spPr>
          <a:xfrm>
            <a:off x="571500" y="584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CD94D-B20E-9F45-95B0-5A7B5BF6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069098"/>
            <a:ext cx="4787900" cy="23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44239-7C0E-F44E-95CA-81ECD5DC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03868"/>
            <a:ext cx="3993467" cy="2851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6DF5B-1272-9A41-8512-6C8920E3BB23}"/>
              </a:ext>
            </a:extLst>
          </p:cNvPr>
          <p:cNvSpPr txBox="1"/>
          <p:nvPr/>
        </p:nvSpPr>
        <p:spPr>
          <a:xfrm>
            <a:off x="558800" y="5842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0C3E3-21B1-334F-AB45-D2E8D2AE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71" y="2520950"/>
            <a:ext cx="102273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ABB66-DB1D-E34D-89F7-500F77BB256D}"/>
              </a:ext>
            </a:extLst>
          </p:cNvPr>
          <p:cNvSpPr txBox="1"/>
          <p:nvPr/>
        </p:nvSpPr>
        <p:spPr>
          <a:xfrm>
            <a:off x="609600" y="8382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DB147-F448-ED4F-A88B-145CC612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391166"/>
            <a:ext cx="54864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CA49A-3375-2B46-AA0D-6AEA31EC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2" y="2451100"/>
            <a:ext cx="8166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194B-E22B-BE41-82FF-0A3F0D7CB0FC}"/>
              </a:ext>
            </a:extLst>
          </p:cNvPr>
          <p:cNvSpPr txBox="1"/>
          <p:nvPr/>
        </p:nvSpPr>
        <p:spPr>
          <a:xfrm>
            <a:off x="647700" y="7493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7A182-949E-C047-A045-94225CC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08100"/>
            <a:ext cx="5486400" cy="325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F364B1-CD40-2A43-A031-7D5986F8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006600"/>
            <a:ext cx="868114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CFE8BD-D15D-B34F-93EF-2DC472A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460500"/>
            <a:ext cx="5448300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C3D897-E772-194D-9E55-A3D757CEBBFF}"/>
              </a:ext>
            </a:extLst>
          </p:cNvPr>
          <p:cNvSpPr txBox="1"/>
          <p:nvPr/>
        </p:nvSpPr>
        <p:spPr>
          <a:xfrm>
            <a:off x="838200" y="8636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ED5DF-2AEB-234F-BC79-4758CD89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3225800"/>
            <a:ext cx="4978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8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C4F4-1C9F-1C48-9770-813FD6B7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660400"/>
            <a:ext cx="9950103" cy="5280430"/>
          </a:xfrm>
        </p:spPr>
        <p:txBody>
          <a:bodyPr/>
          <a:lstStyle/>
          <a:p>
            <a:r>
              <a:rPr lang="en-US" dirty="0"/>
              <a:t>Types of interviews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7E767E-3955-824F-A267-0FE99B87CCC3}"/>
              </a:ext>
            </a:extLst>
          </p:cNvPr>
          <p:cNvSpPr/>
          <p:nvPr/>
        </p:nvSpPr>
        <p:spPr>
          <a:xfrm>
            <a:off x="2334664" y="1929014"/>
            <a:ext cx="16277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0D674-FF3E-8842-BC5A-B160F99CD418}"/>
              </a:ext>
            </a:extLst>
          </p:cNvPr>
          <p:cNvSpPr/>
          <p:nvPr/>
        </p:nvSpPr>
        <p:spPr>
          <a:xfrm>
            <a:off x="9004299" y="4058456"/>
            <a:ext cx="18161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7F060-7DA1-864D-982C-EC01A10C3F8C}"/>
              </a:ext>
            </a:extLst>
          </p:cNvPr>
          <p:cNvSpPr/>
          <p:nvPr/>
        </p:nvSpPr>
        <p:spPr>
          <a:xfrm>
            <a:off x="6545980" y="40584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73A59E-CFEC-724B-98A8-CBFE4B87B830}"/>
              </a:ext>
            </a:extLst>
          </p:cNvPr>
          <p:cNvSpPr/>
          <p:nvPr/>
        </p:nvSpPr>
        <p:spPr>
          <a:xfrm>
            <a:off x="7746999" y="1998056"/>
            <a:ext cx="1257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5E1B9E-A3AA-174C-84A4-0DB93F93B6A8}"/>
              </a:ext>
            </a:extLst>
          </p:cNvPr>
          <p:cNvSpPr/>
          <p:nvPr/>
        </p:nvSpPr>
        <p:spPr>
          <a:xfrm>
            <a:off x="811198" y="4112028"/>
            <a:ext cx="193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7A8E40-4FC1-7741-86C3-F7F812AC74BB}"/>
              </a:ext>
            </a:extLst>
          </p:cNvPr>
          <p:cNvSpPr/>
          <p:nvPr/>
        </p:nvSpPr>
        <p:spPr>
          <a:xfrm>
            <a:off x="3487550" y="4112028"/>
            <a:ext cx="15112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E2010C3-D1E4-9046-9151-D672E1AF4FDC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5400000">
            <a:off x="1828158" y="2791654"/>
            <a:ext cx="1268614" cy="1372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860A3EE-8AFA-A149-AB1C-9453BCB9DBA2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16200000" flipH="1">
            <a:off x="3061558" y="2930387"/>
            <a:ext cx="1268614" cy="1094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B99C9CB-4A83-D144-87ED-7B463328E7E8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5400000">
            <a:off x="7116415" y="2799222"/>
            <a:ext cx="1146000" cy="1372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ED4B4D-3BD7-DF45-900D-F83080653C6D}"/>
              </a:ext>
            </a:extLst>
          </p:cNvPr>
          <p:cNvCxnSpPr>
            <a:stCxn id="8" idx="4"/>
            <a:endCxn id="6" idx="0"/>
          </p:cNvCxnSpPr>
          <p:nvPr/>
        </p:nvCxnSpPr>
        <p:spPr>
          <a:xfrm rot="16200000" flipH="1">
            <a:off x="8570999" y="2717106"/>
            <a:ext cx="1146000" cy="153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D2D0-EDC9-DD45-98B3-4B9AA5D8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812800"/>
            <a:ext cx="9950103" cy="51280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job roles (for Applied Mathematicians)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Research Engineer (</a:t>
            </a:r>
            <a:r>
              <a:rPr lang="en-US" sz="3200" b="1" dirty="0"/>
              <a:t>Algorithms</a:t>
            </a:r>
            <a:r>
              <a:rPr lang="en-US" sz="1800" dirty="0"/>
              <a:t>, </a:t>
            </a:r>
            <a:r>
              <a:rPr lang="en-US" sz="2800" b="1" dirty="0"/>
              <a:t>Distributed Systems</a:t>
            </a:r>
            <a:r>
              <a:rPr lang="en-US" sz="1800" dirty="0"/>
              <a:t>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Machine Learning Engineer (</a:t>
            </a:r>
            <a:r>
              <a:rPr lang="en-US" sz="2800" b="1" dirty="0"/>
              <a:t>Algorithms</a:t>
            </a:r>
            <a:r>
              <a:rPr lang="en-US" sz="1800" dirty="0"/>
              <a:t>, </a:t>
            </a:r>
            <a:r>
              <a:rPr lang="en-US" sz="2000" b="1" dirty="0"/>
              <a:t>OOPS</a:t>
            </a:r>
            <a:r>
              <a:rPr lang="en-US" sz="1800" dirty="0"/>
              <a:t>, </a:t>
            </a:r>
            <a:r>
              <a:rPr lang="en-US" sz="2800" b="1" dirty="0"/>
              <a:t>Distributed Systems</a:t>
            </a:r>
            <a:r>
              <a:rPr lang="en-US" sz="1800" dirty="0"/>
              <a:t>, </a:t>
            </a:r>
            <a:r>
              <a:rPr lang="en-US" sz="2400" b="1" dirty="0"/>
              <a:t>ML System Design</a:t>
            </a:r>
            <a:r>
              <a:rPr lang="en-US" sz="1800" dirty="0"/>
              <a:t>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Quantitative Researcher (</a:t>
            </a:r>
            <a:r>
              <a:rPr lang="en-US" sz="3200" b="1" dirty="0"/>
              <a:t>Algorithms</a:t>
            </a:r>
            <a:r>
              <a:rPr lang="en-US" sz="1800" dirty="0"/>
              <a:t>, </a:t>
            </a:r>
            <a:r>
              <a:rPr lang="en-US" sz="2800" b="1" dirty="0"/>
              <a:t>Mathematics</a:t>
            </a:r>
            <a:r>
              <a:rPr lang="en-US" sz="1800" dirty="0"/>
              <a:t>, </a:t>
            </a:r>
            <a:r>
              <a:rPr lang="en-US" sz="2800" b="1" dirty="0"/>
              <a:t>Case Studies</a:t>
            </a:r>
            <a:r>
              <a:rPr lang="en-US" sz="1800" dirty="0"/>
              <a:t>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Software Engineers (</a:t>
            </a:r>
            <a:r>
              <a:rPr lang="en-US" sz="2800" b="1" dirty="0"/>
              <a:t>Algorithms</a:t>
            </a:r>
            <a:r>
              <a:rPr lang="en-US" sz="1800" dirty="0"/>
              <a:t>, </a:t>
            </a:r>
            <a:r>
              <a:rPr lang="en-US" sz="2400" b="1" dirty="0"/>
              <a:t>OOPS</a:t>
            </a:r>
            <a:r>
              <a:rPr lang="en-US" sz="1600" dirty="0"/>
              <a:t>,</a:t>
            </a:r>
            <a:r>
              <a:rPr lang="en-US" sz="2400" b="1" dirty="0"/>
              <a:t> Distributed Systems</a:t>
            </a:r>
            <a:r>
              <a:rPr lang="en-US" sz="1800" dirty="0"/>
              <a:t>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Data Scientist (</a:t>
            </a:r>
            <a:r>
              <a:rPr lang="en-US" sz="2200" b="1" dirty="0"/>
              <a:t>Algorithms</a:t>
            </a:r>
            <a:r>
              <a:rPr lang="en-US" sz="1800" dirty="0"/>
              <a:t>, </a:t>
            </a:r>
            <a:r>
              <a:rPr lang="en-US" sz="3200" b="1" dirty="0"/>
              <a:t>SQL</a:t>
            </a:r>
            <a:r>
              <a:rPr lang="en-US" sz="1800" dirty="0"/>
              <a:t>, </a:t>
            </a:r>
            <a:r>
              <a:rPr lang="en-US" sz="3200" b="1" dirty="0"/>
              <a:t>Case Studies</a:t>
            </a:r>
            <a:r>
              <a:rPr lang="en-US" sz="1800" dirty="0"/>
              <a:t>)</a:t>
            </a:r>
          </a:p>
          <a:p>
            <a:pPr marL="937260" lvl="4" indent="-342900">
              <a:buFont typeface="+mj-lt"/>
              <a:buAutoNum type="arabicPeriod"/>
            </a:pPr>
            <a:r>
              <a:rPr lang="en-US" sz="1800" dirty="0"/>
              <a:t>Data Analyst (</a:t>
            </a:r>
            <a:r>
              <a:rPr lang="en-US" sz="1400" b="1" dirty="0"/>
              <a:t>Algorithms</a:t>
            </a:r>
            <a:r>
              <a:rPr lang="en-US" sz="1800" dirty="0"/>
              <a:t>, </a:t>
            </a:r>
            <a:r>
              <a:rPr lang="en-US" sz="2800" b="1" dirty="0"/>
              <a:t>SQL</a:t>
            </a:r>
            <a:r>
              <a:rPr lang="en-US" sz="1800" dirty="0"/>
              <a:t>, </a:t>
            </a:r>
            <a:r>
              <a:rPr lang="en-US" sz="3200" b="1" dirty="0"/>
              <a:t>Case Studies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77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yellow clock">
            <a:extLst>
              <a:ext uri="{FF2B5EF4-FFF2-40B4-BE49-F238E27FC236}">
                <a16:creationId xmlns:a16="http://schemas.microsoft.com/office/drawing/2014/main" id="{14C39DFE-986E-4EE1-A0FA-FDA849AC6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4" b="8851"/>
          <a:stretch/>
        </p:blipFill>
        <p:spPr>
          <a:xfrm>
            <a:off x="1016505" y="974725"/>
            <a:ext cx="3823742" cy="215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D22B8-FE8E-A041-BB2F-A146152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05" y="1727199"/>
            <a:ext cx="2907795" cy="139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kern="1200" dirty="0">
                <a:effectLst/>
                <a:latin typeface="+mj-lt"/>
                <a:ea typeface="+mj-ea"/>
                <a:cs typeface="+mj-cs"/>
              </a:rPr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9FB6B-99E9-124A-B535-01F974D9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assume we ask 2 interviewees A and B to write a program to detect if a number N &gt;= 2 is prime.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4DFC95-E6BB-1345-9F48-6FCA9720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3428999"/>
            <a:ext cx="3687298" cy="24399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Top-down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 by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 EASY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5CB8F-EAE3-7847-B25C-429398A8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57" y="3752850"/>
            <a:ext cx="265430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2A1F0-ADFA-6D4A-8E4B-5EA7C39A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26" y="3752850"/>
            <a:ext cx="2781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92737C-9745-DE40-8DC4-53862CB87957}"/>
              </a:ext>
            </a:extLst>
          </p:cNvPr>
          <p:cNvSpPr txBox="1"/>
          <p:nvPr/>
        </p:nvSpPr>
        <p:spPr>
          <a:xfrm>
            <a:off x="1143000" y="965200"/>
            <a:ext cx="642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assume that the operation N is divisible by </a:t>
            </a:r>
            <a:r>
              <a:rPr lang="en-US" b="1" dirty="0" err="1"/>
              <a:t>i</a:t>
            </a:r>
            <a:r>
              <a:rPr lang="en-US" dirty="0"/>
              <a:t> takes 1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7F95C-7ED9-0F4B-B61B-A749EC17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51928"/>
            <a:ext cx="68199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D466E-A939-D54E-A435-3573303B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670300"/>
            <a:ext cx="7099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32E90-5E33-884B-A6C6-CA0EEDF0C822}"/>
              </a:ext>
            </a:extLst>
          </p:cNvPr>
          <p:cNvSpPr txBox="1"/>
          <p:nvPr/>
        </p:nvSpPr>
        <p:spPr>
          <a:xfrm>
            <a:off x="393700" y="838200"/>
            <a:ext cx="111632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scientists have developed a convenient notation for hiding the constant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write </a:t>
            </a:r>
            <a:r>
              <a:rPr lang="en-US" i="1" dirty="0"/>
              <a:t>O(n)</a:t>
            </a:r>
            <a:r>
              <a:rPr lang="en-US" dirty="0"/>
              <a:t> (read: ''order </a:t>
            </a:r>
            <a:r>
              <a:rPr lang="en-US" i="1" dirty="0"/>
              <a:t>n</a:t>
            </a:r>
            <a:r>
              <a:rPr lang="en-US" dirty="0"/>
              <a:t>'') instead of ''</a:t>
            </a:r>
            <a:r>
              <a:rPr lang="en-US" i="1" dirty="0" err="1"/>
              <a:t>cn</a:t>
            </a:r>
            <a:r>
              <a:rPr lang="en-US" dirty="0"/>
              <a:t> for some constant </a:t>
            </a:r>
            <a:r>
              <a:rPr lang="en-US" i="1" dirty="0"/>
              <a:t>c</a:t>
            </a:r>
            <a:r>
              <a:rPr lang="en-US" dirty="0"/>
              <a:t>.’’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an algorithm is said to be </a:t>
            </a:r>
            <a:r>
              <a:rPr lang="en-US" i="1" dirty="0"/>
              <a:t>O(n)</a:t>
            </a:r>
            <a:r>
              <a:rPr lang="en-US" dirty="0"/>
              <a:t> or </a:t>
            </a:r>
            <a:r>
              <a:rPr lang="en-US" i="1" dirty="0"/>
              <a:t>linear time</a:t>
            </a:r>
            <a:r>
              <a:rPr lang="en-US" dirty="0"/>
              <a:t> if there is a fixed constant </a:t>
            </a:r>
            <a:r>
              <a:rPr lang="en-US" i="1" dirty="0"/>
              <a:t>c</a:t>
            </a:r>
            <a:r>
              <a:rPr lang="en-US" dirty="0"/>
              <a:t> such that for all sufficiently large </a:t>
            </a:r>
            <a:r>
              <a:rPr lang="en-US" i="1" dirty="0"/>
              <a:t>n</a:t>
            </a:r>
            <a:r>
              <a:rPr lang="en-US" dirty="0"/>
              <a:t>, the algorithm takes time at most </a:t>
            </a:r>
            <a:r>
              <a:rPr lang="en-US" i="1" dirty="0" err="1"/>
              <a:t>cn</a:t>
            </a:r>
            <a:r>
              <a:rPr lang="en-US" dirty="0"/>
              <a:t> on inputs of size </a:t>
            </a:r>
            <a:r>
              <a:rPr lang="en-US" i="1" dirty="0"/>
              <a:t>n</a:t>
            </a:r>
            <a:r>
              <a:rPr lang="en-US" dirty="0"/>
              <a:t>. An algorithm is said to be 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dirty="0"/>
              <a:t> or </a:t>
            </a:r>
            <a:r>
              <a:rPr lang="en-US" i="1" dirty="0"/>
              <a:t>quadratic time</a:t>
            </a:r>
            <a:r>
              <a:rPr lang="en-US" dirty="0"/>
              <a:t> if there is a fixed constant </a:t>
            </a:r>
            <a:r>
              <a:rPr lang="en-US" i="1" dirty="0"/>
              <a:t>c</a:t>
            </a:r>
            <a:r>
              <a:rPr lang="en-US" dirty="0"/>
              <a:t> such that for all sufficiently large </a:t>
            </a:r>
            <a:r>
              <a:rPr lang="en-US" i="1" dirty="0"/>
              <a:t>n</a:t>
            </a:r>
            <a:r>
              <a:rPr lang="en-US" dirty="0"/>
              <a:t>, the algorithm takes time at most </a:t>
            </a:r>
            <a:r>
              <a:rPr lang="en-US" i="1" dirty="0"/>
              <a:t>cn</a:t>
            </a:r>
            <a:r>
              <a:rPr lang="en-US" i="1" baseline="30000" dirty="0"/>
              <a:t>2</a:t>
            </a:r>
            <a:r>
              <a:rPr lang="en-US" dirty="0"/>
              <a:t> on inputs of size 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O(1)</a:t>
            </a:r>
            <a:r>
              <a:rPr lang="en-US" dirty="0"/>
              <a:t> means </a:t>
            </a:r>
            <a:r>
              <a:rPr lang="en-US" i="1" dirty="0"/>
              <a:t>constant time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Polynomial time</a:t>
            </a:r>
            <a:r>
              <a:rPr lang="en-US" dirty="0"/>
              <a:t> means </a:t>
            </a:r>
            <a:r>
              <a:rPr lang="en-US" i="1" dirty="0" err="1"/>
              <a:t>n</a:t>
            </a:r>
            <a:r>
              <a:rPr lang="en-US" i="1" baseline="30000" dirty="0" err="1"/>
              <a:t>O</a:t>
            </a:r>
            <a:r>
              <a:rPr lang="en-US" i="1" baseline="30000" dirty="0"/>
              <a:t>(1)</a:t>
            </a:r>
            <a:r>
              <a:rPr lang="en-US" dirty="0"/>
              <a:t>, or 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dirty="0"/>
              <a:t> for some constant </a:t>
            </a:r>
            <a:r>
              <a:rPr lang="en-US" i="1" dirty="0"/>
              <a:t>c</a:t>
            </a:r>
            <a:r>
              <a:rPr lang="en-US" dirty="0"/>
              <a:t>. Thus, any constant, linear, quadratic, or cubic (</a:t>
            </a:r>
            <a:r>
              <a:rPr lang="en-US" i="1" dirty="0"/>
              <a:t>O(n</a:t>
            </a:r>
            <a:r>
              <a:rPr lang="en-US" i="1" baseline="30000" dirty="0"/>
              <a:t>3</a:t>
            </a:r>
            <a:r>
              <a:rPr lang="en-US" i="1" dirty="0"/>
              <a:t>)</a:t>
            </a:r>
            <a:r>
              <a:rPr lang="en-US" dirty="0"/>
              <a:t>) time algorithm is a polynomial-time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important advantage of big-O notation is that it makes algorithms much easier to analyze, since we can conveniently ignore low-order terms. For example, an algorithm that runs in time</a:t>
            </a:r>
          </a:p>
          <a:p>
            <a:endParaRPr lang="en-US" i="1" dirty="0"/>
          </a:p>
          <a:p>
            <a:r>
              <a:rPr lang="en-US" i="1" dirty="0"/>
              <a:t>	10n</a:t>
            </a:r>
            <a:r>
              <a:rPr lang="en-US" i="1" baseline="30000" dirty="0"/>
              <a:t>3</a:t>
            </a:r>
            <a:r>
              <a:rPr lang="en-US" i="1" dirty="0"/>
              <a:t> + 24n</a:t>
            </a:r>
            <a:r>
              <a:rPr lang="en-US" i="1" baseline="30000" dirty="0"/>
              <a:t>2</a:t>
            </a:r>
            <a:r>
              <a:rPr lang="en-US" i="1" dirty="0"/>
              <a:t> + 3n log n + 144 </a:t>
            </a:r>
            <a:r>
              <a:rPr lang="en-US" dirty="0"/>
              <a:t>is still a cubic algorithm, since</a:t>
            </a:r>
          </a:p>
          <a:p>
            <a:endParaRPr lang="en-US" dirty="0"/>
          </a:p>
          <a:p>
            <a:r>
              <a:rPr lang="en-US" i="1" dirty="0"/>
              <a:t>	10n</a:t>
            </a:r>
            <a:r>
              <a:rPr lang="en-US" i="1" baseline="30000" dirty="0"/>
              <a:t>3</a:t>
            </a:r>
            <a:r>
              <a:rPr lang="en-US" i="1" dirty="0"/>
              <a:t> + 24n</a:t>
            </a:r>
            <a:r>
              <a:rPr lang="en-US" i="1" baseline="30000" dirty="0"/>
              <a:t>2</a:t>
            </a:r>
            <a:r>
              <a:rPr lang="en-US" i="1" dirty="0"/>
              <a:t> + 3n log n + 144</a:t>
            </a:r>
            <a:br>
              <a:rPr lang="en-US" i="1" dirty="0"/>
            </a:br>
            <a:r>
              <a:rPr lang="en-US" i="1" dirty="0"/>
              <a:t>	&lt;= 10n</a:t>
            </a:r>
            <a:r>
              <a:rPr lang="en-US" i="1" baseline="30000" dirty="0"/>
              <a:t>3</a:t>
            </a:r>
            <a:r>
              <a:rPr lang="en-US" i="1" dirty="0"/>
              <a:t> + 24n</a:t>
            </a:r>
            <a:r>
              <a:rPr lang="en-US" i="1" baseline="30000" dirty="0"/>
              <a:t>3</a:t>
            </a:r>
            <a:r>
              <a:rPr lang="en-US" i="1" dirty="0"/>
              <a:t> + 3n</a:t>
            </a:r>
            <a:r>
              <a:rPr lang="en-US" i="1" baseline="30000" dirty="0"/>
              <a:t>3</a:t>
            </a:r>
            <a:r>
              <a:rPr lang="en-US" i="1" dirty="0"/>
              <a:t> + 144n</a:t>
            </a:r>
            <a:r>
              <a:rPr lang="en-US" i="1" baseline="30000" dirty="0"/>
              <a:t>3</a:t>
            </a:r>
            <a:br>
              <a:rPr lang="en-US" i="1" dirty="0"/>
            </a:br>
            <a:r>
              <a:rPr lang="en-US" i="1" dirty="0"/>
              <a:t>	&lt;= (10 + 24 + 3 + 144)n</a:t>
            </a:r>
            <a:r>
              <a:rPr lang="en-US" i="1" baseline="30000" dirty="0"/>
              <a:t>3</a:t>
            </a:r>
            <a:br>
              <a:rPr lang="en-US" i="1" dirty="0"/>
            </a:br>
            <a:r>
              <a:rPr lang="en-US" i="1" dirty="0"/>
              <a:t>	= O(n</a:t>
            </a:r>
            <a:r>
              <a:rPr lang="en-US" i="1" baseline="30000" dirty="0"/>
              <a:t>3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1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997A6-A045-5F44-AE7D-9848DBB3A240}"/>
              </a:ext>
            </a:extLst>
          </p:cNvPr>
          <p:cNvSpPr txBox="1"/>
          <p:nvPr/>
        </p:nvSpPr>
        <p:spPr>
          <a:xfrm>
            <a:off x="774700" y="1193800"/>
            <a:ext cx="947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common orders of growth seen often in complexity analysis are,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ABA1A-D2FE-424F-9E1F-4651776C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32050"/>
            <a:ext cx="2260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D2DF4-D25C-8A49-B5BC-DD241B96140D}"/>
              </a:ext>
            </a:extLst>
          </p:cNvPr>
          <p:cNvSpPr txBox="1"/>
          <p:nvPr/>
        </p:nvSpPr>
        <p:spPr>
          <a:xfrm>
            <a:off x="901700" y="685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4F4A9-5AD4-D542-961F-824335AA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63750"/>
            <a:ext cx="4470400" cy="273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08DC2-58C7-5144-8890-65A65B1F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2" y="2063750"/>
            <a:ext cx="4316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0D923-F52B-B542-B8B5-B7AD6D1115F6}"/>
              </a:ext>
            </a:extLst>
          </p:cNvPr>
          <p:cNvSpPr txBox="1"/>
          <p:nvPr/>
        </p:nvSpPr>
        <p:spPr>
          <a:xfrm>
            <a:off x="444500" y="9525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5BCB6-F8C7-C846-A463-65A97E69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93900"/>
            <a:ext cx="4305300" cy="287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7176A9-38CB-0342-BE29-568FBCF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993900"/>
            <a:ext cx="4623631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59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525</Words>
  <Application>Microsoft Macintosh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Avenir Next LT Pro Light</vt:lpstr>
      <vt:lpstr>BlocksVTI</vt:lpstr>
      <vt:lpstr>DATA  CLUB – MEET I</vt:lpstr>
      <vt:lpstr>PowerPoint Presentation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CLUB – MEET I</dc:title>
  <dc:creator>Sakshi Suman</dc:creator>
  <cp:lastModifiedBy>Sakshi Suman</cp:lastModifiedBy>
  <cp:revision>4</cp:revision>
  <dcterms:created xsi:type="dcterms:W3CDTF">2022-01-24T18:41:17Z</dcterms:created>
  <dcterms:modified xsi:type="dcterms:W3CDTF">2022-01-25T04:52:29Z</dcterms:modified>
</cp:coreProperties>
</file>