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303" r:id="rId3"/>
    <p:sldId id="258" r:id="rId4"/>
    <p:sldId id="304" r:id="rId5"/>
    <p:sldId id="305" r:id="rId6"/>
    <p:sldId id="307" r:id="rId7"/>
    <p:sldId id="330" r:id="rId8"/>
    <p:sldId id="331" r:id="rId9"/>
    <p:sldId id="308" r:id="rId10"/>
    <p:sldId id="334" r:id="rId11"/>
    <p:sldId id="312" r:id="rId12"/>
    <p:sldId id="332" r:id="rId13"/>
    <p:sldId id="333" r:id="rId14"/>
    <p:sldId id="309" r:id="rId15"/>
    <p:sldId id="319" r:id="rId16"/>
    <p:sldId id="340" r:id="rId17"/>
    <p:sldId id="341" r:id="rId18"/>
    <p:sldId id="344" r:id="rId19"/>
    <p:sldId id="269" r:id="rId20"/>
    <p:sldId id="343" r:id="rId21"/>
    <p:sldId id="345" r:id="rId22"/>
    <p:sldId id="347" r:id="rId23"/>
    <p:sldId id="323" r:id="rId24"/>
    <p:sldId id="346" r:id="rId25"/>
    <p:sldId id="349" r:id="rId26"/>
    <p:sldId id="310" r:id="rId27"/>
    <p:sldId id="321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Clayton dos Santos" initials="ACdS" lastIdx="2" clrIdx="0">
    <p:extLst>
      <p:ext uri="{19B8F6BF-5375-455C-9EA6-DF929625EA0E}">
        <p15:presenceInfo xmlns:p15="http://schemas.microsoft.com/office/powerpoint/2012/main" userId="S-1-5-21-510092573-1659520265-1847928074-1671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8B"/>
    <a:srgbClr val="FFF5D9"/>
    <a:srgbClr val="00CCFF"/>
    <a:srgbClr val="ABF18B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CA734B-1544-4462-8260-297E23F77F39}">
  <a:tblStyle styleId="{74CA734B-1544-4462-8260-297E23F77F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0F31D8-159B-4A78-A900-51893A10FC4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7" autoAdjust="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outlineViewPr>
    <p:cViewPr>
      <p:scale>
        <a:sx n="33" d="100"/>
        <a:sy n="33" d="100"/>
      </p:scale>
      <p:origin x="0" y="-314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1531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AB37-6759-4260-B0B8-079BDFFA370B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D47C7-0580-4FCD-8338-8364D22142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417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68945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668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475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363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620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670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0f7af2584a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0f7af2584a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907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630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423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687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646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00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846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750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984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13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1485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4672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2786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0825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422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f30c3009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f30c3009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5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96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648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709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905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166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52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0 1 0 0 0 1 0 0  0 1 1 0 0 1 0 1  0 1 1 1 0 0 1 1  0 1 1 0 0 0 1 1  0 1 1 1 0 1 0 1  0 1 1 0 0 0 1 0  0 1 1 1 0 0 1 0  0 1 1 0 0 0 0 1 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0 1 0 0 0 1 0 0  0 1 1 0 0 1 0 1  0 1 1 1 0 0 1 1  0 1 1 0 0 0 1 1  0 1 1 1 0 1 0 1  0 1 1 0 0 0 1 0  0 1 1 1 0 0 1 0  0 1 1 0 0 0 0 1 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6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lt2"/>
              </a:solidFill>
              <a:latin typeface="Quantico"/>
              <a:ea typeface="Quantico"/>
              <a:cs typeface="Quantico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3600" dirty="0" smtClean="0">
                <a:solidFill>
                  <a:schemeClr val="accent1"/>
                </a:solidFill>
              </a:rPr>
              <a:t>[</a:t>
            </a:r>
            <a:r>
              <a:rPr lang="en" sz="3600" dirty="0" smtClean="0">
                <a:solidFill>
                  <a:schemeClr val="accent2"/>
                </a:solidFill>
              </a:rPr>
              <a:t>{}</a:t>
            </a:r>
            <a:r>
              <a:rPr lang="en" sz="3600" dirty="0" smtClean="0">
                <a:solidFill>
                  <a:schemeClr val="accent1"/>
                </a:solidFill>
              </a:rPr>
              <a:t>]</a:t>
            </a:r>
            <a:endParaRPr lang="en" sz="3600" dirty="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560287" y="1329704"/>
            <a:ext cx="4573538" cy="1114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 inovação pode estar presente nas pequenas coisas!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Não tenha medo em arriscar.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Presentation.java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PresentationTest.java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 smtClean="0"/>
              <a:t>Testes unitários.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 smtClean="0"/>
              <a:t>Tipos de testes </a:t>
            </a:r>
            <a:r>
              <a:rPr lang="en" dirty="0" smtClean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287888"/>
            <a:ext cx="6918346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Testes integrados.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Tipos de testes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sp>
        <p:nvSpPr>
          <p:cNvPr id="2" name="Google Shape;285;p32">
            <a:extLst>
              <a:ext uri="{FF2B5EF4-FFF2-40B4-BE49-F238E27FC236}">
                <a16:creationId xmlns="" xmlns:a16="http://schemas.microsoft.com/office/drawing/2014/main" id="{F4EBB00D-9EB7-44EF-725D-102C98FAC7EF}"/>
              </a:ext>
            </a:extLst>
          </p:cNvPr>
          <p:cNvSpPr txBox="1">
            <a:spLocks/>
          </p:cNvSpPr>
          <p:nvPr/>
        </p:nvSpPr>
        <p:spPr>
          <a:xfrm>
            <a:off x="719988" y="2791393"/>
            <a:ext cx="6918346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pt-BR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pt-BR" sz="2200" dirty="0" smtClean="0">
                <a:latin typeface="Quantico"/>
                <a:ea typeface="Quantico"/>
                <a:cs typeface="Quantico"/>
                <a:sym typeface="Quantico"/>
              </a:rPr>
              <a:t>Testes de ponta a ponta.</a:t>
            </a:r>
            <a:endParaRPr lang="pt-BR" sz="2200" dirty="0"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7175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Tem o escopo dedicado a um trecho de código.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Testes unitários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287888"/>
            <a:ext cx="6918346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Custo de processamento e complexidade menores.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Tipos de testes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sp>
        <p:nvSpPr>
          <p:cNvPr id="2" name="Google Shape;285;p32">
            <a:extLst>
              <a:ext uri="{FF2B5EF4-FFF2-40B4-BE49-F238E27FC236}">
                <a16:creationId xmlns="" xmlns:a16="http://schemas.microsoft.com/office/drawing/2014/main" id="{F4EBB00D-9EB7-44EF-725D-102C98FAC7EF}"/>
              </a:ext>
            </a:extLst>
          </p:cNvPr>
          <p:cNvSpPr txBox="1">
            <a:spLocks/>
          </p:cNvSpPr>
          <p:nvPr/>
        </p:nvSpPr>
        <p:spPr>
          <a:xfrm>
            <a:off x="719988" y="2791393"/>
            <a:ext cx="6918346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pt-BR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pt-BR" sz="2200" dirty="0">
                <a:latin typeface="Quantico"/>
                <a:ea typeface="Quantico"/>
                <a:cs typeface="Quantico"/>
                <a:sym typeface="Quantico"/>
              </a:rPr>
              <a:t>Costuma utilizar </a:t>
            </a:r>
            <a:r>
              <a:rPr lang="pt-BR" sz="2200" dirty="0" err="1">
                <a:latin typeface="Quantico"/>
                <a:ea typeface="Quantico"/>
                <a:cs typeface="Quantico"/>
                <a:sym typeface="Quantico"/>
              </a:rPr>
              <a:t>Mocks</a:t>
            </a:r>
            <a:r>
              <a:rPr lang="pt-BR" sz="2200" dirty="0">
                <a:latin typeface="Quantico"/>
                <a:ea typeface="Quantico"/>
                <a:cs typeface="Quantico"/>
                <a:sym typeface="Quantico"/>
              </a:rPr>
              <a:t> (dublês).</a:t>
            </a:r>
          </a:p>
        </p:txBody>
      </p:sp>
    </p:spTree>
    <p:extLst>
      <p:ext uri="{BB962C8B-B14F-4D97-AF65-F5344CB8AC3E}">
        <p14:creationId xmlns:p14="http://schemas.microsoft.com/office/powerpoint/2010/main" val="226422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pt-BR" dirty="0"/>
              <a:t>Testa a integração </a:t>
            </a:r>
            <a:r>
              <a:rPr lang="pt-BR" dirty="0" smtClean="0"/>
              <a:t>entre classes.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Testes integrados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7" y="2287888"/>
            <a:ext cx="7619615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O custo de processamento e complexidade são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maiores.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Tipos de testes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sp>
        <p:nvSpPr>
          <p:cNvPr id="2" name="Google Shape;285;p32">
            <a:extLst>
              <a:ext uri="{FF2B5EF4-FFF2-40B4-BE49-F238E27FC236}">
                <a16:creationId xmlns="" xmlns:a16="http://schemas.microsoft.com/office/drawing/2014/main" id="{F4EBB00D-9EB7-44EF-725D-102C98FAC7EF}"/>
              </a:ext>
            </a:extLst>
          </p:cNvPr>
          <p:cNvSpPr txBox="1">
            <a:spLocks/>
          </p:cNvSpPr>
          <p:nvPr/>
        </p:nvSpPr>
        <p:spPr>
          <a:xfrm>
            <a:off x="719988" y="2791393"/>
            <a:ext cx="6918346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pt-BR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Garante que os serviços estejam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respondendo.</a:t>
            </a:r>
            <a:endParaRPr lang="pt-BR" sz="2200" dirty="0"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37153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Testa todas as camadas do </a:t>
            </a:r>
            <a:r>
              <a:rPr lang="en" dirty="0" smtClean="0"/>
              <a:t>sistema.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Testes de ponta a ponta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287888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Necessita que todos os artefatos estejam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respondendo.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Tipos de testes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sp>
        <p:nvSpPr>
          <p:cNvPr id="2" name="Google Shape;285;p32">
            <a:extLst>
              <a:ext uri="{FF2B5EF4-FFF2-40B4-BE49-F238E27FC236}">
                <a16:creationId xmlns="" xmlns:a16="http://schemas.microsoft.com/office/drawing/2014/main" id="{F4EBB00D-9EB7-44EF-725D-102C98FAC7EF}"/>
              </a:ext>
            </a:extLst>
          </p:cNvPr>
          <p:cNvSpPr txBox="1">
            <a:spLocks/>
          </p:cNvSpPr>
          <p:nvPr/>
        </p:nvSpPr>
        <p:spPr>
          <a:xfrm>
            <a:off x="719988" y="2791393"/>
            <a:ext cx="6918346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pt-BR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Exige um maior custo de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processamento.</a:t>
            </a:r>
            <a:endParaRPr lang="pt-BR"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" name="Google Shape;285;p32">
            <a:extLst>
              <a:ext uri="{FF2B5EF4-FFF2-40B4-BE49-F238E27FC236}">
                <a16:creationId xmlns="" xmlns:a16="http://schemas.microsoft.com/office/drawing/2014/main" id="{FCFAD74F-C434-3A06-E9EE-DDA42FB65283}"/>
              </a:ext>
            </a:extLst>
          </p:cNvPr>
          <p:cNvSpPr txBox="1">
            <a:spLocks/>
          </p:cNvSpPr>
          <p:nvPr/>
        </p:nvSpPr>
        <p:spPr>
          <a:xfrm>
            <a:off x="719988" y="3424094"/>
            <a:ext cx="77040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pt-BR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Normalmente precisa de uma pipeline para que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seja              executado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, subindo artefatos e configurando ambiente.</a:t>
            </a:r>
            <a:endParaRPr lang="pt-BR" sz="2200" dirty="0"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13915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/>
          <p:nvPr/>
        </p:nvSpPr>
        <p:spPr>
          <a:xfrm>
            <a:off x="4078100" y="1335498"/>
            <a:ext cx="4338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Red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4078100" y="1630751"/>
            <a:ext cx="43389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Cria todos os cenários de testes.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8" name="Google Shape;508;p43"/>
          <p:cNvSpPr txBox="1"/>
          <p:nvPr/>
        </p:nvSpPr>
        <p:spPr>
          <a:xfrm>
            <a:off x="4078100" y="2397841"/>
            <a:ext cx="4338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Green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4078100" y="2693071"/>
            <a:ext cx="43389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Implementa os serviços de uma forma simples para que os testes passem.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0" name="Google Shape;510;p43"/>
          <p:cNvSpPr txBox="1"/>
          <p:nvPr/>
        </p:nvSpPr>
        <p:spPr>
          <a:xfrm>
            <a:off x="4078100" y="3577058"/>
            <a:ext cx="4338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Refactory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1" name="Google Shape;511;p43"/>
          <p:cNvSpPr txBox="1"/>
          <p:nvPr/>
        </p:nvSpPr>
        <p:spPr>
          <a:xfrm>
            <a:off x="4078100" y="3872298"/>
            <a:ext cx="43389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Refatora e reavalia a implementação.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2" name="Google Shape;512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tx2"/>
                </a:solidFill>
              </a:rPr>
              <a:t>&lt;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/>
              <a:t>Test Driven Development (TDD) </a:t>
            </a:r>
            <a:r>
              <a:rPr lang="en" dirty="0">
                <a:solidFill>
                  <a:schemeClr val="tx2"/>
                </a:solidFill>
              </a:rPr>
              <a:t>/&gt;</a:t>
            </a:r>
            <a:endParaRPr dirty="0"/>
          </a:p>
        </p:txBody>
      </p:sp>
      <p:sp>
        <p:nvSpPr>
          <p:cNvPr id="513" name="Google Shape;513;p43"/>
          <p:cNvSpPr/>
          <p:nvPr/>
        </p:nvSpPr>
        <p:spPr>
          <a:xfrm>
            <a:off x="720000" y="1246832"/>
            <a:ext cx="2997300" cy="299730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3"/>
          <p:cNvSpPr/>
          <p:nvPr/>
        </p:nvSpPr>
        <p:spPr>
          <a:xfrm>
            <a:off x="975600" y="1757907"/>
            <a:ext cx="2486100" cy="2486100"/>
          </a:xfrm>
          <a:prstGeom prst="ellipse">
            <a:avLst/>
          </a:prstGeom>
          <a:solidFill>
            <a:srgbClr val="ABF1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3"/>
          <p:cNvSpPr/>
          <p:nvPr/>
        </p:nvSpPr>
        <p:spPr>
          <a:xfrm>
            <a:off x="1467000" y="2740602"/>
            <a:ext cx="1503300" cy="1503300"/>
          </a:xfrm>
          <a:prstGeom prst="ellipse">
            <a:avLst/>
          </a:prstGeom>
          <a:solidFill>
            <a:srgbClr val="FF6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3"/>
          <p:cNvSpPr txBox="1"/>
          <p:nvPr/>
        </p:nvSpPr>
        <p:spPr>
          <a:xfrm>
            <a:off x="1582050" y="1286600"/>
            <a:ext cx="12732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Refactory</a:t>
            </a:r>
            <a:endParaRPr sz="18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7" name="Google Shape;517;p43"/>
          <p:cNvSpPr txBox="1"/>
          <p:nvPr/>
        </p:nvSpPr>
        <p:spPr>
          <a:xfrm>
            <a:off x="1582050" y="2084380"/>
            <a:ext cx="12732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Green</a:t>
            </a:r>
            <a:endParaRPr sz="18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8" name="Google Shape;518;p43"/>
          <p:cNvSpPr txBox="1"/>
          <p:nvPr/>
        </p:nvSpPr>
        <p:spPr>
          <a:xfrm>
            <a:off x="1582050" y="3236799"/>
            <a:ext cx="12732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Red</a:t>
            </a:r>
            <a:endParaRPr sz="18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89832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Exemplos – </a:t>
            </a:r>
            <a:r>
              <a:rPr lang="en" dirty="0" smtClean="0"/>
              <a:t>Red </a:t>
            </a:r>
            <a:r>
              <a:rPr lang="en" dirty="0" smtClean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TDD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grpSp>
        <p:nvGrpSpPr>
          <p:cNvPr id="6" name="Google Shape;214;p27"/>
          <p:cNvGrpSpPr/>
          <p:nvPr/>
        </p:nvGrpSpPr>
        <p:grpSpPr>
          <a:xfrm>
            <a:off x="521835" y="1145872"/>
            <a:ext cx="4235129" cy="3375167"/>
            <a:chOff x="1054801" y="615860"/>
            <a:chExt cx="3436211" cy="4326357"/>
          </a:xfrm>
        </p:grpSpPr>
        <p:sp>
          <p:nvSpPr>
            <p:cNvPr id="8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   @</a:t>
              </a:r>
              <a:r>
                <a:rPr lang="pt-BR" sz="1200" dirty="0">
                  <a:solidFill>
                    <a:schemeClr val="tx1"/>
                  </a:solidFill>
                </a:rPr>
                <a:t>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shouldSumPositiveNumbers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 err="1">
                  <a:solidFill>
                    <a:schemeClr val="tx1"/>
                  </a:solidFill>
                </a:rPr>
                <a:t>.</a:t>
              </a:r>
              <a:r>
                <a:rPr lang="pt-BR" sz="1200" dirty="0" err="1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1, 1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2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@Test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shouldSubtractPositiveNumbers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        </a:t>
              </a:r>
              <a:r>
                <a:rPr lang="en-US" sz="1200" dirty="0">
                  <a:solidFill>
                    <a:schemeClr val="accent2"/>
                  </a:solidFill>
                </a:rPr>
                <a:t>final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accent2"/>
                  </a:solidFill>
                </a:rPr>
                <a:t>int</a:t>
              </a:r>
              <a:r>
                <a:rPr lang="en-US" sz="1200" dirty="0">
                  <a:solidFill>
                    <a:schemeClr val="accent2"/>
                  </a:solidFill>
                </a:rPr>
                <a:t> </a:t>
              </a:r>
              <a:r>
                <a:rPr lang="en-US" sz="1200" dirty="0" err="1" smtClean="0">
                  <a:solidFill>
                    <a:srgbClr val="FFF5D9"/>
                  </a:solidFill>
                </a:rPr>
                <a:t>calculatedNumber</a:t>
              </a:r>
              <a:r>
                <a:rPr lang="en-US" sz="1200" dirty="0" smtClean="0">
                  <a:solidFill>
                    <a:srgbClr val="FFF5D9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= </a:t>
              </a:r>
              <a:r>
                <a:rPr lang="en-US" sz="1200" dirty="0" err="1">
                  <a:solidFill>
                    <a:srgbClr val="FFF5D9"/>
                  </a:solidFill>
                </a:rPr>
                <a:t>calculator</a:t>
              </a:r>
              <a:r>
                <a:rPr lang="en-US" sz="1200" dirty="0" err="1">
                  <a:solidFill>
                    <a:schemeClr val="tx1"/>
                  </a:solidFill>
                </a:rPr>
                <a:t>.</a:t>
              </a:r>
              <a:r>
                <a:rPr lang="en-US" sz="1200" dirty="0" err="1">
                  <a:solidFill>
                    <a:schemeClr val="accent1"/>
                  </a:solidFill>
                </a:rPr>
                <a:t>subtract</a:t>
              </a:r>
              <a:r>
                <a:rPr lang="en-US" sz="1200" dirty="0">
                  <a:solidFill>
                    <a:schemeClr val="tx1"/>
                  </a:solidFill>
                </a:rPr>
                <a:t>( </a:t>
              </a:r>
              <a:r>
                <a:rPr lang="en-US" sz="1200" dirty="0">
                  <a:solidFill>
                    <a:schemeClr val="accent3"/>
                  </a:solidFill>
                </a:rPr>
                <a:t>2, 1 </a:t>
              </a:r>
              <a:r>
                <a:rPr lang="en-US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CalculatorTest.java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5" name="Google Shape;214;p27"/>
          <p:cNvGrpSpPr/>
          <p:nvPr/>
        </p:nvGrpSpPr>
        <p:grpSpPr>
          <a:xfrm>
            <a:off x="4908871" y="1145872"/>
            <a:ext cx="3588861" cy="3075494"/>
            <a:chOff x="1054801" y="615860"/>
            <a:chExt cx="3436211" cy="4326357"/>
          </a:xfrm>
        </p:grpSpPr>
        <p:sp>
          <p:nvSpPr>
            <p:cNvPr id="16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0</a:t>
              </a:r>
              <a:r>
                <a:rPr lang="pt-BR" sz="12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subtract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0</a:t>
              </a:r>
              <a:r>
                <a:rPr lang="pt-BR" sz="12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1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Exemplos </a:t>
            </a:r>
            <a:r>
              <a:rPr lang="en" dirty="0" smtClean="0"/>
              <a:t>– Green </a:t>
            </a:r>
            <a:r>
              <a:rPr lang="en" dirty="0" smtClean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TDD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grpSp>
        <p:nvGrpSpPr>
          <p:cNvPr id="6" name="Google Shape;214;p27"/>
          <p:cNvGrpSpPr/>
          <p:nvPr/>
        </p:nvGrpSpPr>
        <p:grpSpPr>
          <a:xfrm>
            <a:off x="521835" y="1145872"/>
            <a:ext cx="4235129" cy="3375167"/>
            <a:chOff x="1054801" y="615860"/>
            <a:chExt cx="3436211" cy="4326357"/>
          </a:xfrm>
        </p:grpSpPr>
        <p:sp>
          <p:nvSpPr>
            <p:cNvPr id="8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   @</a:t>
              </a:r>
              <a:r>
                <a:rPr lang="pt-BR" sz="1200" dirty="0">
                  <a:solidFill>
                    <a:schemeClr val="tx1"/>
                  </a:solidFill>
                </a:rPr>
                <a:t>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shouldSumPositiveNumbers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 err="1">
                  <a:solidFill>
                    <a:schemeClr val="tx1"/>
                  </a:solidFill>
                </a:rPr>
                <a:t>.</a:t>
              </a:r>
              <a:r>
                <a:rPr lang="pt-BR" sz="1200" dirty="0" err="1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1, 1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2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@Test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shouldSubtractPositiveNumbers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        </a:t>
              </a:r>
              <a:r>
                <a:rPr lang="en-US" sz="1200" dirty="0">
                  <a:solidFill>
                    <a:schemeClr val="accent2"/>
                  </a:solidFill>
                </a:rPr>
                <a:t>final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accent2"/>
                  </a:solidFill>
                </a:rPr>
                <a:t>int</a:t>
              </a:r>
              <a:r>
                <a:rPr lang="en-US" sz="1200" dirty="0">
                  <a:solidFill>
                    <a:schemeClr val="accent2"/>
                  </a:solidFill>
                </a:rPr>
                <a:t> </a:t>
              </a:r>
              <a:r>
                <a:rPr lang="en-US" sz="1200" dirty="0" err="1" smtClean="0">
                  <a:solidFill>
                    <a:srgbClr val="FFF5D9"/>
                  </a:solidFill>
                </a:rPr>
                <a:t>calculatedNumber</a:t>
              </a:r>
              <a:r>
                <a:rPr lang="en-US" sz="1200" dirty="0" smtClean="0">
                  <a:solidFill>
                    <a:srgbClr val="FFF5D9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= </a:t>
              </a:r>
              <a:r>
                <a:rPr lang="en-US" sz="1200" dirty="0" err="1">
                  <a:solidFill>
                    <a:srgbClr val="FFF5D9"/>
                  </a:solidFill>
                </a:rPr>
                <a:t>calculator</a:t>
              </a:r>
              <a:r>
                <a:rPr lang="en-US" sz="1200" dirty="0" err="1">
                  <a:solidFill>
                    <a:schemeClr val="tx1"/>
                  </a:solidFill>
                </a:rPr>
                <a:t>.</a:t>
              </a:r>
              <a:r>
                <a:rPr lang="en-US" sz="1200" dirty="0" err="1">
                  <a:solidFill>
                    <a:schemeClr val="accent1"/>
                  </a:solidFill>
                </a:rPr>
                <a:t>subtract</a:t>
              </a:r>
              <a:r>
                <a:rPr lang="en-US" sz="1200" dirty="0">
                  <a:solidFill>
                    <a:schemeClr val="tx1"/>
                  </a:solidFill>
                </a:rPr>
                <a:t>( </a:t>
              </a:r>
              <a:r>
                <a:rPr lang="en-US" sz="1200" dirty="0">
                  <a:solidFill>
                    <a:schemeClr val="accent3"/>
                  </a:solidFill>
                </a:rPr>
                <a:t>2, 1 </a:t>
              </a:r>
              <a:r>
                <a:rPr lang="en-US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CalculatorTest.java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5" name="Google Shape;214;p27"/>
          <p:cNvGrpSpPr/>
          <p:nvPr/>
        </p:nvGrpSpPr>
        <p:grpSpPr>
          <a:xfrm>
            <a:off x="4908871" y="1145872"/>
            <a:ext cx="3588861" cy="3075494"/>
            <a:chOff x="1054801" y="615860"/>
            <a:chExt cx="3436211" cy="4326357"/>
          </a:xfrm>
        </p:grpSpPr>
        <p:sp>
          <p:nvSpPr>
            <p:cNvPr id="16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smtClean="0">
                  <a:solidFill>
                    <a:schemeClr val="accent3"/>
                  </a:solidFill>
                </a:rPr>
                <a:t>2</a:t>
              </a:r>
              <a:r>
                <a:rPr lang="pt-BR" sz="1200" dirty="0" smtClean="0">
                  <a:solidFill>
                    <a:schemeClr val="tx1"/>
                  </a:solidFill>
                </a:rPr>
                <a:t>;</a:t>
              </a:r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subtract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smtClean="0">
                  <a:solidFill>
                    <a:schemeClr val="accent3"/>
                  </a:solidFill>
                </a:rPr>
                <a:t>1</a:t>
              </a:r>
              <a:r>
                <a:rPr lang="pt-BR" sz="1200" dirty="0" smtClean="0">
                  <a:solidFill>
                    <a:schemeClr val="tx1"/>
                  </a:solidFill>
                </a:rPr>
                <a:t>;</a:t>
              </a:r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17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Exemplos </a:t>
            </a:r>
            <a:r>
              <a:rPr lang="en" dirty="0" smtClean="0"/>
              <a:t>– Refactory </a:t>
            </a:r>
            <a:r>
              <a:rPr lang="en" dirty="0" smtClean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TDD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grpSp>
        <p:nvGrpSpPr>
          <p:cNvPr id="6" name="Google Shape;214;p27"/>
          <p:cNvGrpSpPr/>
          <p:nvPr/>
        </p:nvGrpSpPr>
        <p:grpSpPr>
          <a:xfrm>
            <a:off x="521835" y="1145872"/>
            <a:ext cx="4235129" cy="3375167"/>
            <a:chOff x="1054801" y="615860"/>
            <a:chExt cx="3436211" cy="4326357"/>
          </a:xfrm>
        </p:grpSpPr>
        <p:sp>
          <p:nvSpPr>
            <p:cNvPr id="8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   @</a:t>
              </a:r>
              <a:r>
                <a:rPr lang="pt-BR" sz="1200" dirty="0">
                  <a:solidFill>
                    <a:schemeClr val="tx1"/>
                  </a:solidFill>
                </a:rPr>
                <a:t>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shouldSumPositiveNumbers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 err="1">
                  <a:solidFill>
                    <a:schemeClr val="tx1"/>
                  </a:solidFill>
                </a:rPr>
                <a:t>.</a:t>
              </a:r>
              <a:r>
                <a:rPr lang="pt-BR" sz="1200" dirty="0" err="1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1, 1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2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@Test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shouldSubtractPositiveNumbers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        </a:t>
              </a:r>
              <a:r>
                <a:rPr lang="en-US" sz="1200" dirty="0">
                  <a:solidFill>
                    <a:schemeClr val="accent2"/>
                  </a:solidFill>
                </a:rPr>
                <a:t>final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accent2"/>
                  </a:solidFill>
                </a:rPr>
                <a:t>int</a:t>
              </a:r>
              <a:r>
                <a:rPr lang="en-US" sz="1200" dirty="0">
                  <a:solidFill>
                    <a:schemeClr val="accent2"/>
                  </a:solidFill>
                </a:rPr>
                <a:t> </a:t>
              </a:r>
              <a:r>
                <a:rPr lang="en-US" sz="1200" dirty="0" err="1" smtClean="0">
                  <a:solidFill>
                    <a:srgbClr val="FFF5D9"/>
                  </a:solidFill>
                </a:rPr>
                <a:t>calculatedNumber</a:t>
              </a:r>
              <a:r>
                <a:rPr lang="en-US" sz="1200" dirty="0" smtClean="0">
                  <a:solidFill>
                    <a:srgbClr val="FFF5D9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= </a:t>
              </a:r>
              <a:r>
                <a:rPr lang="en-US" sz="1200" dirty="0" err="1">
                  <a:solidFill>
                    <a:srgbClr val="FFF5D9"/>
                  </a:solidFill>
                </a:rPr>
                <a:t>calculator</a:t>
              </a:r>
              <a:r>
                <a:rPr lang="en-US" sz="1200" dirty="0" err="1">
                  <a:solidFill>
                    <a:schemeClr val="tx1"/>
                  </a:solidFill>
                </a:rPr>
                <a:t>.</a:t>
              </a:r>
              <a:r>
                <a:rPr lang="en-US" sz="1200" dirty="0" err="1">
                  <a:solidFill>
                    <a:schemeClr val="accent1"/>
                  </a:solidFill>
                </a:rPr>
                <a:t>subtract</a:t>
              </a:r>
              <a:r>
                <a:rPr lang="en-US" sz="1200" dirty="0">
                  <a:solidFill>
                    <a:schemeClr val="tx1"/>
                  </a:solidFill>
                </a:rPr>
                <a:t>( </a:t>
              </a:r>
              <a:r>
                <a:rPr lang="en-US" sz="1200" dirty="0">
                  <a:solidFill>
                    <a:schemeClr val="accent3"/>
                  </a:solidFill>
                </a:rPr>
                <a:t>2, 1 </a:t>
              </a:r>
              <a:r>
                <a:rPr lang="en-US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CalculatorTest.java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5" name="Google Shape;214;p27"/>
          <p:cNvGrpSpPr/>
          <p:nvPr/>
        </p:nvGrpSpPr>
        <p:grpSpPr>
          <a:xfrm>
            <a:off x="4908871" y="1145872"/>
            <a:ext cx="3588861" cy="3075494"/>
            <a:chOff x="1054801" y="615860"/>
            <a:chExt cx="3436211" cy="4326357"/>
          </a:xfrm>
        </p:grpSpPr>
        <p:sp>
          <p:nvSpPr>
            <p:cNvPr id="16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smtClean="0">
                  <a:solidFill>
                    <a:schemeClr val="accent3"/>
                  </a:solidFill>
                </a:rPr>
                <a:t>num1 </a:t>
              </a:r>
              <a:r>
                <a:rPr lang="pt-BR" sz="1200" dirty="0" smtClean="0">
                  <a:solidFill>
                    <a:schemeClr val="accent2"/>
                  </a:solidFill>
                </a:rPr>
                <a:t>+</a:t>
              </a:r>
              <a:r>
                <a:rPr lang="pt-BR" sz="1200" dirty="0" smtClean="0">
                  <a:solidFill>
                    <a:schemeClr val="accent3"/>
                  </a:solidFill>
                </a:rPr>
                <a:t> num2</a:t>
              </a:r>
              <a:r>
                <a:rPr lang="pt-BR" sz="1200" dirty="0" smtClean="0">
                  <a:solidFill>
                    <a:schemeClr val="tx1"/>
                  </a:solidFill>
                </a:rPr>
                <a:t>;</a:t>
              </a:r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subtract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smtClean="0">
                  <a:solidFill>
                    <a:schemeClr val="accent3"/>
                  </a:solidFill>
                </a:rPr>
                <a:t>num1 </a:t>
              </a:r>
              <a:r>
                <a:rPr lang="pt-BR" sz="1200" dirty="0" smtClean="0">
                  <a:solidFill>
                    <a:schemeClr val="accent2"/>
                  </a:solidFill>
                </a:rPr>
                <a:t>-</a:t>
              </a:r>
              <a:r>
                <a:rPr lang="pt-BR" sz="1200" dirty="0" smtClean="0">
                  <a:solidFill>
                    <a:schemeClr val="accent3"/>
                  </a:solidFill>
                </a:rPr>
                <a:t> num2</a:t>
              </a:r>
              <a:r>
                <a:rPr lang="pt-BR" sz="1200" dirty="0" smtClean="0">
                  <a:solidFill>
                    <a:schemeClr val="tx1"/>
                  </a:solidFill>
                </a:rPr>
                <a:t>;</a:t>
              </a:r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4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</a:rPr>
              <a:t>* </a:t>
            </a:r>
            <a:r>
              <a:rPr lang="pt-BR" dirty="0"/>
              <a:t>Framework open-</a:t>
            </a:r>
            <a:r>
              <a:rPr lang="pt-BR" dirty="0" err="1"/>
              <a:t>source</a:t>
            </a:r>
            <a:r>
              <a:rPr lang="pt-BR" dirty="0"/>
              <a:t> para automatização de testes.</a:t>
            </a:r>
            <a:endParaRPr sz="1800"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pt-BR" dirty="0" err="1"/>
              <a:t>Cypress</a:t>
            </a:r>
            <a:r>
              <a:rPr lang="en" dirty="0"/>
              <a:t>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287888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Efetua os testes de ponta a ponta.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716945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Tem ênfase em testes na camada do front end.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190872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"/>
          <p:cNvSpPr txBox="1"/>
          <p:nvPr/>
        </p:nvSpPr>
        <p:spPr>
          <a:xfrm>
            <a:off x="719988" y="1355755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Ambiente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723900" y="2352498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Input de dados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723900" y="3479155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Envio para a API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6226877" y="1255650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Banco de dados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9" name="Google Shape;429;p40"/>
          <p:cNvSpPr txBox="1"/>
          <p:nvPr/>
        </p:nvSpPr>
        <p:spPr>
          <a:xfrm>
            <a:off x="6226877" y="2345064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Resposta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0" name="Google Shape;430;p40"/>
          <p:cNvSpPr txBox="1"/>
          <p:nvPr/>
        </p:nvSpPr>
        <p:spPr>
          <a:xfrm>
            <a:off x="6226877" y="3352777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Testes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719988" y="1685328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Efetua 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 início dos testes.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723900" y="2682142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Efetua os inputs necessários e realiza as ações.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723900" y="3808800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Envia para o serviço e processa os </a:t>
            </a:r>
            <a:r>
              <a:rPr lang="en" sz="12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dados.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6226877" y="1585223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Consulta ou insere </a:t>
            </a:r>
            <a:r>
              <a:rPr lang="en" sz="12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dados.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6226877" y="2674708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Processa o retorno e altera a </a:t>
            </a:r>
            <a:r>
              <a:rPr lang="en" sz="12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interface.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6226877" y="3682422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Analisa se a interface de comportou de acordo com o </a:t>
            </a:r>
            <a:r>
              <a:rPr lang="en" sz="12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esperado.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52" name="Google Shape;12283;p65"/>
          <p:cNvGrpSpPr/>
          <p:nvPr/>
        </p:nvGrpSpPr>
        <p:grpSpPr>
          <a:xfrm>
            <a:off x="3188977" y="1771367"/>
            <a:ext cx="2765822" cy="1671169"/>
            <a:chOff x="7009649" y="1541981"/>
            <a:chExt cx="524940" cy="320655"/>
          </a:xfrm>
          <a:solidFill>
            <a:schemeClr val="tx1"/>
          </a:solidFill>
        </p:grpSpPr>
        <p:sp>
          <p:nvSpPr>
            <p:cNvPr id="53" name="Google Shape;12284;p65"/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285;p65"/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286;p65"/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287;p65"/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288;p65"/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289;p65"/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290;p65"/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291;p65"/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284;p32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pt-BR" dirty="0" err="1"/>
              <a:t>Cypress</a:t>
            </a:r>
            <a:r>
              <a:rPr lang="en" dirty="0"/>
              <a:t>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Alex Santos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77" y="641114"/>
            <a:ext cx="1892559" cy="18145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4" name="Google Shape;214;p27"/>
          <p:cNvGrpSpPr/>
          <p:nvPr/>
        </p:nvGrpSpPr>
        <p:grpSpPr>
          <a:xfrm>
            <a:off x="652272" y="1548385"/>
            <a:ext cx="3600462" cy="1658112"/>
            <a:chOff x="1054812" y="1029576"/>
            <a:chExt cx="3436200" cy="3912641"/>
          </a:xfrm>
        </p:grpSpPr>
        <p:sp>
          <p:nvSpPr>
            <p:cNvPr id="15" name="Google Shape;215;p27"/>
            <p:cNvSpPr/>
            <p:nvPr/>
          </p:nvSpPr>
          <p:spPr>
            <a:xfrm>
              <a:off x="1054812" y="1029616"/>
              <a:ext cx="3436200" cy="39126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pt-BR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// Pai de duas </a:t>
              </a:r>
              <a:r>
                <a:rPr lang="pt-BR" sz="1200" dirty="0" err="1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brancheszinhas</a:t>
              </a:r>
              <a:r>
                <a:rPr lang="pt-BR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;</a:t>
              </a:r>
              <a:endParaRPr lang="pt-BR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r>
                <a:rPr lang="pt-BR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// </a:t>
              </a:r>
              <a:r>
                <a:rPr lang="pt-BR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Músico;</a:t>
              </a:r>
              <a:endParaRPr lang="pt-BR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r>
                <a:rPr lang="pt-BR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// </a:t>
              </a:r>
              <a:r>
                <a:rPr lang="pt-BR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Curioso;</a:t>
              </a:r>
            </a:p>
            <a:p>
              <a:r>
                <a:rPr lang="pt-BR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// Apaixonado por tecnologia e música.</a:t>
              </a:r>
            </a:p>
          </p:txBody>
        </p:sp>
        <p:sp>
          <p:nvSpPr>
            <p:cNvPr id="16" name="Google Shape;216;p27"/>
            <p:cNvSpPr/>
            <p:nvPr/>
          </p:nvSpPr>
          <p:spPr>
            <a:xfrm>
              <a:off x="1054812" y="1029576"/>
              <a:ext cx="3436200" cy="73361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About.java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8" name="Google Shape;214;p27"/>
          <p:cNvGrpSpPr/>
          <p:nvPr/>
        </p:nvGrpSpPr>
        <p:grpSpPr>
          <a:xfrm>
            <a:off x="4750755" y="2777576"/>
            <a:ext cx="3673233" cy="1622544"/>
            <a:chOff x="985361" y="1029576"/>
            <a:chExt cx="3505651" cy="3912641"/>
          </a:xfrm>
        </p:grpSpPr>
        <p:sp>
          <p:nvSpPr>
            <p:cNvPr id="19" name="Google Shape;215;p27"/>
            <p:cNvSpPr/>
            <p:nvPr/>
          </p:nvSpPr>
          <p:spPr>
            <a:xfrm>
              <a:off x="985361" y="1029616"/>
              <a:ext cx="3505651" cy="39126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// </a:t>
              </a:r>
              <a:r>
                <a:rPr lang="en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Desenvolvedor Tech lead no 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Segmento Logístico;</a:t>
              </a:r>
            </a:p>
            <a:p>
              <a:pPr lvl="0"/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// Stack em Java, Angular, Cloud e </a:t>
              </a:r>
              <a:r>
                <a:rPr lang="en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UX;</a:t>
              </a:r>
              <a:endPara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endParaRPr>
            </a:p>
            <a:p>
              <a:pPr lvl="0"/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// Formação em Desenvolvimento </a:t>
              </a:r>
              <a:r>
                <a:rPr lang="en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Web e UX;</a:t>
              </a:r>
            </a:p>
            <a:p>
              <a:pPr lvl="0"/>
              <a:r>
                <a:rPr lang="en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// Mentor voluntário para desenvolvedores;</a:t>
              </a:r>
            </a:p>
            <a:p>
              <a:pPr lvl="0"/>
              <a:r>
                <a:rPr lang="en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// Redator do blog TOTVS Developers;</a:t>
              </a:r>
              <a:endParaRPr lang="pt-BR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0" name="Google Shape;216;p27"/>
            <p:cNvSpPr/>
            <p:nvPr/>
          </p:nvSpPr>
          <p:spPr>
            <a:xfrm>
              <a:off x="985361" y="1029576"/>
              <a:ext cx="3505651" cy="73361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Story.java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7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2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19;p27"/>
          <p:cNvSpPr txBox="1"/>
          <p:nvPr/>
        </p:nvSpPr>
        <p:spPr>
          <a:xfrm>
            <a:off x="6950816" y="1873600"/>
            <a:ext cx="1636294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3200" dirty="0" smtClean="0">
                <a:solidFill>
                  <a:schemeClr val="accent1"/>
                </a:solidFill>
              </a:rPr>
              <a:t>&lt;/&gt;</a:t>
            </a:r>
            <a:endParaRPr lang="en" sz="3200" dirty="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32" name="Google Shape;220;p27"/>
          <p:cNvSpPr txBox="1">
            <a:spLocks/>
          </p:cNvSpPr>
          <p:nvPr/>
        </p:nvSpPr>
        <p:spPr>
          <a:xfrm>
            <a:off x="1161910" y="1322829"/>
            <a:ext cx="5399527" cy="111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 err="1" smtClean="0"/>
              <a:t>Inovações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precisam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grandes</a:t>
            </a:r>
            <a:r>
              <a:rPr lang="en-US" dirty="0" smtClean="0"/>
              <a:t> para </a:t>
            </a:r>
            <a:r>
              <a:rPr lang="en-US" dirty="0" err="1" smtClean="0"/>
              <a:t>causarem</a:t>
            </a:r>
            <a:r>
              <a:rPr lang="en-US" dirty="0" smtClean="0"/>
              <a:t> </a:t>
            </a:r>
            <a:r>
              <a:rPr lang="en-US" dirty="0" err="1" smtClean="0"/>
              <a:t>impactos</a:t>
            </a:r>
            <a:r>
              <a:rPr lang="en-US" dirty="0" smtClean="0"/>
              <a:t>!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4" name="Google Shape;217;p27"/>
          <p:cNvSpPr txBox="1"/>
          <p:nvPr/>
        </p:nvSpPr>
        <p:spPr>
          <a:xfrm>
            <a:off x="794864" y="1404650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36" name="Google Shape;218;p27"/>
          <p:cNvSpPr txBox="1"/>
          <p:nvPr/>
        </p:nvSpPr>
        <p:spPr>
          <a:xfrm>
            <a:off x="3094704" y="2429983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lt2"/>
              </a:solidFill>
              <a:latin typeface="Quantico"/>
              <a:ea typeface="Quantico"/>
              <a:cs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231128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474388" y="459128"/>
            <a:ext cx="814709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pt-BR" i="1" dirty="0" smtClean="0"/>
              <a:t>Não há nada de novo embaixo do sol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 smtClean="0"/>
              <a:t>Inovação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sp>
        <p:nvSpPr>
          <p:cNvPr id="8" name="Google Shape;284;p32"/>
          <p:cNvSpPr txBox="1">
            <a:spLocks/>
          </p:cNvSpPr>
          <p:nvPr/>
        </p:nvSpPr>
        <p:spPr>
          <a:xfrm>
            <a:off x="474388" y="1574054"/>
            <a:ext cx="814709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pt-BR" dirty="0" smtClean="0">
                <a:solidFill>
                  <a:schemeClr val="lt2"/>
                </a:solidFill>
              </a:rPr>
              <a:t>Imagens com </a:t>
            </a:r>
            <a:r>
              <a:rPr lang="pt-BR" dirty="0" err="1" smtClean="0">
                <a:solidFill>
                  <a:schemeClr val="lt2"/>
                </a:solidFill>
              </a:rPr>
              <a:t>touchscreen</a:t>
            </a:r>
            <a:r>
              <a:rPr lang="pt-BR" dirty="0" smtClean="0">
                <a:solidFill>
                  <a:schemeClr val="lt2"/>
                </a:solidFill>
              </a:rPr>
              <a:t>, carro elétrico, computadores antigos.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372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474388" y="459128"/>
            <a:ext cx="814709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pt-BR" i="1" dirty="0" smtClean="0"/>
              <a:t>Acessibilidade: </a:t>
            </a:r>
            <a:r>
              <a:rPr lang="en" dirty="0" smtClean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 smtClean="0"/>
              <a:t>Inovação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sp>
        <p:nvSpPr>
          <p:cNvPr id="4" name="Google Shape;284;p32"/>
          <p:cNvSpPr txBox="1">
            <a:spLocks/>
          </p:cNvSpPr>
          <p:nvPr/>
        </p:nvSpPr>
        <p:spPr>
          <a:xfrm>
            <a:off x="545405" y="1546554"/>
            <a:ext cx="814709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pt-BR" dirty="0" smtClean="0"/>
              <a:t>Imagens sobre Rampa de acesso, legendas, sites com contraste e leitores de tela.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19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pt-BR" dirty="0" smtClean="0"/>
              <a:t>Pontos de vista: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 smtClean="0"/>
              <a:t>Inovação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grpSp>
        <p:nvGrpSpPr>
          <p:cNvPr id="10" name="Google Shape;214;p27"/>
          <p:cNvGrpSpPr/>
          <p:nvPr/>
        </p:nvGrpSpPr>
        <p:grpSpPr>
          <a:xfrm>
            <a:off x="719988" y="1354576"/>
            <a:ext cx="7704000" cy="2783923"/>
            <a:chOff x="1054812" y="1029576"/>
            <a:chExt cx="3436200" cy="3912641"/>
          </a:xfrm>
        </p:grpSpPr>
        <p:sp>
          <p:nvSpPr>
            <p:cNvPr id="11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" name="Google Shape;216;p27"/>
            <p:cNvSpPr/>
            <p:nvPr/>
          </p:nvSpPr>
          <p:spPr>
            <a:xfrm>
              <a:off x="1054812" y="1029576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inovation.js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309B08B6-9145-B3D6-2411-56E137E90BFF}"/>
              </a:ext>
            </a:extLst>
          </p:cNvPr>
          <p:cNvSpPr txBox="1"/>
          <p:nvPr/>
        </p:nvSpPr>
        <p:spPr>
          <a:xfrm>
            <a:off x="847493" y="1937425"/>
            <a:ext cx="757649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 smtClean="0">
                <a:solidFill>
                  <a:schemeClr val="accent2"/>
                </a:solidFill>
                <a:latin typeface="+mj-lt"/>
                <a:sym typeface="Quantico"/>
              </a:rPr>
              <a:t>// </a:t>
            </a:r>
            <a:r>
              <a:rPr lang="en" dirty="0" smtClean="0">
                <a:solidFill>
                  <a:schemeClr val="tx1"/>
                </a:solidFill>
                <a:latin typeface="+mj-lt"/>
                <a:sym typeface="Quantico"/>
              </a:rPr>
              <a:t>: Inovação cultural.</a:t>
            </a:r>
          </a:p>
          <a:p>
            <a:endParaRPr lang="en" dirty="0">
              <a:solidFill>
                <a:schemeClr val="tx1"/>
              </a:solidFill>
              <a:latin typeface="+mj-lt"/>
              <a:sym typeface="Quantico"/>
            </a:endParaRPr>
          </a:p>
          <a:p>
            <a:r>
              <a:rPr lang="en" dirty="0">
                <a:solidFill>
                  <a:schemeClr val="accent2"/>
                </a:solidFill>
                <a:sym typeface="Quantico"/>
              </a:rPr>
              <a:t>// </a:t>
            </a:r>
            <a:r>
              <a:rPr lang="en" dirty="0">
                <a:solidFill>
                  <a:schemeClr val="tx1"/>
                </a:solidFill>
                <a:sym typeface="Quantico"/>
              </a:rPr>
              <a:t>: </a:t>
            </a:r>
            <a:r>
              <a:rPr lang="en" dirty="0" smtClean="0">
                <a:solidFill>
                  <a:schemeClr val="tx1"/>
                </a:solidFill>
                <a:sym typeface="Quantico"/>
              </a:rPr>
              <a:t>Acessibilidade também é inovação</a:t>
            </a:r>
            <a:r>
              <a:rPr lang="en" dirty="0" smtClean="0">
                <a:solidFill>
                  <a:schemeClr val="tx1"/>
                </a:solidFill>
                <a:sym typeface="Quantico"/>
              </a:rPr>
              <a:t>.</a:t>
            </a:r>
            <a:endParaRPr lang="en" dirty="0">
              <a:solidFill>
                <a:schemeClr val="tx1"/>
              </a:solidFill>
              <a:sym typeface="Quantico"/>
            </a:endParaRPr>
          </a:p>
          <a:p>
            <a:endParaRPr lang="en" dirty="0" smtClean="0">
              <a:solidFill>
                <a:schemeClr val="tx1"/>
              </a:solidFill>
              <a:latin typeface="+mj-lt"/>
              <a:sym typeface="Quantico"/>
            </a:endParaRPr>
          </a:p>
          <a:p>
            <a:r>
              <a:rPr lang="en" dirty="0">
                <a:solidFill>
                  <a:schemeClr val="accent2"/>
                </a:solidFill>
                <a:sym typeface="Quantico"/>
              </a:rPr>
              <a:t>// </a:t>
            </a:r>
            <a:r>
              <a:rPr lang="en" dirty="0">
                <a:solidFill>
                  <a:schemeClr val="tx1"/>
                </a:solidFill>
                <a:sym typeface="Quantico"/>
              </a:rPr>
              <a:t>: </a:t>
            </a:r>
            <a:r>
              <a:rPr lang="en" dirty="0" smtClean="0">
                <a:solidFill>
                  <a:schemeClr val="tx1"/>
                </a:solidFill>
                <a:sym typeface="Quantico"/>
              </a:rPr>
              <a:t>Inovação com organização.</a:t>
            </a:r>
            <a:endParaRPr lang="en" dirty="0">
              <a:solidFill>
                <a:schemeClr val="tx1"/>
              </a:solidFill>
              <a:sym typeface="Quantico"/>
            </a:endParaRPr>
          </a:p>
          <a:p>
            <a:endParaRPr lang="en" dirty="0" smtClean="0">
              <a:solidFill>
                <a:schemeClr val="tx1"/>
              </a:solidFill>
              <a:latin typeface="+mj-lt"/>
              <a:sym typeface="Quantico"/>
            </a:endParaRPr>
          </a:p>
          <a:p>
            <a:r>
              <a:rPr lang="en" dirty="0">
                <a:solidFill>
                  <a:schemeClr val="accent2"/>
                </a:solidFill>
                <a:sym typeface="Quantico"/>
              </a:rPr>
              <a:t>// </a:t>
            </a:r>
            <a:r>
              <a:rPr lang="en" dirty="0">
                <a:solidFill>
                  <a:schemeClr val="tx1"/>
                </a:solidFill>
                <a:sym typeface="Quantico"/>
              </a:rPr>
              <a:t>: </a:t>
            </a:r>
            <a:r>
              <a:rPr lang="en" dirty="0" smtClean="0">
                <a:solidFill>
                  <a:schemeClr val="tx1"/>
                </a:solidFill>
                <a:sym typeface="Quantico"/>
              </a:rPr>
              <a:t>Cultura e engajamento.</a:t>
            </a:r>
            <a:endParaRPr lang="en" dirty="0">
              <a:solidFill>
                <a:schemeClr val="tx1"/>
              </a:solidFill>
              <a:sym typeface="Quantico"/>
            </a:endParaRPr>
          </a:p>
          <a:p>
            <a:endParaRPr lang="pt-BR" dirty="0">
              <a:solidFill>
                <a:schemeClr val="tx1"/>
              </a:solidFill>
              <a:latin typeface="+mj-lt"/>
            </a:endParaRPr>
          </a:p>
          <a:p>
            <a:r>
              <a:rPr lang="en" dirty="0">
                <a:solidFill>
                  <a:schemeClr val="accent2"/>
                </a:solidFill>
                <a:sym typeface="Quantico"/>
              </a:rPr>
              <a:t>// </a:t>
            </a:r>
            <a:r>
              <a:rPr lang="en" dirty="0">
                <a:solidFill>
                  <a:schemeClr val="tx1"/>
                </a:solidFill>
                <a:sym typeface="Quantico"/>
              </a:rPr>
              <a:t>: </a:t>
            </a:r>
            <a:r>
              <a:rPr lang="en" dirty="0" smtClean="0">
                <a:solidFill>
                  <a:schemeClr val="tx1"/>
                </a:solidFill>
                <a:sym typeface="Quantico"/>
              </a:rPr>
              <a:t>Objetividade.</a:t>
            </a:r>
            <a:endParaRPr lang="en" dirty="0">
              <a:solidFill>
                <a:schemeClr val="tx1"/>
              </a:solidFill>
              <a:sym typeface="Quantico"/>
            </a:endParaRPr>
          </a:p>
          <a:p>
            <a:endParaRPr lang="pt-BR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92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pt-BR" dirty="0" smtClean="0"/>
              <a:t>Exemplo de implementações</a:t>
            </a:r>
            <a:r>
              <a:rPr lang="pt-BR" dirty="0" smtClean="0"/>
              <a:t>: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 smtClean="0"/>
              <a:t>Inovação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grpSp>
        <p:nvGrpSpPr>
          <p:cNvPr id="10" name="Google Shape;214;p27"/>
          <p:cNvGrpSpPr/>
          <p:nvPr/>
        </p:nvGrpSpPr>
        <p:grpSpPr>
          <a:xfrm>
            <a:off x="719988" y="1354576"/>
            <a:ext cx="7704000" cy="2783923"/>
            <a:chOff x="1054812" y="1029576"/>
            <a:chExt cx="3436200" cy="3912641"/>
          </a:xfrm>
        </p:grpSpPr>
        <p:sp>
          <p:nvSpPr>
            <p:cNvPr id="11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" name="Google Shape;216;p27"/>
            <p:cNvSpPr/>
            <p:nvPr/>
          </p:nvSpPr>
          <p:spPr>
            <a:xfrm>
              <a:off x="1054812" y="1029576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inovation.js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309B08B6-9145-B3D6-2411-56E137E90BFF}"/>
              </a:ext>
            </a:extLst>
          </p:cNvPr>
          <p:cNvSpPr txBox="1"/>
          <p:nvPr/>
        </p:nvSpPr>
        <p:spPr>
          <a:xfrm>
            <a:off x="847493" y="1937425"/>
            <a:ext cx="757649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 smtClean="0">
                <a:solidFill>
                  <a:schemeClr val="accent2"/>
                </a:solidFill>
                <a:latin typeface="+mj-lt"/>
                <a:sym typeface="Quantico"/>
              </a:rPr>
              <a:t>// </a:t>
            </a:r>
            <a:r>
              <a:rPr lang="en" dirty="0" smtClean="0">
                <a:solidFill>
                  <a:schemeClr val="tx1"/>
                </a:solidFill>
                <a:latin typeface="+mj-lt"/>
                <a:sym typeface="Quantico"/>
              </a:rPr>
              <a:t>: </a:t>
            </a:r>
            <a:r>
              <a:rPr lang="en" dirty="0" smtClean="0">
                <a:solidFill>
                  <a:schemeClr val="tx1"/>
                </a:solidFill>
                <a:latin typeface="+mj-lt"/>
                <a:sym typeface="Quantico"/>
              </a:rPr>
              <a:t>Testes parametrizados.</a:t>
            </a:r>
            <a:endParaRPr lang="en" dirty="0" smtClean="0">
              <a:solidFill>
                <a:schemeClr val="tx1"/>
              </a:solidFill>
              <a:latin typeface="+mj-lt"/>
              <a:sym typeface="Quantico"/>
            </a:endParaRPr>
          </a:p>
          <a:p>
            <a:endParaRPr lang="en" dirty="0">
              <a:solidFill>
                <a:schemeClr val="tx1"/>
              </a:solidFill>
              <a:latin typeface="+mj-lt"/>
              <a:sym typeface="Quantico"/>
            </a:endParaRPr>
          </a:p>
          <a:p>
            <a:r>
              <a:rPr lang="en" dirty="0">
                <a:solidFill>
                  <a:schemeClr val="accent2"/>
                </a:solidFill>
                <a:sym typeface="Quantico"/>
              </a:rPr>
              <a:t>// </a:t>
            </a:r>
            <a:r>
              <a:rPr lang="en" dirty="0" smtClean="0">
                <a:solidFill>
                  <a:schemeClr val="tx1"/>
                </a:solidFill>
                <a:sym typeface="Quantico"/>
              </a:rPr>
              <a:t>: Refatoração.</a:t>
            </a:r>
            <a:endParaRPr lang="en" dirty="0">
              <a:solidFill>
                <a:schemeClr val="tx1"/>
              </a:solidFill>
              <a:sym typeface="Quantico"/>
            </a:endParaRPr>
          </a:p>
          <a:p>
            <a:endParaRPr lang="en" dirty="0" smtClean="0">
              <a:solidFill>
                <a:schemeClr val="tx1"/>
              </a:solidFill>
              <a:latin typeface="+mj-lt"/>
              <a:sym typeface="Quantico"/>
            </a:endParaRPr>
          </a:p>
          <a:p>
            <a:r>
              <a:rPr lang="en" dirty="0">
                <a:solidFill>
                  <a:schemeClr val="accent2"/>
                </a:solidFill>
                <a:sym typeface="Quantico"/>
              </a:rPr>
              <a:t>// </a:t>
            </a:r>
            <a:r>
              <a:rPr lang="en" dirty="0">
                <a:solidFill>
                  <a:schemeClr val="tx1"/>
                </a:solidFill>
                <a:sym typeface="Quantico"/>
              </a:rPr>
              <a:t>: </a:t>
            </a:r>
            <a:r>
              <a:rPr lang="en" dirty="0" smtClean="0">
                <a:solidFill>
                  <a:schemeClr val="tx1"/>
                </a:solidFill>
                <a:sym typeface="Quantico"/>
              </a:rPr>
              <a:t>Cobertura de testes sensíveis.</a:t>
            </a:r>
            <a:endParaRPr lang="en" dirty="0">
              <a:solidFill>
                <a:schemeClr val="tx1"/>
              </a:solidFill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109159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pt-BR" dirty="0" smtClean="0"/>
              <a:t>Insights</a:t>
            </a:r>
            <a:r>
              <a:rPr lang="pt-BR" dirty="0" smtClean="0"/>
              <a:t>: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 smtClean="0"/>
              <a:t>Inovação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grpSp>
        <p:nvGrpSpPr>
          <p:cNvPr id="10" name="Google Shape;214;p27"/>
          <p:cNvGrpSpPr/>
          <p:nvPr/>
        </p:nvGrpSpPr>
        <p:grpSpPr>
          <a:xfrm>
            <a:off x="556890" y="1354576"/>
            <a:ext cx="8043970" cy="2783923"/>
            <a:chOff x="1054812" y="1029576"/>
            <a:chExt cx="3436200" cy="3912641"/>
          </a:xfrm>
        </p:grpSpPr>
        <p:sp>
          <p:nvSpPr>
            <p:cNvPr id="11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" name="Google Shape;216;p27"/>
            <p:cNvSpPr/>
            <p:nvPr/>
          </p:nvSpPr>
          <p:spPr>
            <a:xfrm>
              <a:off x="1054812" y="1029576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inovation.js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309B08B6-9145-B3D6-2411-56E137E90BFF}"/>
              </a:ext>
            </a:extLst>
          </p:cNvPr>
          <p:cNvSpPr txBox="1"/>
          <p:nvPr/>
        </p:nvSpPr>
        <p:spPr>
          <a:xfrm>
            <a:off x="556891" y="1937425"/>
            <a:ext cx="804396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 smtClean="0">
                <a:solidFill>
                  <a:schemeClr val="accent2"/>
                </a:solidFill>
                <a:latin typeface="+mj-lt"/>
                <a:sym typeface="Quantico"/>
              </a:rPr>
              <a:t>// </a:t>
            </a:r>
            <a:r>
              <a:rPr lang="en" dirty="0" smtClean="0">
                <a:solidFill>
                  <a:schemeClr val="tx1"/>
                </a:solidFill>
                <a:latin typeface="+mj-lt"/>
                <a:sym typeface="Quantico"/>
              </a:rPr>
              <a:t>: </a:t>
            </a:r>
            <a:r>
              <a:rPr lang="en" i="1" dirty="0" smtClean="0">
                <a:solidFill>
                  <a:schemeClr val="tx1"/>
                </a:solidFill>
                <a:latin typeface="+mj-lt"/>
                <a:sym typeface="Quantico"/>
              </a:rPr>
              <a:t>“É mais fácil pedir perdão do que permissão.” </a:t>
            </a:r>
            <a:r>
              <a:rPr lang="en" dirty="0" smtClean="0">
                <a:solidFill>
                  <a:schemeClr val="tx1"/>
                </a:solidFill>
                <a:latin typeface="+mj-lt"/>
                <a:sym typeface="Quantico"/>
              </a:rPr>
              <a:t>– Grace Hopper</a:t>
            </a:r>
            <a:endParaRPr lang="en" dirty="0" smtClean="0">
              <a:solidFill>
                <a:schemeClr val="tx1"/>
              </a:solidFill>
              <a:latin typeface="+mj-lt"/>
              <a:sym typeface="Quantico"/>
            </a:endParaRPr>
          </a:p>
          <a:p>
            <a:endParaRPr lang="en" dirty="0" smtClean="0">
              <a:solidFill>
                <a:schemeClr val="tx1"/>
              </a:solidFill>
              <a:latin typeface="+mj-lt"/>
              <a:sym typeface="Quantico"/>
            </a:endParaRPr>
          </a:p>
          <a:p>
            <a:r>
              <a:rPr lang="en" dirty="0">
                <a:solidFill>
                  <a:schemeClr val="accent2"/>
                </a:solidFill>
                <a:sym typeface="Quantico"/>
              </a:rPr>
              <a:t>// </a:t>
            </a:r>
            <a:r>
              <a:rPr lang="en" dirty="0">
                <a:solidFill>
                  <a:schemeClr val="tx1"/>
                </a:solidFill>
                <a:sym typeface="Quantico"/>
              </a:rPr>
              <a:t>: </a:t>
            </a:r>
            <a:r>
              <a:rPr lang="en" i="1" dirty="0" smtClean="0">
                <a:solidFill>
                  <a:schemeClr val="tx1"/>
                </a:solidFill>
                <a:sym typeface="Quantico"/>
              </a:rPr>
              <a:t>“A vida não se resume a se encontrar, a vida se resume em se criar.” </a:t>
            </a:r>
            <a:r>
              <a:rPr lang="en" dirty="0" smtClean="0">
                <a:solidFill>
                  <a:schemeClr val="tx1"/>
                </a:solidFill>
                <a:sym typeface="Quantico"/>
              </a:rPr>
              <a:t>– George Bernard Shaw</a:t>
            </a:r>
          </a:p>
          <a:p>
            <a:endParaRPr lang="en" dirty="0">
              <a:solidFill>
                <a:schemeClr val="tx1"/>
              </a:solidFill>
              <a:sym typeface="Quantico"/>
            </a:endParaRPr>
          </a:p>
          <a:p>
            <a:r>
              <a:rPr lang="en" dirty="0">
                <a:solidFill>
                  <a:schemeClr val="accent2"/>
                </a:solidFill>
                <a:sym typeface="Quantico"/>
              </a:rPr>
              <a:t>// </a:t>
            </a:r>
            <a:r>
              <a:rPr lang="en" dirty="0">
                <a:solidFill>
                  <a:schemeClr val="tx1"/>
                </a:solidFill>
                <a:sym typeface="Quantico"/>
              </a:rPr>
              <a:t>: </a:t>
            </a:r>
            <a:r>
              <a:rPr lang="en" i="1" dirty="0" smtClean="0">
                <a:solidFill>
                  <a:schemeClr val="tx1"/>
                </a:solidFill>
                <a:sym typeface="Quantico"/>
              </a:rPr>
              <a:t>“Não </a:t>
            </a:r>
            <a:r>
              <a:rPr lang="en" i="1" dirty="0" smtClean="0">
                <a:solidFill>
                  <a:schemeClr val="tx1"/>
                </a:solidFill>
                <a:sym typeface="Quantico"/>
              </a:rPr>
              <a:t>fique esperando os outros, se você ver algo que poderia funcionar melhor, pergunte, tente, corra alguns riscos.” </a:t>
            </a:r>
            <a:r>
              <a:rPr lang="en" dirty="0" smtClean="0">
                <a:solidFill>
                  <a:schemeClr val="tx1"/>
                </a:solidFill>
                <a:sym typeface="Quantico"/>
              </a:rPr>
              <a:t>– O Programador Pragmático.</a:t>
            </a:r>
          </a:p>
          <a:p>
            <a:endParaRPr lang="en" dirty="0" smtClean="0">
              <a:solidFill>
                <a:schemeClr val="tx1"/>
              </a:solidFill>
              <a:sym typeface="Quantico"/>
            </a:endParaRPr>
          </a:p>
          <a:p>
            <a:r>
              <a:rPr lang="en" dirty="0">
                <a:solidFill>
                  <a:schemeClr val="accent2"/>
                </a:solidFill>
                <a:sym typeface="Quantico"/>
              </a:rPr>
              <a:t>// </a:t>
            </a:r>
            <a:r>
              <a:rPr lang="en" dirty="0">
                <a:solidFill>
                  <a:schemeClr val="tx1"/>
                </a:solidFill>
                <a:sym typeface="Quantico"/>
              </a:rPr>
              <a:t>: </a:t>
            </a:r>
            <a:r>
              <a:rPr lang="en" i="1" dirty="0" smtClean="0">
                <a:solidFill>
                  <a:schemeClr val="tx1"/>
                </a:solidFill>
                <a:sym typeface="Quantico"/>
              </a:rPr>
              <a:t>“Não </a:t>
            </a:r>
            <a:r>
              <a:rPr lang="en" i="1" dirty="0">
                <a:solidFill>
                  <a:schemeClr val="tx1"/>
                </a:solidFill>
                <a:sym typeface="Quantico"/>
              </a:rPr>
              <a:t>tenha medo de errar. Ao errar, significa que as suas tentativas estão em </a:t>
            </a:r>
            <a:r>
              <a:rPr lang="en" i="1" dirty="0" smtClean="0">
                <a:solidFill>
                  <a:schemeClr val="tx1"/>
                </a:solidFill>
                <a:sym typeface="Quantico"/>
              </a:rPr>
              <a:t>movimento.” - </a:t>
            </a:r>
            <a:r>
              <a:rPr lang="en" dirty="0" smtClean="0">
                <a:solidFill>
                  <a:schemeClr val="tx1"/>
                </a:solidFill>
                <a:sym typeface="Quantico"/>
              </a:rPr>
              <a:t>Alex </a:t>
            </a:r>
            <a:r>
              <a:rPr lang="en" dirty="0">
                <a:solidFill>
                  <a:schemeClr val="tx1"/>
                </a:solidFill>
                <a:sym typeface="Quantico"/>
              </a:rPr>
              <a:t>Santos</a:t>
            </a:r>
          </a:p>
          <a:p>
            <a:endParaRPr lang="en" dirty="0">
              <a:solidFill>
                <a:schemeClr val="tx1"/>
              </a:solidFill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41618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788651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-US" sz="2200" dirty="0" smtClean="0">
                <a:latin typeface="Quantico"/>
                <a:ea typeface="Quantico"/>
                <a:cs typeface="Quantico"/>
                <a:sym typeface="Quantico"/>
              </a:rPr>
              <a:t>TDD - </a:t>
            </a:r>
            <a:r>
              <a:rPr lang="en-US" sz="2200" dirty="0" err="1" smtClean="0">
                <a:latin typeface="Quantico"/>
                <a:ea typeface="Quantico"/>
                <a:cs typeface="Quantico"/>
                <a:sym typeface="Quantico"/>
              </a:rPr>
              <a:t>Teste</a:t>
            </a:r>
            <a:r>
              <a:rPr lang="en-US" sz="2200" dirty="0" smtClean="0">
                <a:latin typeface="Quantico"/>
                <a:ea typeface="Quantico"/>
                <a:cs typeface="Quantico"/>
                <a:sym typeface="Quantico"/>
              </a:rPr>
              <a:t> </a:t>
            </a:r>
            <a:r>
              <a:rPr lang="en-US" sz="2200" dirty="0">
                <a:latin typeface="Quantico"/>
                <a:ea typeface="Quantico"/>
                <a:cs typeface="Quantico"/>
                <a:sym typeface="Quantico"/>
              </a:rPr>
              <a:t>e Design no Mundo Real - Mauricio </a:t>
            </a:r>
            <a:r>
              <a:rPr lang="en-US" sz="2200" dirty="0" err="1">
                <a:latin typeface="Quantico"/>
                <a:ea typeface="Quantico"/>
                <a:cs typeface="Quantico"/>
                <a:sym typeface="Quantico"/>
              </a:rPr>
              <a:t>Aniche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7" y="1802140"/>
            <a:ext cx="6629589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 smtClean="0">
                <a:solidFill>
                  <a:schemeClr val="accent2"/>
                </a:solidFill>
              </a:rPr>
              <a:t>* </a:t>
            </a:r>
            <a:r>
              <a:rPr lang="en" dirty="0" smtClean="0"/>
              <a:t>Roube Como um Artista – Austin Kleon</a:t>
            </a:r>
            <a:endParaRPr sz="1800"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Bibliografia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5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321139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-US" sz="2200" dirty="0" smtClean="0">
                <a:latin typeface="Quantico"/>
                <a:ea typeface="Quantico"/>
                <a:cs typeface="Quantico"/>
                <a:sym typeface="Quantico"/>
              </a:rPr>
              <a:t>O </a:t>
            </a:r>
            <a:r>
              <a:rPr lang="en-US" sz="2200" dirty="0" err="1" smtClean="0">
                <a:latin typeface="Quantico"/>
                <a:ea typeface="Quantico"/>
                <a:cs typeface="Quantico"/>
                <a:sym typeface="Quantico"/>
              </a:rPr>
              <a:t>Poder</a:t>
            </a:r>
            <a:r>
              <a:rPr lang="en-US" sz="2200" dirty="0" smtClean="0">
                <a:latin typeface="Quantico"/>
                <a:ea typeface="Quantico"/>
                <a:cs typeface="Quantico"/>
                <a:sym typeface="Quantico"/>
              </a:rPr>
              <a:t> do </a:t>
            </a:r>
            <a:r>
              <a:rPr lang="en-US" sz="2200" dirty="0" err="1" smtClean="0">
                <a:latin typeface="Quantico"/>
                <a:ea typeface="Quantico"/>
                <a:cs typeface="Quantico"/>
                <a:sym typeface="Quantico"/>
              </a:rPr>
              <a:t>Hábito</a:t>
            </a:r>
            <a:r>
              <a:rPr lang="en-US" sz="2200" dirty="0" smtClean="0">
                <a:latin typeface="Quantico"/>
                <a:ea typeface="Quantico"/>
                <a:cs typeface="Quantico"/>
                <a:sym typeface="Quantico"/>
              </a:rPr>
              <a:t> – Charles </a:t>
            </a:r>
            <a:r>
              <a:rPr lang="en-US" sz="2200" dirty="0" err="1" smtClean="0">
                <a:latin typeface="Quantico"/>
                <a:ea typeface="Quantico"/>
                <a:cs typeface="Quantico"/>
                <a:sym typeface="Quantico"/>
              </a:rPr>
              <a:t>Duhigg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162949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76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lt2"/>
              </a:solidFill>
              <a:latin typeface="Quantico"/>
              <a:ea typeface="Quantico"/>
              <a:cs typeface="Quantico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// </a:t>
            </a: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Wingdings" panose="05000000000000000000" pitchFamily="2" charset="2"/>
              </a:rPr>
              <a:t></a:t>
            </a:r>
            <a:endParaRPr lang="en" sz="3600" dirty="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560287" y="1329704"/>
            <a:ext cx="4573538" cy="1114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Obrigado!</a:t>
            </a:r>
            <a:endParaRPr sz="5400" dirty="0">
              <a:solidFill>
                <a:schemeClr val="accent2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4991975" y="3772200"/>
            <a:ext cx="3302939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“</a:t>
            </a:r>
            <a:r>
              <a:rPr lang="pt-BR" i="1" dirty="0"/>
              <a:t>Até mais, e obrigado pelos peixes!</a:t>
            </a:r>
            <a:r>
              <a:rPr lang="pt-BR" dirty="0"/>
              <a:t>”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Thanks.java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ThanksTest.java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550;p46"/>
          <p:cNvSpPr txBox="1">
            <a:spLocks/>
          </p:cNvSpPr>
          <p:nvPr/>
        </p:nvSpPr>
        <p:spPr>
          <a:xfrm>
            <a:off x="2001253" y="2295855"/>
            <a:ext cx="3294600" cy="35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</a:pPr>
            <a:r>
              <a:rPr lang="en-US" sz="1200" dirty="0"/>
              <a:t>alex.clayton@totvs.com.br </a:t>
            </a:r>
          </a:p>
          <a:p>
            <a:pPr marL="0" indent="0">
              <a:buSzPts val="1100"/>
              <a:buFont typeface="Arial"/>
              <a:buNone/>
            </a:pPr>
            <a:endParaRPr lang="en-US" sz="1200" dirty="0"/>
          </a:p>
        </p:txBody>
      </p:sp>
      <p:grpSp>
        <p:nvGrpSpPr>
          <p:cNvPr id="23" name="Google Shape;557;p46"/>
          <p:cNvGrpSpPr/>
          <p:nvPr/>
        </p:nvGrpSpPr>
        <p:grpSpPr>
          <a:xfrm>
            <a:off x="1733548" y="3462654"/>
            <a:ext cx="266790" cy="238574"/>
            <a:chOff x="3824739" y="3890112"/>
            <a:chExt cx="208105" cy="186110"/>
          </a:xfrm>
        </p:grpSpPr>
        <p:sp>
          <p:nvSpPr>
            <p:cNvPr id="24" name="Google Shape;55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6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1869;p65"/>
          <p:cNvGrpSpPr/>
          <p:nvPr/>
        </p:nvGrpSpPr>
        <p:grpSpPr>
          <a:xfrm>
            <a:off x="1710900" y="2344058"/>
            <a:ext cx="226728" cy="242847"/>
            <a:chOff x="5170480" y="2934639"/>
            <a:chExt cx="261929" cy="280550"/>
          </a:xfrm>
          <a:solidFill>
            <a:schemeClr val="tx1"/>
          </a:solidFill>
        </p:grpSpPr>
        <p:sp>
          <p:nvSpPr>
            <p:cNvPr id="29" name="Google Shape;11870;p65"/>
            <p:cNvSpPr/>
            <p:nvPr/>
          </p:nvSpPr>
          <p:spPr>
            <a:xfrm>
              <a:off x="5170480" y="2934639"/>
              <a:ext cx="243340" cy="280550"/>
            </a:xfrm>
            <a:custGeom>
              <a:avLst/>
              <a:gdLst/>
              <a:ahLst/>
              <a:cxnLst/>
              <a:rect l="l" t="t" r="r" b="b"/>
              <a:pathLst>
                <a:path w="7645" h="8814" extrusionOk="0">
                  <a:moveTo>
                    <a:pt x="4192" y="301"/>
                  </a:moveTo>
                  <a:lnTo>
                    <a:pt x="5228" y="1337"/>
                  </a:lnTo>
                  <a:lnTo>
                    <a:pt x="3144" y="1337"/>
                  </a:lnTo>
                  <a:lnTo>
                    <a:pt x="4192" y="301"/>
                  </a:lnTo>
                  <a:close/>
                  <a:moveTo>
                    <a:pt x="4190" y="0"/>
                  </a:moveTo>
                  <a:cubicBezTo>
                    <a:pt x="4156" y="0"/>
                    <a:pt x="4120" y="9"/>
                    <a:pt x="4097" y="27"/>
                  </a:cubicBezTo>
                  <a:lnTo>
                    <a:pt x="2787" y="1337"/>
                  </a:lnTo>
                  <a:lnTo>
                    <a:pt x="703" y="1337"/>
                  </a:lnTo>
                  <a:cubicBezTo>
                    <a:pt x="632" y="1337"/>
                    <a:pt x="572" y="1396"/>
                    <a:pt x="572" y="1480"/>
                  </a:cubicBezTo>
                  <a:lnTo>
                    <a:pt x="572" y="3623"/>
                  </a:lnTo>
                  <a:lnTo>
                    <a:pt x="144" y="3623"/>
                  </a:lnTo>
                  <a:cubicBezTo>
                    <a:pt x="60" y="3623"/>
                    <a:pt x="1" y="3682"/>
                    <a:pt x="1" y="3754"/>
                  </a:cubicBezTo>
                  <a:lnTo>
                    <a:pt x="1" y="8683"/>
                  </a:lnTo>
                  <a:cubicBezTo>
                    <a:pt x="1" y="8754"/>
                    <a:pt x="60" y="8814"/>
                    <a:pt x="144" y="8814"/>
                  </a:cubicBezTo>
                  <a:lnTo>
                    <a:pt x="1489" y="8814"/>
                  </a:lnTo>
                  <a:cubicBezTo>
                    <a:pt x="1572" y="8814"/>
                    <a:pt x="1632" y="8754"/>
                    <a:pt x="1632" y="8683"/>
                  </a:cubicBezTo>
                  <a:cubicBezTo>
                    <a:pt x="1632" y="8599"/>
                    <a:pt x="1572" y="8540"/>
                    <a:pt x="1489" y="8540"/>
                  </a:cubicBezTo>
                  <a:lnTo>
                    <a:pt x="275" y="8540"/>
                  </a:lnTo>
                  <a:lnTo>
                    <a:pt x="275" y="4004"/>
                  </a:lnTo>
                  <a:lnTo>
                    <a:pt x="882" y="4456"/>
                  </a:lnTo>
                  <a:cubicBezTo>
                    <a:pt x="904" y="4469"/>
                    <a:pt x="928" y="4476"/>
                    <a:pt x="952" y="4476"/>
                  </a:cubicBezTo>
                  <a:cubicBezTo>
                    <a:pt x="992" y="4476"/>
                    <a:pt x="1031" y="4458"/>
                    <a:pt x="1061" y="4420"/>
                  </a:cubicBezTo>
                  <a:cubicBezTo>
                    <a:pt x="1108" y="4361"/>
                    <a:pt x="1096" y="4289"/>
                    <a:pt x="1037" y="4242"/>
                  </a:cubicBezTo>
                  <a:lnTo>
                    <a:pt x="834" y="4087"/>
                  </a:lnTo>
                  <a:lnTo>
                    <a:pt x="834" y="3766"/>
                  </a:lnTo>
                  <a:lnTo>
                    <a:pt x="834" y="3754"/>
                  </a:lnTo>
                  <a:lnTo>
                    <a:pt x="834" y="3730"/>
                  </a:lnTo>
                  <a:lnTo>
                    <a:pt x="834" y="1610"/>
                  </a:lnTo>
                  <a:lnTo>
                    <a:pt x="7371" y="1610"/>
                  </a:lnTo>
                  <a:lnTo>
                    <a:pt x="7371" y="2099"/>
                  </a:lnTo>
                  <a:cubicBezTo>
                    <a:pt x="7371" y="2170"/>
                    <a:pt x="7430" y="2230"/>
                    <a:pt x="7502" y="2230"/>
                  </a:cubicBezTo>
                  <a:cubicBezTo>
                    <a:pt x="7585" y="2230"/>
                    <a:pt x="7645" y="2170"/>
                    <a:pt x="7645" y="2099"/>
                  </a:cubicBezTo>
                  <a:lnTo>
                    <a:pt x="7645" y="1468"/>
                  </a:lnTo>
                  <a:cubicBezTo>
                    <a:pt x="7633" y="1396"/>
                    <a:pt x="7573" y="1337"/>
                    <a:pt x="7490" y="1337"/>
                  </a:cubicBezTo>
                  <a:lnTo>
                    <a:pt x="5585" y="1337"/>
                  </a:lnTo>
                  <a:lnTo>
                    <a:pt x="4275" y="27"/>
                  </a:lnTo>
                  <a:cubicBezTo>
                    <a:pt x="4257" y="9"/>
                    <a:pt x="4225" y="0"/>
                    <a:pt x="41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0" name="Google Shape;11871;p65"/>
            <p:cNvSpPr/>
            <p:nvPr/>
          </p:nvSpPr>
          <p:spPr>
            <a:xfrm>
              <a:off x="5217493" y="3007116"/>
              <a:ext cx="34122" cy="34122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810" y="262"/>
                  </a:moveTo>
                  <a:lnTo>
                    <a:pt x="810" y="810"/>
                  </a:lnTo>
                  <a:lnTo>
                    <a:pt x="274" y="810"/>
                  </a:lnTo>
                  <a:lnTo>
                    <a:pt x="274" y="262"/>
                  </a:lnTo>
                  <a:close/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941"/>
                  </a:lnTo>
                  <a:cubicBezTo>
                    <a:pt x="0" y="1012"/>
                    <a:pt x="60" y="1072"/>
                    <a:pt x="143" y="1072"/>
                  </a:cubicBezTo>
                  <a:lnTo>
                    <a:pt x="941" y="1072"/>
                  </a:lnTo>
                  <a:cubicBezTo>
                    <a:pt x="1012" y="1072"/>
                    <a:pt x="1072" y="1012"/>
                    <a:pt x="1072" y="941"/>
                  </a:cubicBezTo>
                  <a:lnTo>
                    <a:pt x="1072" y="131"/>
                  </a:lnTo>
                  <a:cubicBezTo>
                    <a:pt x="1060" y="60"/>
                    <a:pt x="1000" y="0"/>
                    <a:pt x="9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1" name="Google Shape;11872;p65"/>
            <p:cNvSpPr/>
            <p:nvPr/>
          </p:nvSpPr>
          <p:spPr>
            <a:xfrm>
              <a:off x="5264474" y="3007116"/>
              <a:ext cx="26196" cy="8371"/>
            </a:xfrm>
            <a:custGeom>
              <a:avLst/>
              <a:gdLst/>
              <a:ahLst/>
              <a:cxnLst/>
              <a:rect l="l" t="t" r="r" b="b"/>
              <a:pathLst>
                <a:path w="82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62"/>
                    <a:pt x="132" y="262"/>
                  </a:cubicBezTo>
                  <a:lnTo>
                    <a:pt x="679" y="262"/>
                  </a:lnTo>
                  <a:cubicBezTo>
                    <a:pt x="763" y="262"/>
                    <a:pt x="822" y="215"/>
                    <a:pt x="822" y="131"/>
                  </a:cubicBezTo>
                  <a:cubicBezTo>
                    <a:pt x="822" y="60"/>
                    <a:pt x="763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2" name="Google Shape;11873;p65"/>
            <p:cNvSpPr/>
            <p:nvPr/>
          </p:nvSpPr>
          <p:spPr>
            <a:xfrm>
              <a:off x="5264856" y="3029079"/>
              <a:ext cx="86068" cy="8371"/>
            </a:xfrm>
            <a:custGeom>
              <a:avLst/>
              <a:gdLst/>
              <a:ahLst/>
              <a:cxnLst/>
              <a:rect l="l" t="t" r="r" b="b"/>
              <a:pathLst>
                <a:path w="2704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lnTo>
                    <a:pt x="2560" y="263"/>
                  </a:lnTo>
                  <a:cubicBezTo>
                    <a:pt x="2644" y="263"/>
                    <a:pt x="2703" y="203"/>
                    <a:pt x="2703" y="132"/>
                  </a:cubicBezTo>
                  <a:cubicBezTo>
                    <a:pt x="2679" y="60"/>
                    <a:pt x="2620" y="1"/>
                    <a:pt x="25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3" name="Google Shape;11874;p65"/>
            <p:cNvSpPr/>
            <p:nvPr/>
          </p:nvSpPr>
          <p:spPr>
            <a:xfrm>
              <a:off x="5227710" y="3062819"/>
              <a:ext cx="51565" cy="8753"/>
            </a:xfrm>
            <a:custGeom>
              <a:avLst/>
              <a:gdLst/>
              <a:ahLst/>
              <a:cxnLst/>
              <a:rect l="l" t="t" r="r" b="b"/>
              <a:pathLst>
                <a:path w="1620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1489" y="274"/>
                  </a:lnTo>
                  <a:cubicBezTo>
                    <a:pt x="1560" y="274"/>
                    <a:pt x="1620" y="215"/>
                    <a:pt x="1620" y="143"/>
                  </a:cubicBezTo>
                  <a:cubicBezTo>
                    <a:pt x="1620" y="72"/>
                    <a:pt x="1560" y="0"/>
                    <a:pt x="14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4" name="Google Shape;11875;p65"/>
            <p:cNvSpPr/>
            <p:nvPr/>
          </p:nvSpPr>
          <p:spPr>
            <a:xfrm>
              <a:off x="5196644" y="3182945"/>
              <a:ext cx="42461" cy="8371"/>
            </a:xfrm>
            <a:custGeom>
              <a:avLst/>
              <a:gdLst/>
              <a:ahLst/>
              <a:cxnLst/>
              <a:rect l="l" t="t" r="r" b="b"/>
              <a:pathLst>
                <a:path w="133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lnTo>
                    <a:pt x="1191" y="263"/>
                  </a:lnTo>
                  <a:cubicBezTo>
                    <a:pt x="1274" y="263"/>
                    <a:pt x="1334" y="203"/>
                    <a:pt x="1334" y="132"/>
                  </a:cubicBezTo>
                  <a:cubicBezTo>
                    <a:pt x="1310" y="60"/>
                    <a:pt x="1274" y="1"/>
                    <a:pt x="1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5" name="Google Shape;11876;p65"/>
            <p:cNvSpPr/>
            <p:nvPr/>
          </p:nvSpPr>
          <p:spPr>
            <a:xfrm>
              <a:off x="5210299" y="3013928"/>
              <a:ext cx="222110" cy="201261"/>
            </a:xfrm>
            <a:custGeom>
              <a:avLst/>
              <a:gdLst/>
              <a:ahLst/>
              <a:cxnLst/>
              <a:rect l="l" t="t" r="r" b="b"/>
              <a:pathLst>
                <a:path w="6978" h="6323" extrusionOk="0">
                  <a:moveTo>
                    <a:pt x="4679" y="2632"/>
                  </a:moveTo>
                  <a:lnTo>
                    <a:pt x="4274" y="2929"/>
                  </a:lnTo>
                  <a:lnTo>
                    <a:pt x="1441" y="2929"/>
                  </a:lnTo>
                  <a:lnTo>
                    <a:pt x="1024" y="2632"/>
                  </a:lnTo>
                  <a:close/>
                  <a:moveTo>
                    <a:pt x="3905" y="3168"/>
                  </a:moveTo>
                  <a:lnTo>
                    <a:pt x="3500" y="3465"/>
                  </a:lnTo>
                  <a:lnTo>
                    <a:pt x="2179" y="3465"/>
                  </a:lnTo>
                  <a:lnTo>
                    <a:pt x="1774" y="3168"/>
                  </a:lnTo>
                  <a:close/>
                  <a:moveTo>
                    <a:pt x="3143" y="3727"/>
                  </a:moveTo>
                  <a:lnTo>
                    <a:pt x="2846" y="3942"/>
                  </a:lnTo>
                  <a:lnTo>
                    <a:pt x="2548" y="3727"/>
                  </a:lnTo>
                  <a:close/>
                  <a:moveTo>
                    <a:pt x="6239" y="1"/>
                  </a:moveTo>
                  <a:cubicBezTo>
                    <a:pt x="6167" y="1"/>
                    <a:pt x="6108" y="48"/>
                    <a:pt x="6108" y="132"/>
                  </a:cubicBezTo>
                  <a:lnTo>
                    <a:pt x="6108" y="1263"/>
                  </a:lnTo>
                  <a:lnTo>
                    <a:pt x="6108" y="1596"/>
                  </a:lnTo>
                  <a:lnTo>
                    <a:pt x="5036" y="2382"/>
                  </a:lnTo>
                  <a:lnTo>
                    <a:pt x="667" y="2382"/>
                  </a:lnTo>
                  <a:lnTo>
                    <a:pt x="226" y="2060"/>
                  </a:lnTo>
                  <a:cubicBezTo>
                    <a:pt x="204" y="2047"/>
                    <a:pt x="180" y="2040"/>
                    <a:pt x="156" y="2040"/>
                  </a:cubicBezTo>
                  <a:cubicBezTo>
                    <a:pt x="116" y="2040"/>
                    <a:pt x="77" y="2059"/>
                    <a:pt x="48" y="2096"/>
                  </a:cubicBezTo>
                  <a:cubicBezTo>
                    <a:pt x="0" y="2156"/>
                    <a:pt x="24" y="2227"/>
                    <a:pt x="83" y="2275"/>
                  </a:cubicBezTo>
                  <a:lnTo>
                    <a:pt x="2786" y="4203"/>
                  </a:lnTo>
                  <a:cubicBezTo>
                    <a:pt x="2810" y="4221"/>
                    <a:pt x="2837" y="4230"/>
                    <a:pt x="2863" y="4230"/>
                  </a:cubicBezTo>
                  <a:cubicBezTo>
                    <a:pt x="2890" y="4230"/>
                    <a:pt x="2917" y="4221"/>
                    <a:pt x="2941" y="4203"/>
                  </a:cubicBezTo>
                  <a:lnTo>
                    <a:pt x="6703" y="1513"/>
                  </a:lnTo>
                  <a:lnTo>
                    <a:pt x="6703" y="6049"/>
                  </a:lnTo>
                  <a:lnTo>
                    <a:pt x="786" y="6049"/>
                  </a:lnTo>
                  <a:cubicBezTo>
                    <a:pt x="702" y="6049"/>
                    <a:pt x="643" y="6108"/>
                    <a:pt x="643" y="6192"/>
                  </a:cubicBezTo>
                  <a:cubicBezTo>
                    <a:pt x="643" y="6263"/>
                    <a:pt x="702" y="6323"/>
                    <a:pt x="786" y="6323"/>
                  </a:cubicBezTo>
                  <a:lnTo>
                    <a:pt x="6834" y="6323"/>
                  </a:lnTo>
                  <a:cubicBezTo>
                    <a:pt x="6918" y="6323"/>
                    <a:pt x="6977" y="6263"/>
                    <a:pt x="6977" y="6192"/>
                  </a:cubicBezTo>
                  <a:lnTo>
                    <a:pt x="6977" y="1263"/>
                  </a:lnTo>
                  <a:cubicBezTo>
                    <a:pt x="6941" y="1263"/>
                    <a:pt x="6941" y="1239"/>
                    <a:pt x="6941" y="1239"/>
                  </a:cubicBezTo>
                  <a:cubicBezTo>
                    <a:pt x="6929" y="1191"/>
                    <a:pt x="6882" y="1132"/>
                    <a:pt x="6810" y="1132"/>
                  </a:cubicBezTo>
                  <a:lnTo>
                    <a:pt x="6370" y="1132"/>
                  </a:lnTo>
                  <a:lnTo>
                    <a:pt x="6370" y="132"/>
                  </a:lnTo>
                  <a:cubicBezTo>
                    <a:pt x="6370" y="48"/>
                    <a:pt x="6310" y="1"/>
                    <a:pt x="6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61" name="Google Shape;550;p46"/>
          <p:cNvSpPr txBox="1">
            <a:spLocks/>
          </p:cNvSpPr>
          <p:nvPr/>
        </p:nvSpPr>
        <p:spPr>
          <a:xfrm>
            <a:off x="2011630" y="2683596"/>
            <a:ext cx="3294600" cy="35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</a:pPr>
            <a:r>
              <a:rPr lang="en-US" sz="1200" dirty="0"/>
              <a:t>https://github.com/</a:t>
            </a:r>
            <a:r>
              <a:rPr lang="en-US" sz="1200" dirty="0">
                <a:solidFill>
                  <a:srgbClr val="FFE18B"/>
                </a:solidFill>
              </a:rPr>
              <a:t>saintalex93</a:t>
            </a:r>
          </a:p>
        </p:txBody>
      </p:sp>
      <p:grpSp>
        <p:nvGrpSpPr>
          <p:cNvPr id="70" name="Google Shape;8365;p59"/>
          <p:cNvGrpSpPr/>
          <p:nvPr/>
        </p:nvGrpSpPr>
        <p:grpSpPr>
          <a:xfrm>
            <a:off x="1684900" y="2738884"/>
            <a:ext cx="252728" cy="241611"/>
            <a:chOff x="7441465" y="2302860"/>
            <a:chExt cx="342192" cy="327140"/>
          </a:xfrm>
          <a:solidFill>
            <a:schemeClr val="tx1"/>
          </a:solidFill>
        </p:grpSpPr>
        <p:sp>
          <p:nvSpPr>
            <p:cNvPr id="71" name="Google Shape;8366;p59"/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367;p59"/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550;p46"/>
          <p:cNvSpPr txBox="1">
            <a:spLocks/>
          </p:cNvSpPr>
          <p:nvPr/>
        </p:nvSpPr>
        <p:spPr>
          <a:xfrm>
            <a:off x="2011765" y="3034234"/>
            <a:ext cx="3294600" cy="35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</a:pPr>
            <a:r>
              <a:rPr lang="en-US" sz="1200" dirty="0"/>
              <a:t>https://medium.com</a:t>
            </a:r>
            <a:r>
              <a:rPr lang="en-US" sz="1200" dirty="0" smtClean="0"/>
              <a:t>/</a:t>
            </a:r>
            <a:r>
              <a:rPr lang="en-US" sz="1200" dirty="0" smtClean="0">
                <a:solidFill>
                  <a:srgbClr val="FFE18B"/>
                </a:solidFill>
              </a:rPr>
              <a:t>@</a:t>
            </a:r>
            <a:r>
              <a:rPr lang="en-US" sz="1200" dirty="0">
                <a:solidFill>
                  <a:srgbClr val="FFE18B"/>
                </a:solidFill>
              </a:rPr>
              <a:t>saintalex93</a:t>
            </a:r>
            <a:endParaRPr lang="en-US" sz="1200" dirty="0">
              <a:solidFill>
                <a:srgbClr val="FFE18B"/>
              </a:solidFill>
            </a:endParaRPr>
          </a:p>
        </p:txBody>
      </p:sp>
      <p:sp>
        <p:nvSpPr>
          <p:cNvPr id="74" name="Google Shape;550;p46"/>
          <p:cNvSpPr txBox="1">
            <a:spLocks/>
          </p:cNvSpPr>
          <p:nvPr/>
        </p:nvSpPr>
        <p:spPr>
          <a:xfrm>
            <a:off x="2032329" y="3434992"/>
            <a:ext cx="3294600" cy="35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</a:pPr>
            <a:r>
              <a:rPr lang="en-US" sz="1200" dirty="0"/>
              <a:t>https://</a:t>
            </a:r>
            <a:r>
              <a:rPr lang="en-US" sz="1200" dirty="0" smtClean="0"/>
              <a:t>linkedin.com/in/</a:t>
            </a:r>
            <a:r>
              <a:rPr lang="en-US" sz="1200" dirty="0" smtClean="0">
                <a:solidFill>
                  <a:srgbClr val="FFE18B"/>
                </a:solidFill>
              </a:rPr>
              <a:t>alex-santos93</a:t>
            </a:r>
            <a:endParaRPr lang="en-US" sz="1200" dirty="0"/>
          </a:p>
        </p:txBody>
      </p:sp>
      <p:grpSp>
        <p:nvGrpSpPr>
          <p:cNvPr id="46" name="Google Shape;8365;p59"/>
          <p:cNvGrpSpPr/>
          <p:nvPr/>
        </p:nvGrpSpPr>
        <p:grpSpPr>
          <a:xfrm>
            <a:off x="1677235" y="3068209"/>
            <a:ext cx="252728" cy="241611"/>
            <a:chOff x="7441465" y="2302860"/>
            <a:chExt cx="342192" cy="327140"/>
          </a:xfrm>
          <a:solidFill>
            <a:schemeClr val="tx1"/>
          </a:solidFill>
        </p:grpSpPr>
        <p:sp>
          <p:nvSpPr>
            <p:cNvPr id="47" name="Google Shape;8366;p59"/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367;p59"/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65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01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ctr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testes</a:t>
            </a:r>
            <a:endParaRPr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02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1" name="Google Shape;241;p29"/>
          <p:cNvSpPr txBox="1">
            <a:spLocks noGrp="1"/>
          </p:cNvSpPr>
          <p:nvPr>
            <p:ph type="ctr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TDD/Cypess</a:t>
            </a:r>
            <a:endParaRPr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03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04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ctr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Inovação</a:t>
            </a:r>
            <a:endParaRPr dirty="0"/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tx2"/>
                </a:solidFill>
              </a:rPr>
              <a:t>&lt;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" dirty="0"/>
              <a:t>Conteúdo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" dirty="0">
                <a:solidFill>
                  <a:schemeClr val="tx2"/>
                </a:solidFill>
              </a:rPr>
              <a:t>/&gt;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6" name="Google Shape;246;p29"/>
          <p:cNvSpPr txBox="1">
            <a:spLocks noGrp="1"/>
          </p:cNvSpPr>
          <p:nvPr>
            <p:ph type="ctr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Aplicabilidade</a:t>
            </a:r>
            <a:endParaRPr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05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06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ctrTitle" idx="1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Bibliografia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85;p32"/>
          <p:cNvSpPr txBox="1">
            <a:spLocks noGrp="1"/>
          </p:cNvSpPr>
          <p:nvPr>
            <p:ph type="subTitle" idx="1"/>
          </p:nvPr>
        </p:nvSpPr>
        <p:spPr>
          <a:xfrm>
            <a:off x="719987" y="3278756"/>
            <a:ext cx="6010821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</a:rPr>
              <a:t>Executa sempre da mesma maneira.</a:t>
            </a:r>
            <a:endParaRPr sz="2200" dirty="0">
              <a:latin typeface="Quantico"/>
              <a:ea typeface="Quantico"/>
              <a:cs typeface="Quantico"/>
            </a:endParaRPr>
          </a:p>
        </p:txBody>
      </p:sp>
      <p:sp>
        <p:nvSpPr>
          <p:cNvPr id="13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7" y="2780382"/>
            <a:ext cx="5770189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Entrada e saída conhecidas.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2296707"/>
            <a:ext cx="4114392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Algoritmo de passos finitos.</a:t>
            </a:r>
            <a:endParaRPr dirty="0"/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4"/>
          </p:nvPr>
        </p:nvSpPr>
        <p:spPr>
          <a:xfrm>
            <a:off x="719988" y="1820635"/>
            <a:ext cx="4114392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Código que testa código.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Introdução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8" name="Google Shape;285;p32"/>
          <p:cNvSpPr txBox="1">
            <a:spLocks/>
          </p:cNvSpPr>
          <p:nvPr/>
        </p:nvSpPr>
        <p:spPr>
          <a:xfrm>
            <a:off x="719986" y="3762431"/>
            <a:ext cx="5880193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pt-BR" dirty="0">
                <a:solidFill>
                  <a:schemeClr val="accent2"/>
                </a:solidFill>
              </a:rPr>
              <a:t>* </a:t>
            </a:r>
            <a:r>
              <a:rPr lang="pt-BR" dirty="0"/>
              <a:t>Não deve depender de outros cenários.</a:t>
            </a:r>
          </a:p>
        </p:txBody>
      </p:sp>
    </p:spTree>
    <p:extLst>
      <p:ext uri="{BB962C8B-B14F-4D97-AF65-F5344CB8AC3E}">
        <p14:creationId xmlns:p14="http://schemas.microsoft.com/office/powerpoint/2010/main" val="9982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Storyboard – Médico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5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Introdução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16" y="1430039"/>
            <a:ext cx="7702372" cy="23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2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Storyboard – Bar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4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Introdução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88" y="1409158"/>
            <a:ext cx="7704000" cy="238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7" y="3117703"/>
            <a:ext cx="7763995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Tenha o mesmo apreço ao teste quanto tem ao código.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7" y="2366254"/>
            <a:ext cx="7763995" cy="665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Crie testes para as novas funcionalidades implementadas, </a:t>
            </a:r>
            <a:br>
              <a:rPr lang="en" dirty="0"/>
            </a:br>
            <a:r>
              <a:rPr lang="en" dirty="0"/>
              <a:t>   mesmo </a:t>
            </a:r>
            <a:r>
              <a:rPr lang="en" dirty="0" smtClean="0"/>
              <a:t>que não exista nenhum teste no projeto/classe.</a:t>
            </a:r>
            <a:endParaRPr dirty="0"/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4"/>
          </p:nvPr>
        </p:nvSpPr>
        <p:spPr>
          <a:xfrm>
            <a:off x="719988" y="1832710"/>
            <a:ext cx="5667062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Códigos sem testes não são entregáveis.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Boas práticas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Introdução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4158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7" y="2822752"/>
            <a:ext cx="7763995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</a:rPr>
              <a:t>* </a:t>
            </a:r>
            <a:r>
              <a:rPr lang="pt-BR" sz="2200" dirty="0" smtClean="0">
                <a:latin typeface="Quantico"/>
                <a:ea typeface="Quantico"/>
                <a:cs typeface="Quantico"/>
              </a:rPr>
              <a:t>Crie Test </a:t>
            </a:r>
            <a:r>
              <a:rPr lang="pt-BR" sz="2200" dirty="0">
                <a:latin typeface="Quantico"/>
                <a:ea typeface="Quantico"/>
                <a:cs typeface="Quantico"/>
              </a:rPr>
              <a:t>Data </a:t>
            </a:r>
            <a:r>
              <a:rPr lang="pt-BR" sz="2200" dirty="0" err="1" smtClean="0">
                <a:latin typeface="Quantico"/>
                <a:ea typeface="Quantico"/>
                <a:cs typeface="Quantico"/>
              </a:rPr>
              <a:t>Builders</a:t>
            </a:r>
            <a:r>
              <a:rPr lang="pt-BR" sz="2200" dirty="0" smtClean="0">
                <a:latin typeface="Quantico"/>
                <a:ea typeface="Quantico"/>
                <a:cs typeface="Quantico"/>
              </a:rPr>
              <a:t>.</a:t>
            </a:r>
            <a:endParaRPr lang="pt-BR" sz="2200" dirty="0">
              <a:latin typeface="Quantico"/>
              <a:ea typeface="Quantico"/>
              <a:cs typeface="Quantico"/>
            </a:endParaRPr>
          </a:p>
        </p:txBody>
      </p:sp>
      <p:sp>
        <p:nvSpPr>
          <p:cNvPr id="12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7" y="2324209"/>
            <a:ext cx="7330857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pt-BR" dirty="0" smtClean="0"/>
              <a:t>Atente-se ao “</a:t>
            </a:r>
            <a:r>
              <a:rPr lang="pt-BR" dirty="0" err="1" smtClean="0"/>
              <a:t>Don’t</a:t>
            </a:r>
            <a:r>
              <a:rPr lang="pt-BR" dirty="0" smtClean="0"/>
              <a:t> </a:t>
            </a:r>
            <a:r>
              <a:rPr lang="pt-BR" dirty="0" err="1"/>
              <a:t>Repeat</a:t>
            </a:r>
            <a:r>
              <a:rPr lang="pt-BR" dirty="0"/>
              <a:t> </a:t>
            </a:r>
            <a:r>
              <a:rPr lang="pt-BR" dirty="0" err="1" smtClean="0"/>
              <a:t>Yourself</a:t>
            </a:r>
            <a:r>
              <a:rPr lang="pt-BR" dirty="0" smtClean="0"/>
              <a:t>” (</a:t>
            </a:r>
            <a:r>
              <a:rPr lang="pt-BR" dirty="0"/>
              <a:t>DRY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4"/>
          </p:nvPr>
        </p:nvSpPr>
        <p:spPr>
          <a:xfrm>
            <a:off x="719988" y="1825835"/>
            <a:ext cx="5667062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Escreva testes de equivalência.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Boas práticas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Introdução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805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214;p27"/>
          <p:cNvGrpSpPr/>
          <p:nvPr/>
        </p:nvGrpSpPr>
        <p:grpSpPr>
          <a:xfrm>
            <a:off x="719957" y="3072467"/>
            <a:ext cx="7704000" cy="940734"/>
            <a:chOff x="1054812" y="1029590"/>
            <a:chExt cx="3436214" cy="3912627"/>
          </a:xfrm>
        </p:grpSpPr>
        <p:sp>
          <p:nvSpPr>
            <p:cNvPr id="16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214;p27"/>
          <p:cNvGrpSpPr/>
          <p:nvPr/>
        </p:nvGrpSpPr>
        <p:grpSpPr>
          <a:xfrm>
            <a:off x="719926" y="1354577"/>
            <a:ext cx="7704000" cy="1490224"/>
            <a:chOff x="1054812" y="1029590"/>
            <a:chExt cx="3436214" cy="3912627"/>
          </a:xfrm>
        </p:grpSpPr>
        <p:sp>
          <p:nvSpPr>
            <p:cNvPr id="10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85;p32"/>
          <p:cNvSpPr txBox="1">
            <a:spLocks noGrp="1"/>
          </p:cNvSpPr>
          <p:nvPr>
            <p:ph type="subTitle" idx="1"/>
          </p:nvPr>
        </p:nvSpPr>
        <p:spPr>
          <a:xfrm>
            <a:off x="915934" y="3396101"/>
            <a:ext cx="720023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</a:rPr>
              <a:t>Entrega do software (build</a:t>
            </a:r>
            <a:r>
              <a:rPr lang="en" sz="2200" dirty="0" smtClean="0">
                <a:latin typeface="Quantico"/>
                <a:ea typeface="Quantico"/>
                <a:cs typeface="Quantico"/>
              </a:rPr>
              <a:t>).</a:t>
            </a:r>
            <a:endParaRPr sz="2200" dirty="0">
              <a:latin typeface="Quantico"/>
              <a:ea typeface="Quantico"/>
              <a:cs typeface="Quantico"/>
            </a:endParaRPr>
          </a:p>
        </p:txBody>
      </p:sp>
      <p:sp>
        <p:nvSpPr>
          <p:cNvPr id="12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915935" y="2320432"/>
            <a:ext cx="7354916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Variações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de saídas e comportamentos esperados.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915934" y="1801433"/>
            <a:ext cx="7354917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</a:rPr>
              <a:t>* </a:t>
            </a:r>
            <a:r>
              <a:rPr lang="en" dirty="0"/>
              <a:t>Variações de entradas para os cenários de teste.</a:t>
            </a:r>
            <a:endParaRPr sz="1800"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Implementação e utilização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8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Introdução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28999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6716</TotalTime>
  <Words>1212</Words>
  <Application>Microsoft Office PowerPoint</Application>
  <PresentationFormat>Apresentação na tela (16:9)</PresentationFormat>
  <Paragraphs>244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Denk One</vt:lpstr>
      <vt:lpstr>Fira Sans Extra Condensed</vt:lpstr>
      <vt:lpstr>Quantico</vt:lpstr>
      <vt:lpstr>Source Code Pro</vt:lpstr>
      <vt:lpstr>Wingdings</vt:lpstr>
      <vt:lpstr>New Operating System Design Pitch Deck by Slidesgo</vt:lpstr>
      <vt:lpstr>A inovação pode estar presente nas pequenas coisas!</vt:lpstr>
      <vt:lpstr>&lt; Alex Santos /&gt;</vt:lpstr>
      <vt:lpstr>Introdução</vt:lpstr>
      <vt:lpstr>&lt; Introdução /&gt;</vt:lpstr>
      <vt:lpstr>&lt; Storyboard – Médico /&gt;</vt:lpstr>
      <vt:lpstr>&lt; Storyboard – Bar /&gt;</vt:lpstr>
      <vt:lpstr>&lt; Boas práticas /&gt;</vt:lpstr>
      <vt:lpstr>&lt; Boas práticas /&gt;</vt:lpstr>
      <vt:lpstr>&lt; Implementação e utilização/&gt;</vt:lpstr>
      <vt:lpstr>&lt; Tipos de testes /&gt;</vt:lpstr>
      <vt:lpstr>&lt; Testes unitários /&gt;</vt:lpstr>
      <vt:lpstr>&lt; Testes integrados /&gt;</vt:lpstr>
      <vt:lpstr>&lt; Testes de ponta a ponta /&gt;</vt:lpstr>
      <vt:lpstr>&lt; Test Driven Development (TDD) /&gt;</vt:lpstr>
      <vt:lpstr>&lt; Exemplos – Red /&gt;</vt:lpstr>
      <vt:lpstr>&lt; Exemplos – Green /&gt;</vt:lpstr>
      <vt:lpstr>&lt; Exemplos – Refactory /&gt;</vt:lpstr>
      <vt:lpstr>&lt; Cypress /&gt;</vt:lpstr>
      <vt:lpstr>&lt; Cypress /&gt;</vt:lpstr>
      <vt:lpstr>Apresentação do PowerPoint</vt:lpstr>
      <vt:lpstr>&lt; Não há nada de novo embaixo do sol /&gt;</vt:lpstr>
      <vt:lpstr>&lt; Acessibilidade: /&gt;</vt:lpstr>
      <vt:lpstr>&lt; Pontos de vista: /&gt;</vt:lpstr>
      <vt:lpstr>&lt; Exemplo de implementações: /&gt;</vt:lpstr>
      <vt:lpstr>&lt; Insights: /&gt;</vt:lpstr>
      <vt:lpstr>&lt; Bibliografia /&gt;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Testes</dc:title>
  <cp:lastModifiedBy>Alex Clayton dos Santos</cp:lastModifiedBy>
  <cp:revision>68</cp:revision>
  <dcterms:modified xsi:type="dcterms:W3CDTF">2024-08-16T00:42:26Z</dcterms:modified>
</cp:coreProperties>
</file>