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3" r:id="rId3"/>
    <p:sldId id="258" r:id="rId4"/>
    <p:sldId id="304" r:id="rId5"/>
    <p:sldId id="305" r:id="rId6"/>
    <p:sldId id="307" r:id="rId7"/>
    <p:sldId id="330" r:id="rId8"/>
    <p:sldId id="331" r:id="rId9"/>
    <p:sldId id="308" r:id="rId10"/>
    <p:sldId id="334" r:id="rId11"/>
    <p:sldId id="312" r:id="rId12"/>
    <p:sldId id="332" r:id="rId13"/>
    <p:sldId id="333" r:id="rId14"/>
    <p:sldId id="309" r:id="rId15"/>
    <p:sldId id="319" r:id="rId16"/>
    <p:sldId id="340" r:id="rId17"/>
    <p:sldId id="341" r:id="rId18"/>
    <p:sldId id="322" r:id="rId19"/>
    <p:sldId id="323" r:id="rId20"/>
    <p:sldId id="326" r:id="rId21"/>
    <p:sldId id="269" r:id="rId22"/>
    <p:sldId id="327" r:id="rId23"/>
    <p:sldId id="329" r:id="rId24"/>
    <p:sldId id="310" r:id="rId25"/>
    <p:sldId id="32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Clayton dos Santos" initials="ACdS" lastIdx="2" clrIdx="0">
    <p:extLst>
      <p:ext uri="{19B8F6BF-5375-455C-9EA6-DF929625EA0E}">
        <p15:presenceInfo xmlns:p15="http://schemas.microsoft.com/office/powerpoint/2012/main" userId="S-1-5-21-510092573-1659520265-1847928074-16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FFE18B"/>
    <a:srgbClr val="00CCFF"/>
    <a:srgbClr val="ABF1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734B-1544-4462-8260-297E23F77F39}">
  <a:tblStyle styleId="{74CA734B-1544-4462-8260-297E23F7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31D8-159B-4A78-A900-51893A10FC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53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B37-6759-4260-B0B8-079BDFFA370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47C7-0580-4FCD-8338-8364D2214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89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7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3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2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68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0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46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83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08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8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7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8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accent1"/>
                </a:solidFill>
              </a:rPr>
              <a:t>[</a:t>
            </a:r>
            <a:r>
              <a:rPr lang="en" sz="3600" dirty="0">
                <a:solidFill>
                  <a:schemeClr val="accent2"/>
                </a:solidFill>
              </a:rPr>
              <a:t>{}</a:t>
            </a:r>
            <a:r>
              <a:rPr lang="en" sz="3600" dirty="0">
                <a:solidFill>
                  <a:schemeClr val="accent1"/>
                </a:solidFill>
              </a:rPr>
              <a:t>]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hábito de enxergar os testes como parte da entrega.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deixe-os quebrados!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 smtClean="0"/>
              <a:t>Testes unitários.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 smtClean="0"/>
              <a:t>Tipos de testes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Testes 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  <a:sym typeface="Quantico"/>
              </a:rPr>
              <a:t>Testes de ponta a ponta.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717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Tem o escopo dedicado a um trecho de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unitários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Custo de processamento e complexidade menores.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Costuma utilizar </a:t>
            </a:r>
            <a:r>
              <a:rPr lang="pt-BR" sz="2200" dirty="0" err="1">
                <a:latin typeface="Quantico"/>
                <a:ea typeface="Quantico"/>
                <a:cs typeface="Quantico"/>
                <a:sym typeface="Quantico"/>
              </a:rPr>
              <a:t>Mocks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 (dublês).</a:t>
            </a:r>
          </a:p>
        </p:txBody>
      </p:sp>
    </p:spTree>
    <p:extLst>
      <p:ext uri="{BB962C8B-B14F-4D97-AF65-F5344CB8AC3E}">
        <p14:creationId xmlns:p14="http://schemas.microsoft.com/office/powerpoint/2010/main" val="2264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Testa a integração das classes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integrados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287888"/>
            <a:ext cx="761961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O custo de processamento e complexidade são maiores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Garante que os serviços estejam respondendo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715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Testa todas as camadas do sistema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de ponta a ponta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Necessita que todos os artefatos estejam respondendo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Exige um maior custo de processamento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" name="Google Shape;285;p32">
            <a:extLst>
              <a:ext uri="{FF2B5EF4-FFF2-40B4-BE49-F238E27FC236}">
                <a16:creationId xmlns="" xmlns:a16="http://schemas.microsoft.com/office/drawing/2014/main" id="{FCFAD74F-C434-3A06-E9EE-DDA42FB65283}"/>
              </a:ext>
            </a:extLst>
          </p:cNvPr>
          <p:cNvSpPr txBox="1">
            <a:spLocks/>
          </p:cNvSpPr>
          <p:nvPr/>
        </p:nvSpPr>
        <p:spPr>
          <a:xfrm>
            <a:off x="719988" y="3424094"/>
            <a:ext cx="770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Normalmente precisa de uma pipeline para que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seja              executado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, subindo artefatos e configurando ambiente.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391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33549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63075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 todos os cenários de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78100" y="2397841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78100" y="269307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 os serviços de uma forma simples para que os testes passem.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705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72298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Refatora e reavalia a implementação.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Test Driven Development (TDD)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rgbClr val="ABF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8983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– </a:t>
            </a:r>
            <a:r>
              <a:rPr lang="en" dirty="0" smtClean="0"/>
              <a:t>Red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Green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1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Refactory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+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-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JUnit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É baseado em anotações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61457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Executa tanto testes unitários quanto integrados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4623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Anotações: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JUnit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JUnitTest.java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@</a:t>
            </a:r>
            <a:r>
              <a:rPr lang="en" sz="1400" dirty="0" smtClean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RunWith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/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@</a:t>
            </a:r>
            <a:r>
              <a:rPr lang="pt-BR" dirty="0" err="1">
                <a:solidFill>
                  <a:schemeClr val="accent2"/>
                </a:solidFill>
              </a:rPr>
              <a:t>ExtendWith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: Habilita as classes a criarem mocks.</a:t>
            </a:r>
            <a:endParaRPr lang="en" sz="1400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@InjectMocks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uma injeção da classe a ser testada.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Mock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os dublês, possibilitando ensiná-los o que fazer em determinado momento.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Before </a:t>
            </a:r>
            <a:r>
              <a:rPr lang="en" smtClean="0">
                <a:solidFill>
                  <a:schemeClr val="tx1"/>
                </a:solidFill>
                <a:latin typeface="+mj-lt"/>
                <a:sym typeface="Quantico"/>
              </a:rPr>
              <a:t>/ 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After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Efetua configurações antes ou depois da bateria de testes.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Alex Santos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77" y="641114"/>
            <a:ext cx="1892559" cy="181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oogle Shape;214;p27"/>
          <p:cNvGrpSpPr/>
          <p:nvPr/>
        </p:nvGrpSpPr>
        <p:grpSpPr>
          <a:xfrm>
            <a:off x="652272" y="1548385"/>
            <a:ext cx="3600462" cy="1658112"/>
            <a:chOff x="1054812" y="1029576"/>
            <a:chExt cx="3436200" cy="3912641"/>
          </a:xfrm>
        </p:grpSpPr>
        <p:sp>
          <p:nvSpPr>
            <p:cNvPr id="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Pai de duas </a:t>
              </a:r>
              <a:r>
                <a:rPr lang="pt-BR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brancheszinhas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Músico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Ciclista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Curioso</a:t>
              </a:r>
            </a:p>
          </p:txBody>
        </p:sp>
        <p:sp>
          <p:nvSpPr>
            <p:cNvPr id="16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About.java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8" name="Google Shape;214;p27"/>
          <p:cNvGrpSpPr/>
          <p:nvPr/>
        </p:nvGrpSpPr>
        <p:grpSpPr>
          <a:xfrm>
            <a:off x="4823526" y="2697734"/>
            <a:ext cx="3600462" cy="1658112"/>
            <a:chOff x="1054812" y="1029576"/>
            <a:chExt cx="3436200" cy="3912641"/>
          </a:xfrm>
        </p:grpSpPr>
        <p:sp>
          <p:nvSpPr>
            <p:cNvPr id="19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Desenvolvedor no Segmento Logístico;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Stack em Java, Angular, Cloud e UX.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Formação em Desenvolvimento Web.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Story.java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Efetua os testes de ponta a ponta.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1694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Tem ênfase em testes na camada do front end.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2532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19988" y="13557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Ambiente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5249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Input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4791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Envio para a API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Banco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4506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Resposta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35277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Testes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19988" y="168532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Prepara e efetua o início dos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68214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os inputs necessários e realiza as ações.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0880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Envia para o serviço e processa os dados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Consulta ou insere dados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67470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Processa o retorno e altera a interface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68242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 se a interface de comportou de acordo com o esperado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" name="Google Shape;12283;p65"/>
          <p:cNvGrpSpPr/>
          <p:nvPr/>
        </p:nvGrpSpPr>
        <p:grpSpPr>
          <a:xfrm>
            <a:off x="3188977" y="1771367"/>
            <a:ext cx="2765822" cy="1671169"/>
            <a:chOff x="7009649" y="1541981"/>
            <a:chExt cx="524940" cy="320655"/>
          </a:xfrm>
          <a:solidFill>
            <a:schemeClr val="tx1"/>
          </a:solidFill>
        </p:grpSpPr>
        <p:sp>
          <p:nvSpPr>
            <p:cNvPr id="53" name="Google Shape;12284;p65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85;p65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6;p65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7;p65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88;p65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89;p65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90;p65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1;p65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Métodos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Cypress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err="1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cypress.spec.cy.ts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CDE52CDB-4CC3-FB46-3674-3437E0750BF4}"/>
              </a:ext>
            </a:extLst>
          </p:cNvPr>
          <p:cNvSpPr txBox="1"/>
          <p:nvPr/>
        </p:nvSpPr>
        <p:spPr>
          <a:xfrm>
            <a:off x="847493" y="1937425"/>
            <a:ext cx="7576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visit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“https://santocodigo.com.br”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  <a:b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</a:br>
            <a:endParaRPr lang="pt-BR" dirty="0" smtClean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sz="1400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get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“#</a:t>
            </a:r>
            <a:r>
              <a:rPr lang="pt-BR" sz="1400" dirty="0" err="1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inputId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type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“Escreva na caixa de texto”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</a:p>
          <a:p>
            <a:endParaRPr lang="pt-BR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'.</a:t>
            </a:r>
            <a:r>
              <a:rPr lang="pt-BR" dirty="0" err="1">
                <a:solidFill>
                  <a:schemeClr val="tx2"/>
                </a:solidFill>
              </a:rPr>
              <a:t>btn</a:t>
            </a:r>
            <a:r>
              <a:rPr lang="pt-BR" dirty="0">
                <a:solidFill>
                  <a:schemeClr val="tx2"/>
                </a:solidFill>
              </a:rPr>
              <a:t>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>
                <a:solidFill>
                  <a:schemeClr val="accent1"/>
                </a:solidFill>
              </a:rPr>
              <a:t>click</a:t>
            </a:r>
            <a:r>
              <a:rPr lang="pt-BR" dirty="0" smtClean="0">
                <a:solidFill>
                  <a:schemeClr val="tx1"/>
                </a:solidFill>
              </a:rPr>
              <a:t>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'h1'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 err="1">
                <a:solidFill>
                  <a:schemeClr val="accent1"/>
                </a:solidFill>
              </a:rPr>
              <a:t>contains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"O hábito de enxergar os testes como parte da entrega."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cy.</a:t>
            </a:r>
            <a:r>
              <a:rPr lang="en-US" dirty="0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'https://santocodigo.com.br/login'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Allure Test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Relatórios e coberturas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Jacoco (Java code coverage)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7434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Newman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57672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32113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TDD -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Teste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2200" dirty="0">
                <a:latin typeface="Quantico"/>
                <a:ea typeface="Quantico"/>
                <a:cs typeface="Quantico"/>
                <a:sym typeface="Quantico"/>
              </a:rPr>
              <a:t>e Design no Mundo Real - Mauricio </a:t>
            </a:r>
            <a:r>
              <a:rPr lang="en-US" sz="2200" dirty="0" err="1">
                <a:latin typeface="Quantico"/>
                <a:ea typeface="Quantico"/>
                <a:cs typeface="Quantico"/>
                <a:sym typeface="Quantico"/>
              </a:rPr>
              <a:t>Aniche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1802140"/>
            <a:ext cx="5151423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Clean Code – Robert C. Martin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Bibliografia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290" name="Google Shape;290;p32"/>
          <p:cNvSpPr txBox="1"/>
          <p:nvPr/>
        </p:nvSpPr>
        <p:spPr>
          <a:xfrm>
            <a:off x="7471780" y="3996750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9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76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// </a:t>
            </a: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Wingdings" panose="05000000000000000000" pitchFamily="2" charset="2"/>
              </a:rPr>
              <a:t>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91975" y="3772200"/>
            <a:ext cx="3302939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i="1" dirty="0"/>
              <a:t>Até mais, e obrigado pelos peixes!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550;p46"/>
          <p:cNvSpPr txBox="1">
            <a:spLocks/>
          </p:cNvSpPr>
          <p:nvPr/>
        </p:nvSpPr>
        <p:spPr>
          <a:xfrm>
            <a:off x="2001253" y="2316481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alex.clayton@totvs.com.br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23" name="Google Shape;557;p46"/>
          <p:cNvGrpSpPr/>
          <p:nvPr/>
        </p:nvGrpSpPr>
        <p:grpSpPr>
          <a:xfrm>
            <a:off x="1733548" y="3462654"/>
            <a:ext cx="266790" cy="238574"/>
            <a:chOff x="3824739" y="3890112"/>
            <a:chExt cx="208105" cy="186110"/>
          </a:xfrm>
        </p:grpSpPr>
        <p:sp>
          <p:nvSpPr>
            <p:cNvPr id="24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869;p65"/>
          <p:cNvGrpSpPr/>
          <p:nvPr/>
        </p:nvGrpSpPr>
        <p:grpSpPr>
          <a:xfrm>
            <a:off x="1710900" y="2364684"/>
            <a:ext cx="226728" cy="242847"/>
            <a:chOff x="5170480" y="2934639"/>
            <a:chExt cx="261929" cy="280550"/>
          </a:xfrm>
          <a:solidFill>
            <a:schemeClr val="tx1"/>
          </a:solidFill>
        </p:grpSpPr>
        <p:sp>
          <p:nvSpPr>
            <p:cNvPr id="29" name="Google Shape;11870;p65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1871;p65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1872;p65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1873;p65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1874;p65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1875;p65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1876;p65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8417;p59"/>
          <p:cNvGrpSpPr/>
          <p:nvPr/>
        </p:nvGrpSpPr>
        <p:grpSpPr>
          <a:xfrm>
            <a:off x="1722058" y="3112482"/>
            <a:ext cx="223723" cy="236144"/>
            <a:chOff x="3620576" y="2745525"/>
            <a:chExt cx="336889" cy="355592"/>
          </a:xfrm>
          <a:solidFill>
            <a:schemeClr val="tx1"/>
          </a:solidFill>
        </p:grpSpPr>
        <p:sp>
          <p:nvSpPr>
            <p:cNvPr id="40" name="Google Shape;8418;p59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19;p59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50;p46"/>
          <p:cNvSpPr txBox="1">
            <a:spLocks/>
          </p:cNvSpPr>
          <p:nvPr/>
        </p:nvSpPr>
        <p:spPr>
          <a:xfrm>
            <a:off x="2011630" y="2683596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https://santocodigo.com.br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70" name="Google Shape;8365;p59"/>
          <p:cNvGrpSpPr/>
          <p:nvPr/>
        </p:nvGrpSpPr>
        <p:grpSpPr>
          <a:xfrm>
            <a:off x="1684900" y="2738884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71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550;p46"/>
          <p:cNvSpPr txBox="1">
            <a:spLocks/>
          </p:cNvSpPr>
          <p:nvPr/>
        </p:nvSpPr>
        <p:spPr>
          <a:xfrm>
            <a:off x="2011765" y="3034234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https://soundcloud.com/saintalex93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74" name="Google Shape;550;p46"/>
          <p:cNvSpPr txBox="1">
            <a:spLocks/>
          </p:cNvSpPr>
          <p:nvPr/>
        </p:nvSpPr>
        <p:spPr>
          <a:xfrm>
            <a:off x="2032329" y="3434992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https://linkedin.com/in/alex-santos93/</a:t>
            </a:r>
          </a:p>
        </p:txBody>
      </p:sp>
    </p:spTree>
    <p:extLst>
      <p:ext uri="{BB962C8B-B14F-4D97-AF65-F5344CB8AC3E}">
        <p14:creationId xmlns:p14="http://schemas.microsoft.com/office/powerpoint/2010/main" val="41465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01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02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03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Implementações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/>
              <a:t>Conteúdo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Relatórios e cobertura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06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719987" y="3168754"/>
            <a:ext cx="6010821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Executa sempre da mesma maneira.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670380"/>
            <a:ext cx="57701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Entrada e saída conhecidas.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186705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Algoritmo de passos finitos.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710633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 que testa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Introdução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8" name="Google Shape;285;p32"/>
          <p:cNvSpPr txBox="1">
            <a:spLocks/>
          </p:cNvSpPr>
          <p:nvPr/>
        </p:nvSpPr>
        <p:spPr>
          <a:xfrm>
            <a:off x="719986" y="3652429"/>
            <a:ext cx="588019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accent2"/>
                </a:solidFill>
              </a:rPr>
              <a:t>* </a:t>
            </a:r>
            <a:r>
              <a:rPr lang="pt-BR" dirty="0"/>
              <a:t>Não deve depender de outros cenários.</a:t>
            </a:r>
          </a:p>
        </p:txBody>
      </p:sp>
    </p:spTree>
    <p:extLst>
      <p:ext uri="{BB962C8B-B14F-4D97-AF65-F5344CB8AC3E}">
        <p14:creationId xmlns:p14="http://schemas.microsoft.com/office/powerpoint/2010/main" val="998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Médico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5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1430039"/>
            <a:ext cx="7702372" cy="2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Bar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1409158"/>
            <a:ext cx="7704000" cy="23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3062703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Tenha o mesmo apreço ao teste quanto tem ao código.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59379"/>
            <a:ext cx="7763995" cy="66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Crie testes para as novas funcionalidades implementadas, </a:t>
            </a:r>
            <a:br>
              <a:rPr lang="en" dirty="0"/>
            </a:br>
            <a:r>
              <a:rPr lang="en" dirty="0"/>
              <a:t>   mesmo </a:t>
            </a:r>
            <a:r>
              <a:rPr lang="en" dirty="0" smtClean="0"/>
              <a:t>que não exista nenhum teste no projeto/classe.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Códigos sem testes não são entregáveis.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5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822752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Crie Test </a:t>
            </a:r>
            <a:r>
              <a:rPr lang="pt-BR" sz="2200" dirty="0">
                <a:latin typeface="Quantico"/>
                <a:ea typeface="Quantico"/>
                <a:cs typeface="Quantico"/>
              </a:rPr>
              <a:t>Data </a:t>
            </a:r>
            <a:r>
              <a:rPr lang="pt-BR" sz="2200" dirty="0" err="1" smtClean="0">
                <a:latin typeface="Quantico"/>
                <a:ea typeface="Quantico"/>
                <a:cs typeface="Quantico"/>
              </a:rPr>
              <a:t>Builders</a:t>
            </a:r>
            <a:endParaRPr lang="pt-BR"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24209"/>
            <a:ext cx="733085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/>
              <a:t>Yourself</a:t>
            </a:r>
            <a:r>
              <a:rPr lang="pt-BR" dirty="0"/>
              <a:t> (DRY)</a:t>
            </a: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Escreva testes de equivalência.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05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214;p27"/>
          <p:cNvGrpSpPr/>
          <p:nvPr/>
        </p:nvGrpSpPr>
        <p:grpSpPr>
          <a:xfrm>
            <a:off x="719957" y="3072467"/>
            <a:ext cx="7704000" cy="940734"/>
            <a:chOff x="1054812" y="1029590"/>
            <a:chExt cx="3436214" cy="391262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4;p27"/>
          <p:cNvGrpSpPr/>
          <p:nvPr/>
        </p:nvGrpSpPr>
        <p:grpSpPr>
          <a:xfrm>
            <a:off x="719926" y="1354577"/>
            <a:ext cx="7704000" cy="1490224"/>
            <a:chOff x="1054812" y="1029590"/>
            <a:chExt cx="3436214" cy="3912627"/>
          </a:xfrm>
        </p:grpSpPr>
        <p:sp>
          <p:nvSpPr>
            <p:cNvPr id="10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915934" y="3396101"/>
            <a:ext cx="720023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Entrega do software (build)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915935" y="2320432"/>
            <a:ext cx="735491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Variaçõe de saídas e comportamentos esperados.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915934" y="1801433"/>
            <a:ext cx="735491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Variações de entradas para os cenários de teste.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Implementação e utilização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8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1063</Words>
  <Application>Microsoft Office PowerPoint</Application>
  <PresentationFormat>Apresentação na tela (16:9)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Denk One</vt:lpstr>
      <vt:lpstr>Fira Sans Extra Condensed</vt:lpstr>
      <vt:lpstr>Quantico</vt:lpstr>
      <vt:lpstr>Source Code Pro</vt:lpstr>
      <vt:lpstr>Wingdings</vt:lpstr>
      <vt:lpstr>New Operating System Design Pitch Deck by Slidesgo</vt:lpstr>
      <vt:lpstr>O hábito de enxergar os testes como parte da entrega.</vt:lpstr>
      <vt:lpstr>&lt; Alex Santos /&gt;</vt:lpstr>
      <vt:lpstr>Introdução</vt:lpstr>
      <vt:lpstr>&lt; Introdução /&gt;</vt:lpstr>
      <vt:lpstr>&lt; Storyboard – Médico /&gt;</vt:lpstr>
      <vt:lpstr>&lt; Storyboard – Bar /&gt;</vt:lpstr>
      <vt:lpstr>&lt; Boas práticas /&gt;</vt:lpstr>
      <vt:lpstr>&lt; Boas práticas /&gt;</vt:lpstr>
      <vt:lpstr>&lt; Implementação e utilização/&gt;</vt:lpstr>
      <vt:lpstr>&lt; Tipos de testes /&gt;</vt:lpstr>
      <vt:lpstr>&lt; Testes unitários /&gt;</vt:lpstr>
      <vt:lpstr>&lt; Testes integrados /&gt;</vt:lpstr>
      <vt:lpstr>&lt; Testes de ponta a ponta /&gt;</vt:lpstr>
      <vt:lpstr>&lt; Test Driven Development (TDD) /&gt;</vt:lpstr>
      <vt:lpstr>&lt; Exemplos – Red /&gt;</vt:lpstr>
      <vt:lpstr>&lt; Exemplos – Green /&gt;</vt:lpstr>
      <vt:lpstr>&lt; Exemplos – Refactory /&gt;</vt:lpstr>
      <vt:lpstr>&lt; JUnit /&gt;</vt:lpstr>
      <vt:lpstr>&lt; Anotações: /&gt;</vt:lpstr>
      <vt:lpstr>&lt; Cypress /&gt;</vt:lpstr>
      <vt:lpstr>&lt; Cypress /&gt;</vt:lpstr>
      <vt:lpstr>&lt; Métodos /&gt;</vt:lpstr>
      <vt:lpstr>&lt; Relatórios e coberturas /&gt;</vt:lpstr>
      <vt:lpstr>&lt; Bibliografia /&gt;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</dc:title>
  <cp:lastModifiedBy>Alex Clayton dos Santos</cp:lastModifiedBy>
  <cp:revision>52</cp:revision>
  <dcterms:modified xsi:type="dcterms:W3CDTF">2023-09-14T23:04:28Z</dcterms:modified>
</cp:coreProperties>
</file>