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28"/>
  </p:notesMasterIdLst>
  <p:handoutMasterIdLst>
    <p:handoutMasterId r:id="rId29"/>
  </p:handoutMasterIdLst>
  <p:sldIdLst>
    <p:sldId id="256" r:id="rId2"/>
    <p:sldId id="303" r:id="rId3"/>
    <p:sldId id="258" r:id="rId4"/>
    <p:sldId id="304" r:id="rId5"/>
    <p:sldId id="305" r:id="rId6"/>
    <p:sldId id="307" r:id="rId7"/>
    <p:sldId id="330" r:id="rId8"/>
    <p:sldId id="331" r:id="rId9"/>
    <p:sldId id="308" r:id="rId10"/>
    <p:sldId id="334" r:id="rId11"/>
    <p:sldId id="312" r:id="rId12"/>
    <p:sldId id="332" r:id="rId13"/>
    <p:sldId id="333" r:id="rId14"/>
    <p:sldId id="309" r:id="rId15"/>
    <p:sldId id="319" r:id="rId16"/>
    <p:sldId id="340" r:id="rId17"/>
    <p:sldId id="341" r:id="rId18"/>
    <p:sldId id="322" r:id="rId19"/>
    <p:sldId id="323" r:id="rId20"/>
    <p:sldId id="342" r:id="rId21"/>
    <p:sldId id="326" r:id="rId22"/>
    <p:sldId id="269" r:id="rId23"/>
    <p:sldId id="327" r:id="rId24"/>
    <p:sldId id="329" r:id="rId25"/>
    <p:sldId id="310" r:id="rId26"/>
    <p:sldId id="321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 Clayton dos Santos" initials="ACdS" lastIdx="2" clrIdx="0">
    <p:extLst>
      <p:ext uri="{19B8F6BF-5375-455C-9EA6-DF929625EA0E}">
        <p15:presenceInfo xmlns:p15="http://schemas.microsoft.com/office/powerpoint/2012/main" userId="S-1-5-21-510092573-1659520265-1847928074-16717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18B"/>
    <a:srgbClr val="FFF5D9"/>
    <a:srgbClr val="00CCFF"/>
    <a:srgbClr val="ABF18B"/>
    <a:srgbClr val="FF6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CA734B-1544-4462-8260-297E23F77F39}">
  <a:tblStyle styleId="{74CA734B-1544-4462-8260-297E23F77F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A0F31D8-159B-4A78-A900-51893A10FC4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67" autoAdjust="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/>
    </p:cSldViewPr>
  </p:slideViewPr>
  <p:outlineViewPr>
    <p:cViewPr>
      <p:scale>
        <a:sx n="33" d="100"/>
        <a:sy n="33" d="100"/>
      </p:scale>
      <p:origin x="0" y="-314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1531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19AB37-6759-4260-B0B8-079BDFFA370B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D47C7-0580-4FCD-8338-8364D22142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74175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689458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0f7af2584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0f7af2584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06684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8475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93634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06207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66709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20f7af2584a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20f7af2584a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29077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16302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64230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56874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33036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5148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88465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1580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88331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10f7c66770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10f7c66770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10089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53830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50073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90825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0f7af2584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0f7af2584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4422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1f30c3009d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1f30c3009d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35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4965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0648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709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3905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9166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7524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789400" y="1309975"/>
            <a:ext cx="4148400" cy="16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169200" y="3772200"/>
            <a:ext cx="30438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0 1 0 0 0 1 0 0  0 1 1 0 0 1 0 1  0 1 1 1 0 0 1 1  0 1 1 0 0 0 1 1  0 1 1 1 0 1 0 1  0 1 1 0 0 0 1 0  0 1 1 1 0 0 1 0  0 1 1 0 0 0 0 1 </a:t>
            </a: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4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22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184" name="Google Shape;184;p22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2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" name="Google Shape;186;p22"/>
          <p:cNvGrpSpPr/>
          <p:nvPr/>
        </p:nvGrpSpPr>
        <p:grpSpPr>
          <a:xfrm>
            <a:off x="4924175" y="2984325"/>
            <a:ext cx="3447300" cy="1584600"/>
            <a:chOff x="4924175" y="3441525"/>
            <a:chExt cx="3447300" cy="1584600"/>
          </a:xfrm>
        </p:grpSpPr>
        <p:sp>
          <p:nvSpPr>
            <p:cNvPr id="187" name="Google Shape;187;p22"/>
            <p:cNvSpPr/>
            <p:nvPr/>
          </p:nvSpPr>
          <p:spPr>
            <a:xfrm>
              <a:off x="4924175" y="3441525"/>
              <a:ext cx="3447300" cy="158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" name="Google Shape;189;p22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0 1 0 0 0 1 0 0  0 1 1 0 0 1 0 1  0 1 1 1 0 0 1 1  0 1 1 0 0 0 1 1  0 1 1 1 0 1 0 1  0 1 1 0 0 0 1 0  0 1 1 1 0 0 1 0  0 1 1 0 0 0 0 1 </a:t>
            </a: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90" name="Google Shape;190;p22"/>
          <p:cNvGrpSpPr/>
          <p:nvPr/>
        </p:nvGrpSpPr>
        <p:grpSpPr>
          <a:xfrm>
            <a:off x="11575" y="0"/>
            <a:ext cx="9132325" cy="414900"/>
            <a:chOff x="11575" y="0"/>
            <a:chExt cx="9132325" cy="414900"/>
          </a:xfrm>
        </p:grpSpPr>
        <p:sp>
          <p:nvSpPr>
            <p:cNvPr id="191" name="Google Shape;191;p22"/>
            <p:cNvSpPr/>
            <p:nvPr/>
          </p:nvSpPr>
          <p:spPr>
            <a:xfrm>
              <a:off x="11575" y="0"/>
              <a:ext cx="3048600" cy="41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3059300" y="0"/>
              <a:ext cx="6084600" cy="41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4_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23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95" name="Google Shape;195;p2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" name="Google Shape;197;p23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5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29" name="Google Shape;29;p5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807625" y="2775700"/>
            <a:ext cx="3415800" cy="14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4922022" y="2775700"/>
            <a:ext cx="3415800" cy="14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807630" y="2403350"/>
            <a:ext cx="34158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200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4922022" y="2403350"/>
            <a:ext cx="34158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200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6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39" name="Google Shape;39;p6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6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2" name="Google Shape;52;p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8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2801700" y="1918054"/>
            <a:ext cx="5622300" cy="24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9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8" name="Google Shape;58;p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9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 rot="515">
            <a:off x="2406900" y="1623064"/>
            <a:ext cx="60066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3658200" y="2303046"/>
            <a:ext cx="4755300" cy="1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0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65" name="Google Shape;65;p1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67;p10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720000" y="2233875"/>
            <a:ext cx="7704000" cy="615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2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3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78" name="Google Shape;78;p1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Google Shape;80;p13"/>
          <p:cNvSpPr txBox="1">
            <a:spLocks noGrp="1"/>
          </p:cNvSpPr>
          <p:nvPr>
            <p:ph type="ctrTitle"/>
          </p:nvPr>
        </p:nvSpPr>
        <p:spPr>
          <a:xfrm>
            <a:off x="1114016" y="1879714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2" hasCustomPrompt="1"/>
          </p:nvPr>
        </p:nvSpPr>
        <p:spPr>
          <a:xfrm>
            <a:off x="1113997" y="1269525"/>
            <a:ext cx="1298700" cy="61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ctrTitle" idx="3"/>
          </p:nvPr>
        </p:nvSpPr>
        <p:spPr>
          <a:xfrm>
            <a:off x="1114008" y="2892814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4" hasCustomPrompt="1"/>
          </p:nvPr>
        </p:nvSpPr>
        <p:spPr>
          <a:xfrm>
            <a:off x="1113997" y="2283824"/>
            <a:ext cx="1298700" cy="61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ctrTitle" idx="5"/>
          </p:nvPr>
        </p:nvSpPr>
        <p:spPr>
          <a:xfrm>
            <a:off x="1114107" y="3908761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6" hasCustomPrompt="1"/>
          </p:nvPr>
        </p:nvSpPr>
        <p:spPr>
          <a:xfrm>
            <a:off x="1113998" y="3298125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7" hasCustomPrompt="1"/>
          </p:nvPr>
        </p:nvSpPr>
        <p:spPr>
          <a:xfrm>
            <a:off x="4965997" y="1270125"/>
            <a:ext cx="1298700" cy="60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ctrTitle" idx="8"/>
          </p:nvPr>
        </p:nvSpPr>
        <p:spPr>
          <a:xfrm>
            <a:off x="4966007" y="1879725"/>
            <a:ext cx="3065100" cy="40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9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13"/>
          </p:nvPr>
        </p:nvSpPr>
        <p:spPr>
          <a:xfrm>
            <a:off x="4966007" y="2892814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4" hasCustomPrompt="1"/>
          </p:nvPr>
        </p:nvSpPr>
        <p:spPr>
          <a:xfrm>
            <a:off x="4965997" y="2283824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5" hasCustomPrompt="1"/>
          </p:nvPr>
        </p:nvSpPr>
        <p:spPr>
          <a:xfrm>
            <a:off x="4965997" y="3298125"/>
            <a:ext cx="1298700" cy="60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ctrTitle" idx="16"/>
          </p:nvPr>
        </p:nvSpPr>
        <p:spPr>
          <a:xfrm>
            <a:off x="4966007" y="3908750"/>
            <a:ext cx="3065100" cy="40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7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20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65" name="Google Shape;165;p2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20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0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638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5" r:id="rId5"/>
    <p:sldLayoutId id="2147483656" r:id="rId6"/>
    <p:sldLayoutId id="2147483658" r:id="rId7"/>
    <p:sldLayoutId id="2147483659" r:id="rId8"/>
    <p:sldLayoutId id="2147483666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27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209" name="Google Shape;209;p27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" name="Google Shape;211;p27"/>
          <p:cNvGrpSpPr/>
          <p:nvPr/>
        </p:nvGrpSpPr>
        <p:grpSpPr>
          <a:xfrm>
            <a:off x="4924175" y="3441525"/>
            <a:ext cx="3447300" cy="962400"/>
            <a:chOff x="4924175" y="3441525"/>
            <a:chExt cx="3447300" cy="962400"/>
          </a:xfrm>
        </p:grpSpPr>
        <p:sp>
          <p:nvSpPr>
            <p:cNvPr id="212" name="Google Shape;212;p27"/>
            <p:cNvSpPr/>
            <p:nvPr/>
          </p:nvSpPr>
          <p:spPr>
            <a:xfrm>
              <a:off x="4924175" y="3441525"/>
              <a:ext cx="3447300" cy="96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" name="Google Shape;214;p27"/>
          <p:cNvGrpSpPr/>
          <p:nvPr/>
        </p:nvGrpSpPr>
        <p:grpSpPr>
          <a:xfrm>
            <a:off x="6849418" y="1309976"/>
            <a:ext cx="1864833" cy="1637043"/>
            <a:chOff x="1054812" y="1029590"/>
            <a:chExt cx="3436214" cy="3912627"/>
          </a:xfrm>
        </p:grpSpPr>
        <p:sp>
          <p:nvSpPr>
            <p:cNvPr id="215" name="Google Shape;215;p27"/>
            <p:cNvSpPr/>
            <p:nvPr/>
          </p:nvSpPr>
          <p:spPr>
            <a:xfrm>
              <a:off x="1054812" y="1029617"/>
              <a:ext cx="3436200" cy="3912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1054825" y="1029590"/>
              <a:ext cx="3436200" cy="610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27"/>
          <p:cNvSpPr txBox="1"/>
          <p:nvPr/>
        </p:nvSpPr>
        <p:spPr>
          <a:xfrm>
            <a:off x="1008000" y="138402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&lt;</a:t>
            </a:r>
            <a:endParaRPr sz="3600" dirty="0">
              <a:solidFill>
                <a:schemeClr val="lt2"/>
              </a:solidFill>
            </a:endParaRPr>
          </a:p>
        </p:txBody>
      </p:sp>
      <p:sp>
        <p:nvSpPr>
          <p:cNvPr id="218" name="Google Shape;218;p27"/>
          <p:cNvSpPr txBox="1"/>
          <p:nvPr/>
        </p:nvSpPr>
        <p:spPr>
          <a:xfrm>
            <a:off x="5947500" y="250987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" sz="3600" dirty="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/&gt;</a:t>
            </a:r>
            <a:endParaRPr sz="3600" dirty="0">
              <a:solidFill>
                <a:schemeClr val="lt2"/>
              </a:solidFill>
              <a:latin typeface="Quantico"/>
              <a:ea typeface="Quantico"/>
              <a:cs typeface="Quantico"/>
            </a:endParaRPr>
          </a:p>
        </p:txBody>
      </p:sp>
      <p:sp>
        <p:nvSpPr>
          <p:cNvPr id="219" name="Google Shape;219;p27"/>
          <p:cNvSpPr txBox="1"/>
          <p:nvPr/>
        </p:nvSpPr>
        <p:spPr>
          <a:xfrm>
            <a:off x="7198457" y="1873600"/>
            <a:ext cx="1216800" cy="7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" sz="3600" dirty="0">
                <a:solidFill>
                  <a:schemeClr val="accent1"/>
                </a:solidFill>
              </a:rPr>
              <a:t>[</a:t>
            </a:r>
            <a:r>
              <a:rPr lang="en" sz="3600" dirty="0">
                <a:solidFill>
                  <a:schemeClr val="accent2"/>
                </a:solidFill>
              </a:rPr>
              <a:t>{}</a:t>
            </a:r>
            <a:r>
              <a:rPr lang="en" sz="3600" dirty="0">
                <a:solidFill>
                  <a:schemeClr val="accent1"/>
                </a:solidFill>
              </a:rPr>
              <a:t>]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accent1"/>
              </a:solidFill>
            </a:endParaRPr>
          </a:p>
        </p:txBody>
      </p:sp>
      <p:sp>
        <p:nvSpPr>
          <p:cNvPr id="220" name="Google Shape;220;p27"/>
          <p:cNvSpPr txBox="1">
            <a:spLocks noGrp="1"/>
          </p:cNvSpPr>
          <p:nvPr>
            <p:ph type="ctrTitle"/>
          </p:nvPr>
        </p:nvSpPr>
        <p:spPr>
          <a:xfrm>
            <a:off x="1560287" y="1329704"/>
            <a:ext cx="4573538" cy="1114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 hábito de enxergar os testes como parte da entrega.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Não deixe-os quebrados!</a:t>
            </a:r>
            <a:endParaRPr dirty="0"/>
          </a:p>
        </p:txBody>
      </p:sp>
      <p:sp>
        <p:nvSpPr>
          <p:cNvPr id="222" name="Google Shape;222;p27"/>
          <p:cNvSpPr txBox="1"/>
          <p:nvPr/>
        </p:nvSpPr>
        <p:spPr>
          <a:xfrm>
            <a:off x="5361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Presentation.java</a:t>
            </a: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3" name="Google Shape;223;p27"/>
          <p:cNvSpPr txBox="1"/>
          <p:nvPr/>
        </p:nvSpPr>
        <p:spPr>
          <a:xfrm>
            <a:off x="37303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PresentationTest.java</a:t>
            </a: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2"/>
          <p:cNvSpPr txBox="1">
            <a:spLocks noGrp="1"/>
          </p:cNvSpPr>
          <p:nvPr>
            <p:ph type="subTitle" idx="3"/>
          </p:nvPr>
        </p:nvSpPr>
        <p:spPr>
          <a:xfrm>
            <a:off x="719988" y="1801433"/>
            <a:ext cx="7704000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>
                <a:solidFill>
                  <a:schemeClr val="accent2"/>
                </a:solidFill>
              </a:rPr>
              <a:t>* </a:t>
            </a:r>
            <a:r>
              <a:rPr lang="en" dirty="0" smtClean="0"/>
              <a:t>Testes unitários.</a:t>
            </a:r>
            <a:endParaRPr dirty="0"/>
          </a:p>
        </p:txBody>
      </p:sp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&lt; </a:t>
            </a:r>
            <a:r>
              <a:rPr lang="en" dirty="0" smtClean="0"/>
              <a:t>Tipos de testes </a:t>
            </a:r>
            <a:r>
              <a:rPr lang="en" dirty="0" smtClean="0">
                <a:solidFill>
                  <a:schemeClr val="lt2"/>
                </a:solidFill>
              </a:rPr>
              <a:t>/&gt;</a:t>
            </a:r>
            <a:endParaRPr dirty="0"/>
          </a:p>
        </p:txBody>
      </p:sp>
      <p:sp>
        <p:nvSpPr>
          <p:cNvPr id="14" name="Google Shape;285;p32"/>
          <p:cNvSpPr txBox="1">
            <a:spLocks noGrp="1"/>
          </p:cNvSpPr>
          <p:nvPr>
            <p:ph type="subTitle" idx="2"/>
          </p:nvPr>
        </p:nvSpPr>
        <p:spPr>
          <a:xfrm>
            <a:off x="719988" y="2287888"/>
            <a:ext cx="6918346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sz="22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* </a:t>
            </a:r>
            <a:r>
              <a:rPr lang="en" sz="2200" dirty="0" smtClean="0">
                <a:latin typeface="Quantico"/>
                <a:ea typeface="Quantico"/>
                <a:cs typeface="Quantico"/>
                <a:sym typeface="Quantico"/>
              </a:rPr>
              <a:t>Testes integrados.</a:t>
            </a:r>
            <a:endParaRPr sz="2200" dirty="0"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7" name="Google Shape;284;p32"/>
          <p:cNvSpPr txBox="1">
            <a:spLocks/>
          </p:cNvSpPr>
          <p:nvPr/>
        </p:nvSpPr>
        <p:spPr>
          <a:xfrm>
            <a:off x="988503" y="413849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algn="r"/>
            <a:r>
              <a:rPr lang="pt-BR" sz="1800" dirty="0">
                <a:solidFill>
                  <a:schemeClr val="lt2"/>
                </a:solidFill>
              </a:rPr>
              <a:t>&lt; </a:t>
            </a:r>
            <a:r>
              <a:rPr lang="pt-BR" sz="1800" dirty="0"/>
              <a:t>Tipos de testes </a:t>
            </a:r>
            <a:r>
              <a:rPr lang="pt-BR" sz="1800" dirty="0">
                <a:solidFill>
                  <a:schemeClr val="lt2"/>
                </a:solidFill>
              </a:rPr>
              <a:t>/&gt;</a:t>
            </a:r>
            <a:endParaRPr lang="pt-BR" sz="1800" dirty="0"/>
          </a:p>
        </p:txBody>
      </p:sp>
      <p:sp>
        <p:nvSpPr>
          <p:cNvPr id="2" name="Google Shape;285;p32">
            <a:extLst>
              <a:ext uri="{FF2B5EF4-FFF2-40B4-BE49-F238E27FC236}">
                <a16:creationId xmlns="" xmlns:a16="http://schemas.microsoft.com/office/drawing/2014/main" id="{F4EBB00D-9EB7-44EF-725D-102C98FAC7EF}"/>
              </a:ext>
            </a:extLst>
          </p:cNvPr>
          <p:cNvSpPr txBox="1">
            <a:spLocks/>
          </p:cNvSpPr>
          <p:nvPr/>
        </p:nvSpPr>
        <p:spPr>
          <a:xfrm>
            <a:off x="719988" y="2791393"/>
            <a:ext cx="6918346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/>
            <a:r>
              <a:rPr lang="pt-BR" sz="22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* </a:t>
            </a:r>
            <a:r>
              <a:rPr lang="pt-BR" sz="2200" dirty="0" smtClean="0">
                <a:latin typeface="Quantico"/>
                <a:ea typeface="Quantico"/>
                <a:cs typeface="Quantico"/>
                <a:sym typeface="Quantico"/>
              </a:rPr>
              <a:t>Testes de ponta a ponta.</a:t>
            </a:r>
            <a:endParaRPr lang="pt-BR" sz="2200" dirty="0">
              <a:latin typeface="Quantico"/>
              <a:ea typeface="Quantico"/>
              <a:cs typeface="Quantico"/>
              <a:sym typeface="Quantico"/>
            </a:endParaRPr>
          </a:p>
        </p:txBody>
      </p:sp>
    </p:spTree>
    <p:extLst>
      <p:ext uri="{BB962C8B-B14F-4D97-AF65-F5344CB8AC3E}">
        <p14:creationId xmlns:p14="http://schemas.microsoft.com/office/powerpoint/2010/main" val="71752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2"/>
          <p:cNvSpPr txBox="1">
            <a:spLocks noGrp="1"/>
          </p:cNvSpPr>
          <p:nvPr>
            <p:ph type="subTitle" idx="3"/>
          </p:nvPr>
        </p:nvSpPr>
        <p:spPr>
          <a:xfrm>
            <a:off x="719988" y="1801433"/>
            <a:ext cx="7704000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>
                <a:solidFill>
                  <a:schemeClr val="accent2"/>
                </a:solidFill>
              </a:rPr>
              <a:t>* </a:t>
            </a:r>
            <a:r>
              <a:rPr lang="en" dirty="0"/>
              <a:t>Tem o escopo dedicado a um trecho de código.</a:t>
            </a:r>
            <a:endParaRPr dirty="0"/>
          </a:p>
        </p:txBody>
      </p:sp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&lt; </a:t>
            </a:r>
            <a:r>
              <a:rPr lang="en" dirty="0"/>
              <a:t>Testes unitários </a:t>
            </a:r>
            <a:r>
              <a:rPr lang="en" dirty="0">
                <a:solidFill>
                  <a:schemeClr val="lt2"/>
                </a:solidFill>
              </a:rPr>
              <a:t>/&gt;</a:t>
            </a:r>
            <a:endParaRPr dirty="0"/>
          </a:p>
        </p:txBody>
      </p:sp>
      <p:sp>
        <p:nvSpPr>
          <p:cNvPr id="14" name="Google Shape;285;p32"/>
          <p:cNvSpPr txBox="1">
            <a:spLocks noGrp="1"/>
          </p:cNvSpPr>
          <p:nvPr>
            <p:ph type="subTitle" idx="2"/>
          </p:nvPr>
        </p:nvSpPr>
        <p:spPr>
          <a:xfrm>
            <a:off x="719988" y="2287888"/>
            <a:ext cx="6918346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sz="22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* </a:t>
            </a:r>
            <a:r>
              <a:rPr lang="en" sz="2200" dirty="0">
                <a:latin typeface="Quantico"/>
                <a:ea typeface="Quantico"/>
                <a:cs typeface="Quantico"/>
                <a:sym typeface="Quantico"/>
              </a:rPr>
              <a:t>Custo de processamento e complexidade menores.</a:t>
            </a:r>
            <a:endParaRPr sz="2200" dirty="0"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7" name="Google Shape;284;p32"/>
          <p:cNvSpPr txBox="1">
            <a:spLocks/>
          </p:cNvSpPr>
          <p:nvPr/>
        </p:nvSpPr>
        <p:spPr>
          <a:xfrm>
            <a:off x="988503" y="413849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algn="r"/>
            <a:r>
              <a:rPr lang="pt-BR" sz="1800" dirty="0">
                <a:solidFill>
                  <a:schemeClr val="lt2"/>
                </a:solidFill>
              </a:rPr>
              <a:t>&lt; </a:t>
            </a:r>
            <a:r>
              <a:rPr lang="pt-BR" sz="1800" dirty="0"/>
              <a:t>Tipos de testes </a:t>
            </a:r>
            <a:r>
              <a:rPr lang="pt-BR" sz="1800" dirty="0">
                <a:solidFill>
                  <a:schemeClr val="lt2"/>
                </a:solidFill>
              </a:rPr>
              <a:t>/&gt;</a:t>
            </a:r>
            <a:endParaRPr lang="pt-BR" sz="1800" dirty="0"/>
          </a:p>
        </p:txBody>
      </p:sp>
      <p:sp>
        <p:nvSpPr>
          <p:cNvPr id="2" name="Google Shape;285;p32">
            <a:extLst>
              <a:ext uri="{FF2B5EF4-FFF2-40B4-BE49-F238E27FC236}">
                <a16:creationId xmlns="" xmlns:a16="http://schemas.microsoft.com/office/drawing/2014/main" id="{F4EBB00D-9EB7-44EF-725D-102C98FAC7EF}"/>
              </a:ext>
            </a:extLst>
          </p:cNvPr>
          <p:cNvSpPr txBox="1">
            <a:spLocks/>
          </p:cNvSpPr>
          <p:nvPr/>
        </p:nvSpPr>
        <p:spPr>
          <a:xfrm>
            <a:off x="719988" y="2791393"/>
            <a:ext cx="6918346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/>
            <a:r>
              <a:rPr lang="pt-BR" sz="22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* </a:t>
            </a:r>
            <a:r>
              <a:rPr lang="pt-BR" sz="2200" dirty="0">
                <a:latin typeface="Quantico"/>
                <a:ea typeface="Quantico"/>
                <a:cs typeface="Quantico"/>
                <a:sym typeface="Quantico"/>
              </a:rPr>
              <a:t>Costuma utilizar </a:t>
            </a:r>
            <a:r>
              <a:rPr lang="pt-BR" sz="2200" dirty="0" err="1">
                <a:latin typeface="Quantico"/>
                <a:ea typeface="Quantico"/>
                <a:cs typeface="Quantico"/>
                <a:sym typeface="Quantico"/>
              </a:rPr>
              <a:t>Mocks</a:t>
            </a:r>
            <a:r>
              <a:rPr lang="pt-BR" sz="2200" dirty="0">
                <a:latin typeface="Quantico"/>
                <a:ea typeface="Quantico"/>
                <a:cs typeface="Quantico"/>
                <a:sym typeface="Quantico"/>
              </a:rPr>
              <a:t> (dublês).</a:t>
            </a:r>
          </a:p>
        </p:txBody>
      </p:sp>
    </p:spTree>
    <p:extLst>
      <p:ext uri="{BB962C8B-B14F-4D97-AF65-F5344CB8AC3E}">
        <p14:creationId xmlns:p14="http://schemas.microsoft.com/office/powerpoint/2010/main" val="226422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2"/>
          <p:cNvSpPr txBox="1">
            <a:spLocks noGrp="1"/>
          </p:cNvSpPr>
          <p:nvPr>
            <p:ph type="subTitle" idx="3"/>
          </p:nvPr>
        </p:nvSpPr>
        <p:spPr>
          <a:xfrm>
            <a:off x="719988" y="1801433"/>
            <a:ext cx="7704000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>
                <a:solidFill>
                  <a:schemeClr val="accent2"/>
                </a:solidFill>
              </a:rPr>
              <a:t>* </a:t>
            </a:r>
            <a:r>
              <a:rPr lang="pt-BR" dirty="0"/>
              <a:t>Testa a integração </a:t>
            </a:r>
            <a:r>
              <a:rPr lang="pt-BR" dirty="0" smtClean="0"/>
              <a:t>entre classes.</a:t>
            </a:r>
            <a:endParaRPr dirty="0"/>
          </a:p>
        </p:txBody>
      </p:sp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&lt; </a:t>
            </a:r>
            <a:r>
              <a:rPr lang="en" dirty="0"/>
              <a:t>Testes integrados </a:t>
            </a:r>
            <a:r>
              <a:rPr lang="en" dirty="0">
                <a:solidFill>
                  <a:schemeClr val="lt2"/>
                </a:solidFill>
              </a:rPr>
              <a:t>/&gt;</a:t>
            </a:r>
            <a:endParaRPr dirty="0"/>
          </a:p>
        </p:txBody>
      </p:sp>
      <p:sp>
        <p:nvSpPr>
          <p:cNvPr id="14" name="Google Shape;285;p32"/>
          <p:cNvSpPr txBox="1">
            <a:spLocks noGrp="1"/>
          </p:cNvSpPr>
          <p:nvPr>
            <p:ph type="subTitle" idx="2"/>
          </p:nvPr>
        </p:nvSpPr>
        <p:spPr>
          <a:xfrm>
            <a:off x="719987" y="2287888"/>
            <a:ext cx="7619615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sz="22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* </a:t>
            </a:r>
            <a:r>
              <a:rPr lang="en" sz="2200" dirty="0">
                <a:latin typeface="Quantico"/>
                <a:ea typeface="Quantico"/>
                <a:cs typeface="Quantico"/>
                <a:sym typeface="Quantico"/>
              </a:rPr>
              <a:t>O custo de processamento e complexidade são </a:t>
            </a:r>
            <a:r>
              <a:rPr lang="en" sz="2200" dirty="0" smtClean="0">
                <a:latin typeface="Quantico"/>
                <a:ea typeface="Quantico"/>
                <a:cs typeface="Quantico"/>
                <a:sym typeface="Quantico"/>
              </a:rPr>
              <a:t>maiores.</a:t>
            </a:r>
            <a:endParaRPr sz="2200" dirty="0"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7" name="Google Shape;284;p32"/>
          <p:cNvSpPr txBox="1">
            <a:spLocks/>
          </p:cNvSpPr>
          <p:nvPr/>
        </p:nvSpPr>
        <p:spPr>
          <a:xfrm>
            <a:off x="988503" y="413849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algn="r"/>
            <a:r>
              <a:rPr lang="pt-BR" sz="1800" dirty="0">
                <a:solidFill>
                  <a:schemeClr val="lt2"/>
                </a:solidFill>
              </a:rPr>
              <a:t>&lt; </a:t>
            </a:r>
            <a:r>
              <a:rPr lang="pt-BR" sz="1800" dirty="0"/>
              <a:t>Tipos de testes </a:t>
            </a:r>
            <a:r>
              <a:rPr lang="pt-BR" sz="1800" dirty="0">
                <a:solidFill>
                  <a:schemeClr val="lt2"/>
                </a:solidFill>
              </a:rPr>
              <a:t>/&gt;</a:t>
            </a:r>
            <a:endParaRPr lang="pt-BR" sz="1800" dirty="0"/>
          </a:p>
        </p:txBody>
      </p:sp>
      <p:sp>
        <p:nvSpPr>
          <p:cNvPr id="2" name="Google Shape;285;p32">
            <a:extLst>
              <a:ext uri="{FF2B5EF4-FFF2-40B4-BE49-F238E27FC236}">
                <a16:creationId xmlns="" xmlns:a16="http://schemas.microsoft.com/office/drawing/2014/main" id="{F4EBB00D-9EB7-44EF-725D-102C98FAC7EF}"/>
              </a:ext>
            </a:extLst>
          </p:cNvPr>
          <p:cNvSpPr txBox="1">
            <a:spLocks/>
          </p:cNvSpPr>
          <p:nvPr/>
        </p:nvSpPr>
        <p:spPr>
          <a:xfrm>
            <a:off x="719988" y="2791393"/>
            <a:ext cx="6918346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/>
            <a:r>
              <a:rPr lang="pt-BR" sz="22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* </a:t>
            </a:r>
            <a:r>
              <a:rPr lang="en" sz="2200" dirty="0">
                <a:latin typeface="Quantico"/>
                <a:ea typeface="Quantico"/>
                <a:cs typeface="Quantico"/>
                <a:sym typeface="Quantico"/>
              </a:rPr>
              <a:t>Garante que os serviços estejam </a:t>
            </a:r>
            <a:r>
              <a:rPr lang="en" sz="2200" dirty="0" smtClean="0">
                <a:latin typeface="Quantico"/>
                <a:ea typeface="Quantico"/>
                <a:cs typeface="Quantico"/>
                <a:sym typeface="Quantico"/>
              </a:rPr>
              <a:t>respondendo.</a:t>
            </a:r>
            <a:endParaRPr lang="pt-BR" sz="2200" dirty="0">
              <a:latin typeface="Quantico"/>
              <a:ea typeface="Quantico"/>
              <a:cs typeface="Quantico"/>
              <a:sym typeface="Quantico"/>
            </a:endParaRPr>
          </a:p>
        </p:txBody>
      </p:sp>
    </p:spTree>
    <p:extLst>
      <p:ext uri="{BB962C8B-B14F-4D97-AF65-F5344CB8AC3E}">
        <p14:creationId xmlns:p14="http://schemas.microsoft.com/office/powerpoint/2010/main" val="371534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2"/>
          <p:cNvSpPr txBox="1">
            <a:spLocks noGrp="1"/>
          </p:cNvSpPr>
          <p:nvPr>
            <p:ph type="subTitle" idx="3"/>
          </p:nvPr>
        </p:nvSpPr>
        <p:spPr>
          <a:xfrm>
            <a:off x="719988" y="1801433"/>
            <a:ext cx="7704000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>
                <a:solidFill>
                  <a:schemeClr val="accent2"/>
                </a:solidFill>
              </a:rPr>
              <a:t>* </a:t>
            </a:r>
            <a:r>
              <a:rPr lang="en" dirty="0"/>
              <a:t>Testa todas as camadas do </a:t>
            </a:r>
            <a:r>
              <a:rPr lang="en" dirty="0" smtClean="0"/>
              <a:t>sistema.</a:t>
            </a:r>
            <a:endParaRPr dirty="0"/>
          </a:p>
        </p:txBody>
      </p:sp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&lt; </a:t>
            </a:r>
            <a:r>
              <a:rPr lang="en" dirty="0"/>
              <a:t>Testes de ponta a ponta </a:t>
            </a:r>
            <a:r>
              <a:rPr lang="en" dirty="0">
                <a:solidFill>
                  <a:schemeClr val="lt2"/>
                </a:solidFill>
              </a:rPr>
              <a:t>/&gt;</a:t>
            </a:r>
            <a:endParaRPr dirty="0"/>
          </a:p>
        </p:txBody>
      </p:sp>
      <p:sp>
        <p:nvSpPr>
          <p:cNvPr id="14" name="Google Shape;285;p32"/>
          <p:cNvSpPr txBox="1">
            <a:spLocks noGrp="1"/>
          </p:cNvSpPr>
          <p:nvPr>
            <p:ph type="subTitle" idx="2"/>
          </p:nvPr>
        </p:nvSpPr>
        <p:spPr>
          <a:xfrm>
            <a:off x="719988" y="2287888"/>
            <a:ext cx="7704000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sz="22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* </a:t>
            </a:r>
            <a:r>
              <a:rPr lang="en" sz="2200" dirty="0">
                <a:latin typeface="Quantico"/>
                <a:ea typeface="Quantico"/>
                <a:cs typeface="Quantico"/>
                <a:sym typeface="Quantico"/>
              </a:rPr>
              <a:t>Necessita que todos os artefatos estejam </a:t>
            </a:r>
            <a:r>
              <a:rPr lang="en" sz="2200" dirty="0" smtClean="0">
                <a:latin typeface="Quantico"/>
                <a:ea typeface="Quantico"/>
                <a:cs typeface="Quantico"/>
                <a:sym typeface="Quantico"/>
              </a:rPr>
              <a:t>respondendo.</a:t>
            </a:r>
            <a:endParaRPr sz="2200" dirty="0"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7" name="Google Shape;284;p32"/>
          <p:cNvSpPr txBox="1">
            <a:spLocks/>
          </p:cNvSpPr>
          <p:nvPr/>
        </p:nvSpPr>
        <p:spPr>
          <a:xfrm>
            <a:off x="988503" y="413849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algn="r"/>
            <a:r>
              <a:rPr lang="pt-BR" sz="1800" dirty="0">
                <a:solidFill>
                  <a:schemeClr val="lt2"/>
                </a:solidFill>
              </a:rPr>
              <a:t>&lt; </a:t>
            </a:r>
            <a:r>
              <a:rPr lang="pt-BR" sz="1800" dirty="0"/>
              <a:t>Tipos de testes </a:t>
            </a:r>
            <a:r>
              <a:rPr lang="pt-BR" sz="1800" dirty="0">
                <a:solidFill>
                  <a:schemeClr val="lt2"/>
                </a:solidFill>
              </a:rPr>
              <a:t>/&gt;</a:t>
            </a:r>
            <a:endParaRPr lang="pt-BR" sz="1800" dirty="0"/>
          </a:p>
        </p:txBody>
      </p:sp>
      <p:sp>
        <p:nvSpPr>
          <p:cNvPr id="2" name="Google Shape;285;p32">
            <a:extLst>
              <a:ext uri="{FF2B5EF4-FFF2-40B4-BE49-F238E27FC236}">
                <a16:creationId xmlns="" xmlns:a16="http://schemas.microsoft.com/office/drawing/2014/main" id="{F4EBB00D-9EB7-44EF-725D-102C98FAC7EF}"/>
              </a:ext>
            </a:extLst>
          </p:cNvPr>
          <p:cNvSpPr txBox="1">
            <a:spLocks/>
          </p:cNvSpPr>
          <p:nvPr/>
        </p:nvSpPr>
        <p:spPr>
          <a:xfrm>
            <a:off x="719988" y="2791393"/>
            <a:ext cx="6918346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/>
            <a:r>
              <a:rPr lang="pt-BR" sz="22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* </a:t>
            </a:r>
            <a:r>
              <a:rPr lang="en" sz="2200" dirty="0">
                <a:latin typeface="Quantico"/>
                <a:ea typeface="Quantico"/>
                <a:cs typeface="Quantico"/>
                <a:sym typeface="Quantico"/>
              </a:rPr>
              <a:t>Exige um maior custo de </a:t>
            </a:r>
            <a:r>
              <a:rPr lang="en" sz="2200" dirty="0" smtClean="0">
                <a:latin typeface="Quantico"/>
                <a:ea typeface="Quantico"/>
                <a:cs typeface="Quantico"/>
                <a:sym typeface="Quantico"/>
              </a:rPr>
              <a:t>processamento.</a:t>
            </a:r>
            <a:endParaRPr lang="pt-BR" sz="2200" dirty="0"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" name="Google Shape;285;p32">
            <a:extLst>
              <a:ext uri="{FF2B5EF4-FFF2-40B4-BE49-F238E27FC236}">
                <a16:creationId xmlns="" xmlns:a16="http://schemas.microsoft.com/office/drawing/2014/main" id="{FCFAD74F-C434-3A06-E9EE-DDA42FB65283}"/>
              </a:ext>
            </a:extLst>
          </p:cNvPr>
          <p:cNvSpPr txBox="1">
            <a:spLocks/>
          </p:cNvSpPr>
          <p:nvPr/>
        </p:nvSpPr>
        <p:spPr>
          <a:xfrm>
            <a:off x="719988" y="3424094"/>
            <a:ext cx="77040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/>
            <a:r>
              <a:rPr lang="pt-BR" sz="22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* </a:t>
            </a:r>
            <a:r>
              <a:rPr lang="en" sz="2200" dirty="0">
                <a:latin typeface="Quantico"/>
                <a:ea typeface="Quantico"/>
                <a:cs typeface="Quantico"/>
                <a:sym typeface="Quantico"/>
              </a:rPr>
              <a:t>Normalmente precisa de uma pipeline para que </a:t>
            </a:r>
            <a:r>
              <a:rPr lang="en" sz="2200" dirty="0" smtClean="0">
                <a:latin typeface="Quantico"/>
                <a:ea typeface="Quantico"/>
                <a:cs typeface="Quantico"/>
                <a:sym typeface="Quantico"/>
              </a:rPr>
              <a:t>seja              executado</a:t>
            </a:r>
            <a:r>
              <a:rPr lang="en" sz="2200" dirty="0">
                <a:latin typeface="Quantico"/>
                <a:ea typeface="Quantico"/>
                <a:cs typeface="Quantico"/>
                <a:sym typeface="Quantico"/>
              </a:rPr>
              <a:t>, subindo artefatos e configurando ambiente.</a:t>
            </a:r>
            <a:endParaRPr lang="pt-BR" sz="2200" dirty="0">
              <a:latin typeface="Quantico"/>
              <a:ea typeface="Quantico"/>
              <a:cs typeface="Quantico"/>
              <a:sym typeface="Quantico"/>
            </a:endParaRPr>
          </a:p>
        </p:txBody>
      </p:sp>
    </p:spTree>
    <p:extLst>
      <p:ext uri="{BB962C8B-B14F-4D97-AF65-F5344CB8AC3E}">
        <p14:creationId xmlns:p14="http://schemas.microsoft.com/office/powerpoint/2010/main" val="139151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3"/>
          <p:cNvSpPr txBox="1"/>
          <p:nvPr/>
        </p:nvSpPr>
        <p:spPr>
          <a:xfrm>
            <a:off x="4078100" y="1335498"/>
            <a:ext cx="4338900" cy="4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Red</a:t>
            </a:r>
            <a:endParaRPr sz="18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07" name="Google Shape;507;p43"/>
          <p:cNvSpPr txBox="1"/>
          <p:nvPr/>
        </p:nvSpPr>
        <p:spPr>
          <a:xfrm>
            <a:off x="4078100" y="1630751"/>
            <a:ext cx="4338900" cy="8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Cria todos os cenários de testes.</a:t>
            </a:r>
            <a:endParaRPr sz="12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08" name="Google Shape;508;p43"/>
          <p:cNvSpPr txBox="1"/>
          <p:nvPr/>
        </p:nvSpPr>
        <p:spPr>
          <a:xfrm>
            <a:off x="4078100" y="2397841"/>
            <a:ext cx="4338900" cy="4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Green</a:t>
            </a:r>
            <a:endParaRPr sz="18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09" name="Google Shape;509;p43"/>
          <p:cNvSpPr txBox="1"/>
          <p:nvPr/>
        </p:nvSpPr>
        <p:spPr>
          <a:xfrm>
            <a:off x="4078100" y="2693071"/>
            <a:ext cx="4338900" cy="8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Implementa os serviços de uma forma simples para que os testes passem.</a:t>
            </a:r>
            <a:endParaRPr sz="12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10" name="Google Shape;510;p43"/>
          <p:cNvSpPr txBox="1"/>
          <p:nvPr/>
        </p:nvSpPr>
        <p:spPr>
          <a:xfrm>
            <a:off x="4078100" y="3577058"/>
            <a:ext cx="4338900" cy="4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Refactory</a:t>
            </a:r>
            <a:endParaRPr sz="18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11" name="Google Shape;511;p43"/>
          <p:cNvSpPr txBox="1"/>
          <p:nvPr/>
        </p:nvSpPr>
        <p:spPr>
          <a:xfrm>
            <a:off x="4078100" y="3872298"/>
            <a:ext cx="4338900" cy="8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Refatora e reavalia a implementação.</a:t>
            </a:r>
            <a:endParaRPr sz="12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12" name="Google Shape;512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tx2"/>
                </a:solidFill>
              </a:rPr>
              <a:t>&lt;</a:t>
            </a:r>
            <a:r>
              <a:rPr lang="en" dirty="0">
                <a:solidFill>
                  <a:schemeClr val="accent2"/>
                </a:solidFill>
              </a:rPr>
              <a:t> </a:t>
            </a:r>
            <a:r>
              <a:rPr lang="en" dirty="0"/>
              <a:t>Test Driven Development (TDD) </a:t>
            </a:r>
            <a:r>
              <a:rPr lang="en" dirty="0">
                <a:solidFill>
                  <a:schemeClr val="tx2"/>
                </a:solidFill>
              </a:rPr>
              <a:t>/&gt;</a:t>
            </a:r>
            <a:endParaRPr dirty="0"/>
          </a:p>
        </p:txBody>
      </p:sp>
      <p:sp>
        <p:nvSpPr>
          <p:cNvPr id="513" name="Google Shape;513;p43"/>
          <p:cNvSpPr/>
          <p:nvPr/>
        </p:nvSpPr>
        <p:spPr>
          <a:xfrm>
            <a:off x="720000" y="1246832"/>
            <a:ext cx="2997300" cy="2997300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43"/>
          <p:cNvSpPr/>
          <p:nvPr/>
        </p:nvSpPr>
        <p:spPr>
          <a:xfrm>
            <a:off x="975600" y="1757907"/>
            <a:ext cx="2486100" cy="2486100"/>
          </a:xfrm>
          <a:prstGeom prst="ellipse">
            <a:avLst/>
          </a:prstGeom>
          <a:solidFill>
            <a:srgbClr val="ABF1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43"/>
          <p:cNvSpPr/>
          <p:nvPr/>
        </p:nvSpPr>
        <p:spPr>
          <a:xfrm>
            <a:off x="1467000" y="2740602"/>
            <a:ext cx="1503300" cy="1503300"/>
          </a:xfrm>
          <a:prstGeom prst="ellipse">
            <a:avLst/>
          </a:prstGeom>
          <a:solidFill>
            <a:srgbClr val="FF6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43"/>
          <p:cNvSpPr txBox="1"/>
          <p:nvPr/>
        </p:nvSpPr>
        <p:spPr>
          <a:xfrm>
            <a:off x="1582050" y="1286600"/>
            <a:ext cx="12732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rPr>
              <a:t>Refactory</a:t>
            </a:r>
            <a:endParaRPr sz="1800" dirty="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17" name="Google Shape;517;p43"/>
          <p:cNvSpPr txBox="1"/>
          <p:nvPr/>
        </p:nvSpPr>
        <p:spPr>
          <a:xfrm>
            <a:off x="1582050" y="2084380"/>
            <a:ext cx="12732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rPr>
              <a:t>Green</a:t>
            </a:r>
            <a:endParaRPr sz="1800" dirty="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18" name="Google Shape;518;p43"/>
          <p:cNvSpPr txBox="1"/>
          <p:nvPr/>
        </p:nvSpPr>
        <p:spPr>
          <a:xfrm>
            <a:off x="1582050" y="3236799"/>
            <a:ext cx="12732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rPr>
              <a:t>Red</a:t>
            </a:r>
            <a:endParaRPr sz="1800" dirty="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</p:spTree>
    <p:extLst>
      <p:ext uri="{BB962C8B-B14F-4D97-AF65-F5344CB8AC3E}">
        <p14:creationId xmlns:p14="http://schemas.microsoft.com/office/powerpoint/2010/main" val="89832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&lt; </a:t>
            </a:r>
            <a:r>
              <a:rPr lang="en" dirty="0"/>
              <a:t>Exemplos – </a:t>
            </a:r>
            <a:r>
              <a:rPr lang="en" dirty="0" smtClean="0"/>
              <a:t>Red </a:t>
            </a:r>
            <a:r>
              <a:rPr lang="en" dirty="0" smtClean="0">
                <a:solidFill>
                  <a:schemeClr val="lt2"/>
                </a:solidFill>
              </a:rPr>
              <a:t>/&gt;</a:t>
            </a:r>
            <a:endParaRPr dirty="0"/>
          </a:p>
        </p:txBody>
      </p:sp>
      <p:sp>
        <p:nvSpPr>
          <p:cNvPr id="7" name="Google Shape;284;p32"/>
          <p:cNvSpPr txBox="1">
            <a:spLocks/>
          </p:cNvSpPr>
          <p:nvPr/>
        </p:nvSpPr>
        <p:spPr>
          <a:xfrm>
            <a:off x="988503" y="413849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algn="r"/>
            <a:r>
              <a:rPr lang="pt-BR" sz="1800" dirty="0">
                <a:solidFill>
                  <a:schemeClr val="lt2"/>
                </a:solidFill>
              </a:rPr>
              <a:t>&lt; </a:t>
            </a:r>
            <a:r>
              <a:rPr lang="pt-BR" sz="1800" dirty="0"/>
              <a:t>TDD </a:t>
            </a:r>
            <a:r>
              <a:rPr lang="pt-BR" sz="1800" dirty="0">
                <a:solidFill>
                  <a:schemeClr val="lt2"/>
                </a:solidFill>
              </a:rPr>
              <a:t>/&gt;</a:t>
            </a:r>
            <a:endParaRPr lang="pt-BR" sz="1800" dirty="0"/>
          </a:p>
        </p:txBody>
      </p:sp>
      <p:grpSp>
        <p:nvGrpSpPr>
          <p:cNvPr id="6" name="Google Shape;214;p27"/>
          <p:cNvGrpSpPr/>
          <p:nvPr/>
        </p:nvGrpSpPr>
        <p:grpSpPr>
          <a:xfrm>
            <a:off x="521835" y="1145872"/>
            <a:ext cx="4235129" cy="3375167"/>
            <a:chOff x="1054801" y="615860"/>
            <a:chExt cx="3436211" cy="4326357"/>
          </a:xfrm>
        </p:grpSpPr>
        <p:sp>
          <p:nvSpPr>
            <p:cNvPr id="8" name="Google Shape;215;p27"/>
            <p:cNvSpPr/>
            <p:nvPr/>
          </p:nvSpPr>
          <p:spPr>
            <a:xfrm>
              <a:off x="1054812" y="615860"/>
              <a:ext cx="3436200" cy="432635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r>
                <a:rPr lang="pt-BR" sz="1200" dirty="0">
                  <a:solidFill>
                    <a:schemeClr val="tx1"/>
                  </a:solidFill>
                </a:rPr>
                <a:t> </a:t>
              </a:r>
              <a:r>
                <a:rPr lang="pt-BR" sz="1200" dirty="0" smtClean="0">
                  <a:solidFill>
                    <a:schemeClr val="tx1"/>
                  </a:solidFill>
                </a:rPr>
                <a:t>   @</a:t>
              </a:r>
              <a:r>
                <a:rPr lang="pt-BR" sz="1200" dirty="0">
                  <a:solidFill>
                    <a:schemeClr val="tx1"/>
                  </a:solidFill>
                </a:rPr>
                <a:t>Test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</a:t>
              </a:r>
              <a:r>
                <a:rPr lang="pt-BR" sz="1200" dirty="0" err="1" smtClean="0">
                  <a:solidFill>
                    <a:schemeClr val="accent2"/>
                  </a:solidFill>
                </a:rPr>
                <a:t>public</a:t>
              </a:r>
              <a:r>
                <a:rPr lang="pt-BR" sz="1200" dirty="0" smtClean="0">
                  <a:solidFill>
                    <a:schemeClr val="accent2"/>
                  </a:solidFill>
                </a:rPr>
                <a:t> </a:t>
              </a:r>
              <a:r>
                <a:rPr lang="pt-BR" sz="1200" dirty="0" err="1" smtClean="0">
                  <a:solidFill>
                    <a:schemeClr val="accent2"/>
                  </a:solidFill>
                </a:rPr>
                <a:t>void</a:t>
              </a:r>
              <a:r>
                <a:rPr lang="pt-BR" sz="1200" dirty="0" smtClean="0">
                  <a:solidFill>
                    <a:schemeClr val="tx1"/>
                  </a:solidFill>
                </a:rPr>
                <a:t> </a:t>
              </a:r>
              <a:r>
                <a:rPr lang="pt-BR" sz="1200" dirty="0" err="1">
                  <a:solidFill>
                    <a:schemeClr val="accent1"/>
                  </a:solidFill>
                </a:rPr>
                <a:t>shouldSumPositiveNumbers</a:t>
              </a:r>
              <a:r>
                <a:rPr lang="pt-BR" sz="120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{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    </a:t>
              </a:r>
              <a:r>
                <a:rPr lang="pt-BR" sz="1200" dirty="0">
                  <a:solidFill>
                    <a:schemeClr val="accent2"/>
                  </a:solidFill>
                </a:rPr>
                <a:t>final</a:t>
              </a:r>
              <a:r>
                <a:rPr lang="pt-BR" sz="1200" dirty="0">
                  <a:solidFill>
                    <a:schemeClr val="tx1"/>
                  </a:solidFill>
                </a:rPr>
                <a:t> </a:t>
              </a:r>
              <a:r>
                <a:rPr lang="pt-BR" sz="1200" dirty="0" err="1">
                  <a:solidFill>
                    <a:srgbClr val="00CCFF"/>
                  </a:solidFill>
                </a:rPr>
                <a:t>Calculator</a:t>
              </a:r>
              <a:r>
                <a:rPr lang="pt-BR" sz="1200" dirty="0">
                  <a:solidFill>
                    <a:srgbClr val="00CCFF"/>
                  </a:solidFill>
                </a:rPr>
                <a:t> </a:t>
              </a:r>
              <a:r>
                <a:rPr lang="pt-BR" sz="1200" dirty="0" err="1">
                  <a:solidFill>
                    <a:srgbClr val="FFF5D9"/>
                  </a:solidFill>
                </a:rPr>
                <a:t>calculator</a:t>
              </a:r>
              <a:r>
                <a:rPr lang="pt-BR" sz="1200" dirty="0">
                  <a:solidFill>
                    <a:srgbClr val="FFF5D9"/>
                  </a:solidFill>
                </a:rPr>
                <a:t> </a:t>
              </a:r>
              <a:r>
                <a:rPr lang="pt-BR" sz="1200" dirty="0">
                  <a:solidFill>
                    <a:schemeClr val="tx1"/>
                  </a:solidFill>
                </a:rPr>
                <a:t>= </a:t>
              </a:r>
              <a:r>
                <a:rPr lang="pt-BR" sz="1200" dirty="0">
                  <a:solidFill>
                    <a:schemeClr val="accent2"/>
                  </a:solidFill>
                </a:rPr>
                <a:t>new</a:t>
              </a:r>
              <a:r>
                <a:rPr lang="pt-BR" sz="1200" dirty="0">
                  <a:solidFill>
                    <a:schemeClr val="tx1"/>
                  </a:solidFill>
                </a:rPr>
                <a:t> </a:t>
              </a:r>
              <a:r>
                <a:rPr lang="pt-BR" sz="1200" dirty="0" err="1">
                  <a:solidFill>
                    <a:schemeClr val="accent1"/>
                  </a:solidFill>
                </a:rPr>
                <a:t>Calculator</a:t>
              </a:r>
              <a:r>
                <a:rPr lang="pt-BR" sz="1200" dirty="0">
                  <a:solidFill>
                    <a:schemeClr val="tx1"/>
                  </a:solidFill>
                </a:rPr>
                <a:t>();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    </a:t>
              </a:r>
              <a:r>
                <a:rPr lang="pt-BR" sz="1200" dirty="0">
                  <a:solidFill>
                    <a:schemeClr val="accent2"/>
                  </a:solidFill>
                </a:rPr>
                <a:t>final</a:t>
              </a:r>
              <a:r>
                <a:rPr lang="pt-BR" sz="1200" dirty="0">
                  <a:solidFill>
                    <a:schemeClr val="tx1"/>
                  </a:solidFill>
                </a:rPr>
                <a:t> </a:t>
              </a:r>
              <a:r>
                <a:rPr lang="pt-BR" sz="1200" dirty="0" err="1">
                  <a:solidFill>
                    <a:schemeClr val="accent2"/>
                  </a:solidFill>
                </a:rPr>
                <a:t>int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 err="1">
                  <a:solidFill>
                    <a:srgbClr val="FFF5D9"/>
                  </a:solidFill>
                </a:rPr>
                <a:t>calculatedNumber</a:t>
              </a:r>
              <a:r>
                <a:rPr lang="pt-BR" sz="1200" dirty="0">
                  <a:solidFill>
                    <a:srgbClr val="FFF5D9"/>
                  </a:solidFill>
                </a:rPr>
                <a:t> </a:t>
              </a:r>
              <a:r>
                <a:rPr lang="pt-BR" sz="1200" dirty="0">
                  <a:solidFill>
                    <a:schemeClr val="tx1"/>
                  </a:solidFill>
                </a:rPr>
                <a:t>= </a:t>
              </a:r>
              <a:r>
                <a:rPr lang="pt-BR" sz="1200" dirty="0" err="1">
                  <a:solidFill>
                    <a:srgbClr val="FFF5D9"/>
                  </a:solidFill>
                </a:rPr>
                <a:t>calculator</a:t>
              </a:r>
              <a:r>
                <a:rPr lang="pt-BR" sz="1200" dirty="0" err="1">
                  <a:solidFill>
                    <a:schemeClr val="tx1"/>
                  </a:solidFill>
                </a:rPr>
                <a:t>.</a:t>
              </a:r>
              <a:r>
                <a:rPr lang="pt-BR" sz="1200" dirty="0" err="1">
                  <a:solidFill>
                    <a:schemeClr val="accent1"/>
                  </a:solidFill>
                </a:rPr>
                <a:t>sum</a:t>
              </a:r>
              <a:r>
                <a:rPr lang="pt-BR" sz="1200" dirty="0">
                  <a:solidFill>
                    <a:schemeClr val="tx1"/>
                  </a:solidFill>
                </a:rPr>
                <a:t>( </a:t>
              </a:r>
              <a:r>
                <a:rPr lang="pt-BR" sz="1200" dirty="0">
                  <a:solidFill>
                    <a:schemeClr val="accent3"/>
                  </a:solidFill>
                </a:rPr>
                <a:t>1, 1 </a:t>
              </a:r>
              <a:r>
                <a:rPr lang="pt-BR" sz="12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    </a:t>
              </a:r>
              <a:r>
                <a:rPr lang="pt-BR" sz="1200" dirty="0" err="1">
                  <a:solidFill>
                    <a:schemeClr val="accent1"/>
                  </a:solidFill>
                </a:rPr>
                <a:t>assertEquals</a:t>
              </a:r>
              <a:r>
                <a:rPr lang="pt-BR" sz="1200" dirty="0">
                  <a:solidFill>
                    <a:schemeClr val="tx1"/>
                  </a:solidFill>
                </a:rPr>
                <a:t>( </a:t>
              </a:r>
              <a:r>
                <a:rPr lang="pt-BR" sz="1200" dirty="0">
                  <a:solidFill>
                    <a:schemeClr val="accent3"/>
                  </a:solidFill>
                </a:rPr>
                <a:t>2</a:t>
              </a:r>
              <a:r>
                <a:rPr lang="pt-BR" sz="1200" dirty="0">
                  <a:solidFill>
                    <a:schemeClr val="tx1"/>
                  </a:solidFill>
                </a:rPr>
                <a:t>, </a:t>
              </a:r>
              <a:r>
                <a:rPr lang="pt-BR" sz="1200" dirty="0" err="1">
                  <a:solidFill>
                    <a:srgbClr val="FFF5D9"/>
                  </a:solidFill>
                </a:rPr>
                <a:t>calculatedNumber</a:t>
              </a:r>
              <a:r>
                <a:rPr lang="pt-BR" sz="1200" dirty="0">
                  <a:solidFill>
                    <a:srgbClr val="FFF5D9"/>
                  </a:solidFill>
                </a:rPr>
                <a:t> </a:t>
              </a:r>
              <a:r>
                <a:rPr lang="pt-BR" sz="12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}</a:t>
              </a:r>
            </a:p>
            <a:p>
              <a:endParaRPr lang="pt-BR" sz="1200" dirty="0">
                <a:solidFill>
                  <a:schemeClr val="tx1"/>
                </a:solidFill>
              </a:endParaRPr>
            </a:p>
            <a:p>
              <a:r>
                <a:rPr lang="pt-BR" sz="1200" dirty="0">
                  <a:solidFill>
                    <a:schemeClr val="tx1"/>
                  </a:solidFill>
                </a:rPr>
                <a:t>    @Test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</a:t>
              </a:r>
              <a:r>
                <a:rPr lang="pt-BR" sz="1200" dirty="0" err="1" smtClean="0">
                  <a:solidFill>
                    <a:schemeClr val="accent2"/>
                  </a:solidFill>
                </a:rPr>
                <a:t>public</a:t>
              </a:r>
              <a:r>
                <a:rPr lang="pt-BR" sz="1200" dirty="0" smtClean="0">
                  <a:solidFill>
                    <a:schemeClr val="accent2"/>
                  </a:solidFill>
                </a:rPr>
                <a:t> </a:t>
              </a:r>
              <a:r>
                <a:rPr lang="pt-BR" sz="1200" dirty="0" err="1" smtClean="0">
                  <a:solidFill>
                    <a:schemeClr val="accent2"/>
                  </a:solidFill>
                </a:rPr>
                <a:t>void</a:t>
              </a:r>
              <a:r>
                <a:rPr lang="pt-BR" sz="1200" dirty="0" smtClean="0">
                  <a:solidFill>
                    <a:schemeClr val="accent2"/>
                  </a:solidFill>
                </a:rPr>
                <a:t> </a:t>
              </a:r>
              <a:r>
                <a:rPr lang="pt-BR" sz="1200" dirty="0" err="1">
                  <a:solidFill>
                    <a:schemeClr val="accent1"/>
                  </a:solidFill>
                </a:rPr>
                <a:t>shouldSubtractPositiveNumbers</a:t>
              </a:r>
              <a:r>
                <a:rPr lang="pt-BR" sz="120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{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    </a:t>
              </a:r>
              <a:r>
                <a:rPr lang="pt-BR" sz="1200" dirty="0">
                  <a:solidFill>
                    <a:schemeClr val="accent2"/>
                  </a:solidFill>
                </a:rPr>
                <a:t>final</a:t>
              </a:r>
              <a:r>
                <a:rPr lang="pt-BR" sz="1200" dirty="0">
                  <a:solidFill>
                    <a:schemeClr val="tx1"/>
                  </a:solidFill>
                </a:rPr>
                <a:t> </a:t>
              </a:r>
              <a:r>
                <a:rPr lang="pt-BR" sz="1200" dirty="0" err="1">
                  <a:solidFill>
                    <a:srgbClr val="00CCFF"/>
                  </a:solidFill>
                </a:rPr>
                <a:t>Calculator</a:t>
              </a:r>
              <a:r>
                <a:rPr lang="pt-BR" sz="1200" dirty="0">
                  <a:solidFill>
                    <a:srgbClr val="00CCFF"/>
                  </a:solidFill>
                </a:rPr>
                <a:t> </a:t>
              </a:r>
              <a:r>
                <a:rPr lang="pt-BR" sz="1200" dirty="0" err="1">
                  <a:solidFill>
                    <a:srgbClr val="FFF5D9"/>
                  </a:solidFill>
                </a:rPr>
                <a:t>calculator</a:t>
              </a:r>
              <a:r>
                <a:rPr lang="pt-BR" sz="1200" dirty="0">
                  <a:solidFill>
                    <a:srgbClr val="FFF5D9"/>
                  </a:solidFill>
                </a:rPr>
                <a:t> </a:t>
              </a:r>
              <a:r>
                <a:rPr lang="pt-BR" sz="1200" dirty="0" smtClean="0">
                  <a:solidFill>
                    <a:schemeClr val="tx1"/>
                  </a:solidFill>
                </a:rPr>
                <a:t>= </a:t>
              </a:r>
              <a:r>
                <a:rPr lang="pt-BR" sz="1200" dirty="0">
                  <a:solidFill>
                    <a:schemeClr val="accent2"/>
                  </a:solidFill>
                </a:rPr>
                <a:t>new</a:t>
              </a:r>
              <a:r>
                <a:rPr lang="pt-BR" sz="1200" dirty="0">
                  <a:solidFill>
                    <a:schemeClr val="tx1"/>
                  </a:solidFill>
                </a:rPr>
                <a:t> </a:t>
              </a:r>
              <a:r>
                <a:rPr lang="pt-BR" sz="1200" dirty="0" err="1">
                  <a:solidFill>
                    <a:schemeClr val="accent1"/>
                  </a:solidFill>
                </a:rPr>
                <a:t>Calculator</a:t>
              </a:r>
              <a:r>
                <a:rPr lang="pt-BR" sz="1200" dirty="0">
                  <a:solidFill>
                    <a:schemeClr val="tx1"/>
                  </a:solidFill>
                </a:rPr>
                <a:t>();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        </a:t>
              </a:r>
              <a:r>
                <a:rPr lang="en-US" sz="1200" dirty="0">
                  <a:solidFill>
                    <a:schemeClr val="accent2"/>
                  </a:solidFill>
                </a:rPr>
                <a:t>final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accent2"/>
                  </a:solidFill>
                </a:rPr>
                <a:t>int</a:t>
              </a:r>
              <a:r>
                <a:rPr lang="en-US" sz="1200" dirty="0">
                  <a:solidFill>
                    <a:schemeClr val="accent2"/>
                  </a:solidFill>
                </a:rPr>
                <a:t> </a:t>
              </a:r>
              <a:r>
                <a:rPr lang="en-US" sz="1200" dirty="0" err="1" smtClean="0">
                  <a:solidFill>
                    <a:srgbClr val="FFF5D9"/>
                  </a:solidFill>
                </a:rPr>
                <a:t>calculatedNumber</a:t>
              </a:r>
              <a:r>
                <a:rPr lang="en-US" sz="1200" dirty="0" smtClean="0">
                  <a:solidFill>
                    <a:srgbClr val="FFF5D9"/>
                  </a:solidFill>
                </a:rPr>
                <a:t> </a:t>
              </a:r>
              <a:r>
                <a:rPr lang="en-US" sz="1200" dirty="0">
                  <a:solidFill>
                    <a:schemeClr val="tx1"/>
                  </a:solidFill>
                </a:rPr>
                <a:t>= </a:t>
              </a:r>
              <a:r>
                <a:rPr lang="en-US" sz="1200" dirty="0" err="1">
                  <a:solidFill>
                    <a:srgbClr val="FFF5D9"/>
                  </a:solidFill>
                </a:rPr>
                <a:t>calculator</a:t>
              </a:r>
              <a:r>
                <a:rPr lang="en-US" sz="1200" dirty="0" err="1">
                  <a:solidFill>
                    <a:schemeClr val="tx1"/>
                  </a:solidFill>
                </a:rPr>
                <a:t>.</a:t>
              </a:r>
              <a:r>
                <a:rPr lang="en-US" sz="1200" dirty="0" err="1">
                  <a:solidFill>
                    <a:schemeClr val="accent1"/>
                  </a:solidFill>
                </a:rPr>
                <a:t>subtract</a:t>
              </a:r>
              <a:r>
                <a:rPr lang="en-US" sz="1200" dirty="0">
                  <a:solidFill>
                    <a:schemeClr val="tx1"/>
                  </a:solidFill>
                </a:rPr>
                <a:t>( </a:t>
              </a:r>
              <a:r>
                <a:rPr lang="en-US" sz="1200" dirty="0">
                  <a:solidFill>
                    <a:schemeClr val="accent3"/>
                  </a:solidFill>
                </a:rPr>
                <a:t>2, 1 </a:t>
              </a:r>
              <a:r>
                <a:rPr lang="en-US" sz="12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    </a:t>
              </a:r>
              <a:r>
                <a:rPr lang="pt-BR" sz="1200" dirty="0" err="1">
                  <a:solidFill>
                    <a:schemeClr val="accent1"/>
                  </a:solidFill>
                </a:rPr>
                <a:t>assertEquals</a:t>
              </a:r>
              <a:r>
                <a:rPr lang="pt-BR" sz="1200" dirty="0">
                  <a:solidFill>
                    <a:schemeClr val="tx1"/>
                  </a:solidFill>
                </a:rPr>
                <a:t>( </a:t>
              </a:r>
              <a:r>
                <a:rPr lang="pt-BR" sz="1200" dirty="0">
                  <a:solidFill>
                    <a:schemeClr val="accent3"/>
                  </a:solidFill>
                </a:rPr>
                <a:t>1</a:t>
              </a:r>
              <a:r>
                <a:rPr lang="pt-BR" sz="1200" dirty="0">
                  <a:solidFill>
                    <a:schemeClr val="tx1"/>
                  </a:solidFill>
                </a:rPr>
                <a:t>, </a:t>
              </a:r>
              <a:r>
                <a:rPr lang="pt-BR" sz="1200" dirty="0" err="1">
                  <a:solidFill>
                    <a:srgbClr val="FFF5D9"/>
                  </a:solidFill>
                </a:rPr>
                <a:t>calculatedNumber</a:t>
              </a:r>
              <a:r>
                <a:rPr lang="pt-BR" sz="1200" dirty="0">
                  <a:solidFill>
                    <a:srgbClr val="FFF5D9"/>
                  </a:solidFill>
                </a:rPr>
                <a:t> </a:t>
              </a:r>
              <a:r>
                <a:rPr lang="pt-BR" sz="12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}</a:t>
              </a:r>
              <a:endParaRPr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Google Shape;216;p27"/>
            <p:cNvSpPr/>
            <p:nvPr/>
          </p:nvSpPr>
          <p:spPr>
            <a:xfrm>
              <a:off x="1054801" y="615860"/>
              <a:ext cx="3436200" cy="610201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CalculatorTest.java</a:t>
              </a:r>
              <a:endParaRPr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  <p:grpSp>
        <p:nvGrpSpPr>
          <p:cNvPr id="15" name="Google Shape;214;p27"/>
          <p:cNvGrpSpPr/>
          <p:nvPr/>
        </p:nvGrpSpPr>
        <p:grpSpPr>
          <a:xfrm>
            <a:off x="4908871" y="1145872"/>
            <a:ext cx="3588861" cy="3075494"/>
            <a:chOff x="1054801" y="615860"/>
            <a:chExt cx="3436211" cy="4326357"/>
          </a:xfrm>
        </p:grpSpPr>
        <p:sp>
          <p:nvSpPr>
            <p:cNvPr id="16" name="Google Shape;215;p27"/>
            <p:cNvSpPr/>
            <p:nvPr/>
          </p:nvSpPr>
          <p:spPr>
            <a:xfrm>
              <a:off x="1054812" y="615860"/>
              <a:ext cx="3436200" cy="432635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pt-BR" sz="1200" dirty="0">
                  <a:solidFill>
                    <a:schemeClr val="tx1"/>
                  </a:solidFill>
                </a:rPr>
                <a:t> </a:t>
              </a:r>
              <a:r>
                <a:rPr lang="pt-BR" sz="1200" dirty="0" err="1">
                  <a:solidFill>
                    <a:schemeClr val="accent2"/>
                  </a:solidFill>
                </a:rPr>
                <a:t>public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 err="1">
                  <a:solidFill>
                    <a:schemeClr val="accent2"/>
                  </a:solidFill>
                </a:rPr>
                <a:t>int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>
                  <a:solidFill>
                    <a:schemeClr val="accent1"/>
                  </a:solidFill>
                </a:rPr>
                <a:t>sum</a:t>
              </a:r>
              <a:r>
                <a:rPr lang="pt-BR" sz="1200" dirty="0">
                  <a:solidFill>
                    <a:schemeClr val="tx1"/>
                  </a:solidFill>
                </a:rPr>
                <a:t>( </a:t>
              </a:r>
              <a:r>
                <a:rPr lang="pt-BR" sz="1200" dirty="0" err="1">
                  <a:solidFill>
                    <a:schemeClr val="accent2"/>
                  </a:solidFill>
                </a:rPr>
                <a:t>int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>
                  <a:solidFill>
                    <a:schemeClr val="accent3"/>
                  </a:solidFill>
                </a:rPr>
                <a:t>num1</a:t>
              </a:r>
              <a:r>
                <a:rPr lang="pt-BR" sz="1200" dirty="0">
                  <a:solidFill>
                    <a:schemeClr val="tx1"/>
                  </a:solidFill>
                </a:rPr>
                <a:t>, </a:t>
              </a:r>
              <a:r>
                <a:rPr lang="pt-BR" sz="1200" dirty="0" err="1">
                  <a:solidFill>
                    <a:schemeClr val="accent2"/>
                  </a:solidFill>
                </a:rPr>
                <a:t>int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>
                  <a:solidFill>
                    <a:schemeClr val="accent3"/>
                  </a:solidFill>
                </a:rPr>
                <a:t>num2</a:t>
              </a:r>
              <a:r>
                <a:rPr lang="pt-BR" sz="1200" dirty="0">
                  <a:solidFill>
                    <a:schemeClr val="tx1"/>
                  </a:solidFill>
                </a:rPr>
                <a:t> )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{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    </a:t>
              </a:r>
              <a:r>
                <a:rPr lang="pt-BR" sz="1200" dirty="0" err="1">
                  <a:solidFill>
                    <a:schemeClr val="accent2"/>
                  </a:solidFill>
                </a:rPr>
                <a:t>return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>
                  <a:solidFill>
                    <a:schemeClr val="accent3"/>
                  </a:solidFill>
                </a:rPr>
                <a:t>0</a:t>
              </a:r>
              <a:r>
                <a:rPr lang="pt-BR" sz="1200" dirty="0">
                  <a:solidFill>
                    <a:schemeClr val="tx1"/>
                  </a:solidFill>
                </a:rPr>
                <a:t>;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}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</a:t>
              </a:r>
              <a:r>
                <a:rPr lang="pt-BR" sz="1200" dirty="0" err="1">
                  <a:solidFill>
                    <a:schemeClr val="accent2"/>
                  </a:solidFill>
                </a:rPr>
                <a:t>public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 err="1">
                  <a:solidFill>
                    <a:schemeClr val="accent2"/>
                  </a:solidFill>
                </a:rPr>
                <a:t>int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 err="1">
                  <a:solidFill>
                    <a:schemeClr val="accent1"/>
                  </a:solidFill>
                </a:rPr>
                <a:t>subtract</a:t>
              </a:r>
              <a:r>
                <a:rPr lang="pt-BR" sz="1200" dirty="0">
                  <a:solidFill>
                    <a:schemeClr val="tx1"/>
                  </a:solidFill>
                </a:rPr>
                <a:t>( </a:t>
              </a:r>
              <a:r>
                <a:rPr lang="pt-BR" sz="1200" dirty="0" err="1">
                  <a:solidFill>
                    <a:schemeClr val="accent2"/>
                  </a:solidFill>
                </a:rPr>
                <a:t>int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>
                  <a:solidFill>
                    <a:schemeClr val="accent3"/>
                  </a:solidFill>
                </a:rPr>
                <a:t>num1</a:t>
              </a:r>
              <a:r>
                <a:rPr lang="pt-BR" sz="1200" dirty="0">
                  <a:solidFill>
                    <a:schemeClr val="tx1"/>
                  </a:solidFill>
                </a:rPr>
                <a:t>, </a:t>
              </a:r>
              <a:r>
                <a:rPr lang="pt-BR" sz="1200" dirty="0" err="1">
                  <a:solidFill>
                    <a:schemeClr val="accent2"/>
                  </a:solidFill>
                </a:rPr>
                <a:t>int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>
                  <a:solidFill>
                    <a:schemeClr val="accent3"/>
                  </a:solidFill>
                </a:rPr>
                <a:t>num2</a:t>
              </a:r>
              <a:r>
                <a:rPr lang="pt-BR" sz="1200" dirty="0">
                  <a:solidFill>
                    <a:schemeClr val="tx1"/>
                  </a:solidFill>
                </a:rPr>
                <a:t> )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{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    </a:t>
              </a:r>
              <a:r>
                <a:rPr lang="pt-BR" sz="1200" dirty="0" err="1">
                  <a:solidFill>
                    <a:schemeClr val="accent2"/>
                  </a:solidFill>
                </a:rPr>
                <a:t>return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>
                  <a:solidFill>
                    <a:schemeClr val="accent3"/>
                  </a:solidFill>
                </a:rPr>
                <a:t>0</a:t>
              </a:r>
              <a:r>
                <a:rPr lang="pt-BR" sz="1200" dirty="0">
                  <a:solidFill>
                    <a:schemeClr val="tx1"/>
                  </a:solidFill>
                </a:rPr>
                <a:t>;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}</a:t>
              </a:r>
              <a:endParaRPr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Google Shape;216;p27"/>
            <p:cNvSpPr/>
            <p:nvPr/>
          </p:nvSpPr>
          <p:spPr>
            <a:xfrm>
              <a:off x="1054801" y="615860"/>
              <a:ext cx="3436200" cy="610201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dirty="0" smtClean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Calculator.java</a:t>
              </a:r>
              <a:endParaRPr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167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&lt; </a:t>
            </a:r>
            <a:r>
              <a:rPr lang="en" dirty="0"/>
              <a:t>Exemplos </a:t>
            </a:r>
            <a:r>
              <a:rPr lang="en" dirty="0" smtClean="0"/>
              <a:t>– Green </a:t>
            </a:r>
            <a:r>
              <a:rPr lang="en" dirty="0" smtClean="0">
                <a:solidFill>
                  <a:schemeClr val="lt2"/>
                </a:solidFill>
              </a:rPr>
              <a:t>/&gt;</a:t>
            </a:r>
            <a:endParaRPr dirty="0"/>
          </a:p>
        </p:txBody>
      </p:sp>
      <p:sp>
        <p:nvSpPr>
          <p:cNvPr id="7" name="Google Shape;284;p32"/>
          <p:cNvSpPr txBox="1">
            <a:spLocks/>
          </p:cNvSpPr>
          <p:nvPr/>
        </p:nvSpPr>
        <p:spPr>
          <a:xfrm>
            <a:off x="988503" y="413849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algn="r"/>
            <a:r>
              <a:rPr lang="pt-BR" sz="1800" dirty="0">
                <a:solidFill>
                  <a:schemeClr val="lt2"/>
                </a:solidFill>
              </a:rPr>
              <a:t>&lt; </a:t>
            </a:r>
            <a:r>
              <a:rPr lang="pt-BR" sz="1800" dirty="0"/>
              <a:t>TDD </a:t>
            </a:r>
            <a:r>
              <a:rPr lang="pt-BR" sz="1800" dirty="0">
                <a:solidFill>
                  <a:schemeClr val="lt2"/>
                </a:solidFill>
              </a:rPr>
              <a:t>/&gt;</a:t>
            </a:r>
            <a:endParaRPr lang="pt-BR" sz="1800" dirty="0"/>
          </a:p>
        </p:txBody>
      </p:sp>
      <p:grpSp>
        <p:nvGrpSpPr>
          <p:cNvPr id="6" name="Google Shape;214;p27"/>
          <p:cNvGrpSpPr/>
          <p:nvPr/>
        </p:nvGrpSpPr>
        <p:grpSpPr>
          <a:xfrm>
            <a:off x="521835" y="1145872"/>
            <a:ext cx="4235129" cy="3375167"/>
            <a:chOff x="1054801" y="615860"/>
            <a:chExt cx="3436211" cy="4326357"/>
          </a:xfrm>
        </p:grpSpPr>
        <p:sp>
          <p:nvSpPr>
            <p:cNvPr id="8" name="Google Shape;215;p27"/>
            <p:cNvSpPr/>
            <p:nvPr/>
          </p:nvSpPr>
          <p:spPr>
            <a:xfrm>
              <a:off x="1054812" y="615860"/>
              <a:ext cx="3436200" cy="432635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r>
                <a:rPr lang="pt-BR" sz="1200" dirty="0">
                  <a:solidFill>
                    <a:schemeClr val="tx1"/>
                  </a:solidFill>
                </a:rPr>
                <a:t> </a:t>
              </a:r>
              <a:r>
                <a:rPr lang="pt-BR" sz="1200" dirty="0" smtClean="0">
                  <a:solidFill>
                    <a:schemeClr val="tx1"/>
                  </a:solidFill>
                </a:rPr>
                <a:t>   @</a:t>
              </a:r>
              <a:r>
                <a:rPr lang="pt-BR" sz="1200" dirty="0">
                  <a:solidFill>
                    <a:schemeClr val="tx1"/>
                  </a:solidFill>
                </a:rPr>
                <a:t>Test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</a:t>
              </a:r>
              <a:r>
                <a:rPr lang="pt-BR" sz="1200" dirty="0" err="1" smtClean="0">
                  <a:solidFill>
                    <a:schemeClr val="accent2"/>
                  </a:solidFill>
                </a:rPr>
                <a:t>public</a:t>
              </a:r>
              <a:r>
                <a:rPr lang="pt-BR" sz="1200" dirty="0" smtClean="0">
                  <a:solidFill>
                    <a:schemeClr val="accent2"/>
                  </a:solidFill>
                </a:rPr>
                <a:t> </a:t>
              </a:r>
              <a:r>
                <a:rPr lang="pt-BR" sz="1200" dirty="0" err="1" smtClean="0">
                  <a:solidFill>
                    <a:schemeClr val="accent2"/>
                  </a:solidFill>
                </a:rPr>
                <a:t>void</a:t>
              </a:r>
              <a:r>
                <a:rPr lang="pt-BR" sz="1200" dirty="0" smtClean="0">
                  <a:solidFill>
                    <a:schemeClr val="tx1"/>
                  </a:solidFill>
                </a:rPr>
                <a:t> </a:t>
              </a:r>
              <a:r>
                <a:rPr lang="pt-BR" sz="1200" dirty="0" err="1">
                  <a:solidFill>
                    <a:schemeClr val="accent1"/>
                  </a:solidFill>
                </a:rPr>
                <a:t>shouldSumPositiveNumbers</a:t>
              </a:r>
              <a:r>
                <a:rPr lang="pt-BR" sz="120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{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    </a:t>
              </a:r>
              <a:r>
                <a:rPr lang="pt-BR" sz="1200" dirty="0">
                  <a:solidFill>
                    <a:schemeClr val="accent2"/>
                  </a:solidFill>
                </a:rPr>
                <a:t>final</a:t>
              </a:r>
              <a:r>
                <a:rPr lang="pt-BR" sz="1200" dirty="0">
                  <a:solidFill>
                    <a:schemeClr val="tx1"/>
                  </a:solidFill>
                </a:rPr>
                <a:t> </a:t>
              </a:r>
              <a:r>
                <a:rPr lang="pt-BR" sz="1200" dirty="0" err="1">
                  <a:solidFill>
                    <a:srgbClr val="00CCFF"/>
                  </a:solidFill>
                </a:rPr>
                <a:t>Calculator</a:t>
              </a:r>
              <a:r>
                <a:rPr lang="pt-BR" sz="1200" dirty="0">
                  <a:solidFill>
                    <a:srgbClr val="00CCFF"/>
                  </a:solidFill>
                </a:rPr>
                <a:t> </a:t>
              </a:r>
              <a:r>
                <a:rPr lang="pt-BR" sz="1200" dirty="0" err="1">
                  <a:solidFill>
                    <a:srgbClr val="FFF5D9"/>
                  </a:solidFill>
                </a:rPr>
                <a:t>calculator</a:t>
              </a:r>
              <a:r>
                <a:rPr lang="pt-BR" sz="1200" dirty="0">
                  <a:solidFill>
                    <a:srgbClr val="FFF5D9"/>
                  </a:solidFill>
                </a:rPr>
                <a:t> </a:t>
              </a:r>
              <a:r>
                <a:rPr lang="pt-BR" sz="1200" dirty="0">
                  <a:solidFill>
                    <a:schemeClr val="tx1"/>
                  </a:solidFill>
                </a:rPr>
                <a:t>= </a:t>
              </a:r>
              <a:r>
                <a:rPr lang="pt-BR" sz="1200" dirty="0">
                  <a:solidFill>
                    <a:schemeClr val="accent2"/>
                  </a:solidFill>
                </a:rPr>
                <a:t>new</a:t>
              </a:r>
              <a:r>
                <a:rPr lang="pt-BR" sz="1200" dirty="0">
                  <a:solidFill>
                    <a:schemeClr val="tx1"/>
                  </a:solidFill>
                </a:rPr>
                <a:t> </a:t>
              </a:r>
              <a:r>
                <a:rPr lang="pt-BR" sz="1200" dirty="0" err="1">
                  <a:solidFill>
                    <a:schemeClr val="accent1"/>
                  </a:solidFill>
                </a:rPr>
                <a:t>Calculator</a:t>
              </a:r>
              <a:r>
                <a:rPr lang="pt-BR" sz="1200" dirty="0">
                  <a:solidFill>
                    <a:schemeClr val="tx1"/>
                  </a:solidFill>
                </a:rPr>
                <a:t>();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    </a:t>
              </a:r>
              <a:r>
                <a:rPr lang="pt-BR" sz="1200" dirty="0">
                  <a:solidFill>
                    <a:schemeClr val="accent2"/>
                  </a:solidFill>
                </a:rPr>
                <a:t>final</a:t>
              </a:r>
              <a:r>
                <a:rPr lang="pt-BR" sz="1200" dirty="0">
                  <a:solidFill>
                    <a:schemeClr val="tx1"/>
                  </a:solidFill>
                </a:rPr>
                <a:t> </a:t>
              </a:r>
              <a:r>
                <a:rPr lang="pt-BR" sz="1200" dirty="0" err="1">
                  <a:solidFill>
                    <a:schemeClr val="accent2"/>
                  </a:solidFill>
                </a:rPr>
                <a:t>int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 err="1">
                  <a:solidFill>
                    <a:srgbClr val="FFF5D9"/>
                  </a:solidFill>
                </a:rPr>
                <a:t>calculatedNumber</a:t>
              </a:r>
              <a:r>
                <a:rPr lang="pt-BR" sz="1200" dirty="0">
                  <a:solidFill>
                    <a:srgbClr val="FFF5D9"/>
                  </a:solidFill>
                </a:rPr>
                <a:t> </a:t>
              </a:r>
              <a:r>
                <a:rPr lang="pt-BR" sz="1200" dirty="0">
                  <a:solidFill>
                    <a:schemeClr val="tx1"/>
                  </a:solidFill>
                </a:rPr>
                <a:t>= </a:t>
              </a:r>
              <a:r>
                <a:rPr lang="pt-BR" sz="1200" dirty="0" err="1">
                  <a:solidFill>
                    <a:srgbClr val="FFF5D9"/>
                  </a:solidFill>
                </a:rPr>
                <a:t>calculator</a:t>
              </a:r>
              <a:r>
                <a:rPr lang="pt-BR" sz="1200" dirty="0" err="1">
                  <a:solidFill>
                    <a:schemeClr val="tx1"/>
                  </a:solidFill>
                </a:rPr>
                <a:t>.</a:t>
              </a:r>
              <a:r>
                <a:rPr lang="pt-BR" sz="1200" dirty="0" err="1">
                  <a:solidFill>
                    <a:schemeClr val="accent1"/>
                  </a:solidFill>
                </a:rPr>
                <a:t>sum</a:t>
              </a:r>
              <a:r>
                <a:rPr lang="pt-BR" sz="1200" dirty="0">
                  <a:solidFill>
                    <a:schemeClr val="tx1"/>
                  </a:solidFill>
                </a:rPr>
                <a:t>( </a:t>
              </a:r>
              <a:r>
                <a:rPr lang="pt-BR" sz="1200" dirty="0">
                  <a:solidFill>
                    <a:schemeClr val="accent3"/>
                  </a:solidFill>
                </a:rPr>
                <a:t>1, 1 </a:t>
              </a:r>
              <a:r>
                <a:rPr lang="pt-BR" sz="12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    </a:t>
              </a:r>
              <a:r>
                <a:rPr lang="pt-BR" sz="1200" dirty="0" err="1">
                  <a:solidFill>
                    <a:schemeClr val="accent1"/>
                  </a:solidFill>
                </a:rPr>
                <a:t>assertEquals</a:t>
              </a:r>
              <a:r>
                <a:rPr lang="pt-BR" sz="1200" dirty="0">
                  <a:solidFill>
                    <a:schemeClr val="tx1"/>
                  </a:solidFill>
                </a:rPr>
                <a:t>( </a:t>
              </a:r>
              <a:r>
                <a:rPr lang="pt-BR" sz="1200" dirty="0">
                  <a:solidFill>
                    <a:schemeClr val="accent3"/>
                  </a:solidFill>
                </a:rPr>
                <a:t>2</a:t>
              </a:r>
              <a:r>
                <a:rPr lang="pt-BR" sz="1200" dirty="0">
                  <a:solidFill>
                    <a:schemeClr val="tx1"/>
                  </a:solidFill>
                </a:rPr>
                <a:t>, </a:t>
              </a:r>
              <a:r>
                <a:rPr lang="pt-BR" sz="1200" dirty="0" err="1">
                  <a:solidFill>
                    <a:srgbClr val="FFF5D9"/>
                  </a:solidFill>
                </a:rPr>
                <a:t>calculatedNumber</a:t>
              </a:r>
              <a:r>
                <a:rPr lang="pt-BR" sz="1200" dirty="0">
                  <a:solidFill>
                    <a:srgbClr val="FFF5D9"/>
                  </a:solidFill>
                </a:rPr>
                <a:t> </a:t>
              </a:r>
              <a:r>
                <a:rPr lang="pt-BR" sz="12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}</a:t>
              </a:r>
            </a:p>
            <a:p>
              <a:endParaRPr lang="pt-BR" sz="1200" dirty="0">
                <a:solidFill>
                  <a:schemeClr val="tx1"/>
                </a:solidFill>
              </a:endParaRPr>
            </a:p>
            <a:p>
              <a:r>
                <a:rPr lang="pt-BR" sz="1200" dirty="0">
                  <a:solidFill>
                    <a:schemeClr val="tx1"/>
                  </a:solidFill>
                </a:rPr>
                <a:t>    @Test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</a:t>
              </a:r>
              <a:r>
                <a:rPr lang="pt-BR" sz="1200" dirty="0" err="1" smtClean="0">
                  <a:solidFill>
                    <a:schemeClr val="accent2"/>
                  </a:solidFill>
                </a:rPr>
                <a:t>public</a:t>
              </a:r>
              <a:r>
                <a:rPr lang="pt-BR" sz="1200" dirty="0" smtClean="0">
                  <a:solidFill>
                    <a:schemeClr val="accent2"/>
                  </a:solidFill>
                </a:rPr>
                <a:t> </a:t>
              </a:r>
              <a:r>
                <a:rPr lang="pt-BR" sz="1200" dirty="0" err="1" smtClean="0">
                  <a:solidFill>
                    <a:schemeClr val="accent2"/>
                  </a:solidFill>
                </a:rPr>
                <a:t>void</a:t>
              </a:r>
              <a:r>
                <a:rPr lang="pt-BR" sz="1200" dirty="0" smtClean="0">
                  <a:solidFill>
                    <a:schemeClr val="accent2"/>
                  </a:solidFill>
                </a:rPr>
                <a:t> </a:t>
              </a:r>
              <a:r>
                <a:rPr lang="pt-BR" sz="1200" dirty="0" err="1">
                  <a:solidFill>
                    <a:schemeClr val="accent1"/>
                  </a:solidFill>
                </a:rPr>
                <a:t>shouldSubtractPositiveNumbers</a:t>
              </a:r>
              <a:r>
                <a:rPr lang="pt-BR" sz="120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{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    </a:t>
              </a:r>
              <a:r>
                <a:rPr lang="pt-BR" sz="1200" dirty="0">
                  <a:solidFill>
                    <a:schemeClr val="accent2"/>
                  </a:solidFill>
                </a:rPr>
                <a:t>final</a:t>
              </a:r>
              <a:r>
                <a:rPr lang="pt-BR" sz="1200" dirty="0">
                  <a:solidFill>
                    <a:schemeClr val="tx1"/>
                  </a:solidFill>
                </a:rPr>
                <a:t> </a:t>
              </a:r>
              <a:r>
                <a:rPr lang="pt-BR" sz="1200" dirty="0" err="1">
                  <a:solidFill>
                    <a:srgbClr val="00CCFF"/>
                  </a:solidFill>
                </a:rPr>
                <a:t>Calculator</a:t>
              </a:r>
              <a:r>
                <a:rPr lang="pt-BR" sz="1200" dirty="0">
                  <a:solidFill>
                    <a:srgbClr val="00CCFF"/>
                  </a:solidFill>
                </a:rPr>
                <a:t> </a:t>
              </a:r>
              <a:r>
                <a:rPr lang="pt-BR" sz="1200" dirty="0" err="1">
                  <a:solidFill>
                    <a:srgbClr val="FFF5D9"/>
                  </a:solidFill>
                </a:rPr>
                <a:t>calculator</a:t>
              </a:r>
              <a:r>
                <a:rPr lang="pt-BR" sz="1200" dirty="0">
                  <a:solidFill>
                    <a:srgbClr val="FFF5D9"/>
                  </a:solidFill>
                </a:rPr>
                <a:t> </a:t>
              </a:r>
              <a:r>
                <a:rPr lang="pt-BR" sz="1200" dirty="0" smtClean="0">
                  <a:solidFill>
                    <a:schemeClr val="tx1"/>
                  </a:solidFill>
                </a:rPr>
                <a:t>= </a:t>
              </a:r>
              <a:r>
                <a:rPr lang="pt-BR" sz="1200" dirty="0">
                  <a:solidFill>
                    <a:schemeClr val="accent2"/>
                  </a:solidFill>
                </a:rPr>
                <a:t>new</a:t>
              </a:r>
              <a:r>
                <a:rPr lang="pt-BR" sz="1200" dirty="0">
                  <a:solidFill>
                    <a:schemeClr val="tx1"/>
                  </a:solidFill>
                </a:rPr>
                <a:t> </a:t>
              </a:r>
              <a:r>
                <a:rPr lang="pt-BR" sz="1200" dirty="0" err="1">
                  <a:solidFill>
                    <a:schemeClr val="accent1"/>
                  </a:solidFill>
                </a:rPr>
                <a:t>Calculator</a:t>
              </a:r>
              <a:r>
                <a:rPr lang="pt-BR" sz="1200" dirty="0">
                  <a:solidFill>
                    <a:schemeClr val="tx1"/>
                  </a:solidFill>
                </a:rPr>
                <a:t>();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        </a:t>
              </a:r>
              <a:r>
                <a:rPr lang="en-US" sz="1200" dirty="0">
                  <a:solidFill>
                    <a:schemeClr val="accent2"/>
                  </a:solidFill>
                </a:rPr>
                <a:t>final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accent2"/>
                  </a:solidFill>
                </a:rPr>
                <a:t>int</a:t>
              </a:r>
              <a:r>
                <a:rPr lang="en-US" sz="1200" dirty="0">
                  <a:solidFill>
                    <a:schemeClr val="accent2"/>
                  </a:solidFill>
                </a:rPr>
                <a:t> </a:t>
              </a:r>
              <a:r>
                <a:rPr lang="en-US" sz="1200" dirty="0" err="1" smtClean="0">
                  <a:solidFill>
                    <a:srgbClr val="FFF5D9"/>
                  </a:solidFill>
                </a:rPr>
                <a:t>calculatedNumber</a:t>
              </a:r>
              <a:r>
                <a:rPr lang="en-US" sz="1200" dirty="0" smtClean="0">
                  <a:solidFill>
                    <a:srgbClr val="FFF5D9"/>
                  </a:solidFill>
                </a:rPr>
                <a:t> </a:t>
              </a:r>
              <a:r>
                <a:rPr lang="en-US" sz="1200" dirty="0">
                  <a:solidFill>
                    <a:schemeClr val="tx1"/>
                  </a:solidFill>
                </a:rPr>
                <a:t>= </a:t>
              </a:r>
              <a:r>
                <a:rPr lang="en-US" sz="1200" dirty="0" err="1">
                  <a:solidFill>
                    <a:srgbClr val="FFF5D9"/>
                  </a:solidFill>
                </a:rPr>
                <a:t>calculator</a:t>
              </a:r>
              <a:r>
                <a:rPr lang="en-US" sz="1200" dirty="0" err="1">
                  <a:solidFill>
                    <a:schemeClr val="tx1"/>
                  </a:solidFill>
                </a:rPr>
                <a:t>.</a:t>
              </a:r>
              <a:r>
                <a:rPr lang="en-US" sz="1200" dirty="0" err="1">
                  <a:solidFill>
                    <a:schemeClr val="accent1"/>
                  </a:solidFill>
                </a:rPr>
                <a:t>subtract</a:t>
              </a:r>
              <a:r>
                <a:rPr lang="en-US" sz="1200" dirty="0">
                  <a:solidFill>
                    <a:schemeClr val="tx1"/>
                  </a:solidFill>
                </a:rPr>
                <a:t>( </a:t>
              </a:r>
              <a:r>
                <a:rPr lang="en-US" sz="1200" dirty="0">
                  <a:solidFill>
                    <a:schemeClr val="accent3"/>
                  </a:solidFill>
                </a:rPr>
                <a:t>2, 1 </a:t>
              </a:r>
              <a:r>
                <a:rPr lang="en-US" sz="12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    </a:t>
              </a:r>
              <a:r>
                <a:rPr lang="pt-BR" sz="1200" dirty="0" err="1">
                  <a:solidFill>
                    <a:schemeClr val="accent1"/>
                  </a:solidFill>
                </a:rPr>
                <a:t>assertEquals</a:t>
              </a:r>
              <a:r>
                <a:rPr lang="pt-BR" sz="1200" dirty="0">
                  <a:solidFill>
                    <a:schemeClr val="tx1"/>
                  </a:solidFill>
                </a:rPr>
                <a:t>( </a:t>
              </a:r>
              <a:r>
                <a:rPr lang="pt-BR" sz="1200" dirty="0">
                  <a:solidFill>
                    <a:schemeClr val="accent3"/>
                  </a:solidFill>
                </a:rPr>
                <a:t>1</a:t>
              </a:r>
              <a:r>
                <a:rPr lang="pt-BR" sz="1200" dirty="0">
                  <a:solidFill>
                    <a:schemeClr val="tx1"/>
                  </a:solidFill>
                </a:rPr>
                <a:t>, </a:t>
              </a:r>
              <a:r>
                <a:rPr lang="pt-BR" sz="1200" dirty="0" err="1">
                  <a:solidFill>
                    <a:srgbClr val="FFF5D9"/>
                  </a:solidFill>
                </a:rPr>
                <a:t>calculatedNumber</a:t>
              </a:r>
              <a:r>
                <a:rPr lang="pt-BR" sz="1200" dirty="0">
                  <a:solidFill>
                    <a:srgbClr val="FFF5D9"/>
                  </a:solidFill>
                </a:rPr>
                <a:t> </a:t>
              </a:r>
              <a:r>
                <a:rPr lang="pt-BR" sz="12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}</a:t>
              </a:r>
              <a:endParaRPr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Google Shape;216;p27"/>
            <p:cNvSpPr/>
            <p:nvPr/>
          </p:nvSpPr>
          <p:spPr>
            <a:xfrm>
              <a:off x="1054801" y="615860"/>
              <a:ext cx="3436200" cy="610201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CalculatorTest.java</a:t>
              </a:r>
              <a:endParaRPr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  <p:grpSp>
        <p:nvGrpSpPr>
          <p:cNvPr id="15" name="Google Shape;214;p27"/>
          <p:cNvGrpSpPr/>
          <p:nvPr/>
        </p:nvGrpSpPr>
        <p:grpSpPr>
          <a:xfrm>
            <a:off x="4908871" y="1145872"/>
            <a:ext cx="3588861" cy="3075494"/>
            <a:chOff x="1054801" y="615860"/>
            <a:chExt cx="3436211" cy="4326357"/>
          </a:xfrm>
        </p:grpSpPr>
        <p:sp>
          <p:nvSpPr>
            <p:cNvPr id="16" name="Google Shape;215;p27"/>
            <p:cNvSpPr/>
            <p:nvPr/>
          </p:nvSpPr>
          <p:spPr>
            <a:xfrm>
              <a:off x="1054812" y="615860"/>
              <a:ext cx="3436200" cy="432635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pt-BR" sz="1200" dirty="0">
                  <a:solidFill>
                    <a:schemeClr val="tx1"/>
                  </a:solidFill>
                </a:rPr>
                <a:t> </a:t>
              </a:r>
              <a:r>
                <a:rPr lang="pt-BR" sz="1200" dirty="0" err="1">
                  <a:solidFill>
                    <a:schemeClr val="accent2"/>
                  </a:solidFill>
                </a:rPr>
                <a:t>public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 err="1">
                  <a:solidFill>
                    <a:schemeClr val="accent2"/>
                  </a:solidFill>
                </a:rPr>
                <a:t>int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>
                  <a:solidFill>
                    <a:schemeClr val="accent1"/>
                  </a:solidFill>
                </a:rPr>
                <a:t>sum</a:t>
              </a:r>
              <a:r>
                <a:rPr lang="pt-BR" sz="1200" dirty="0">
                  <a:solidFill>
                    <a:schemeClr val="tx1"/>
                  </a:solidFill>
                </a:rPr>
                <a:t>( </a:t>
              </a:r>
              <a:r>
                <a:rPr lang="pt-BR" sz="1200" dirty="0" err="1">
                  <a:solidFill>
                    <a:schemeClr val="accent2"/>
                  </a:solidFill>
                </a:rPr>
                <a:t>int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>
                  <a:solidFill>
                    <a:schemeClr val="accent3"/>
                  </a:solidFill>
                </a:rPr>
                <a:t>num1</a:t>
              </a:r>
              <a:r>
                <a:rPr lang="pt-BR" sz="1200" dirty="0">
                  <a:solidFill>
                    <a:schemeClr val="tx1"/>
                  </a:solidFill>
                </a:rPr>
                <a:t>, </a:t>
              </a:r>
              <a:r>
                <a:rPr lang="pt-BR" sz="1200" dirty="0" err="1">
                  <a:solidFill>
                    <a:schemeClr val="accent2"/>
                  </a:solidFill>
                </a:rPr>
                <a:t>int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>
                  <a:solidFill>
                    <a:schemeClr val="accent3"/>
                  </a:solidFill>
                </a:rPr>
                <a:t>num2</a:t>
              </a:r>
              <a:r>
                <a:rPr lang="pt-BR" sz="1200" dirty="0">
                  <a:solidFill>
                    <a:schemeClr val="tx1"/>
                  </a:solidFill>
                </a:rPr>
                <a:t> )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{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    </a:t>
              </a:r>
              <a:r>
                <a:rPr lang="pt-BR" sz="1200" dirty="0" err="1">
                  <a:solidFill>
                    <a:schemeClr val="accent2"/>
                  </a:solidFill>
                </a:rPr>
                <a:t>return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 smtClean="0">
                  <a:solidFill>
                    <a:schemeClr val="accent3"/>
                  </a:solidFill>
                </a:rPr>
                <a:t>2</a:t>
              </a:r>
              <a:r>
                <a:rPr lang="pt-BR" sz="1200" dirty="0" smtClean="0">
                  <a:solidFill>
                    <a:schemeClr val="tx1"/>
                  </a:solidFill>
                </a:rPr>
                <a:t>;</a:t>
              </a:r>
              <a:endParaRPr lang="pt-BR" sz="1200" dirty="0">
                <a:solidFill>
                  <a:schemeClr val="tx1"/>
                </a:solidFill>
              </a:endParaRPr>
            </a:p>
            <a:p>
              <a:r>
                <a:rPr lang="pt-BR" sz="1200" dirty="0">
                  <a:solidFill>
                    <a:schemeClr val="tx1"/>
                  </a:solidFill>
                </a:rPr>
                <a:t>    }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</a:t>
              </a:r>
              <a:r>
                <a:rPr lang="pt-BR" sz="1200" dirty="0" err="1">
                  <a:solidFill>
                    <a:schemeClr val="accent2"/>
                  </a:solidFill>
                </a:rPr>
                <a:t>public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 err="1">
                  <a:solidFill>
                    <a:schemeClr val="accent2"/>
                  </a:solidFill>
                </a:rPr>
                <a:t>int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 err="1">
                  <a:solidFill>
                    <a:schemeClr val="accent1"/>
                  </a:solidFill>
                </a:rPr>
                <a:t>subtract</a:t>
              </a:r>
              <a:r>
                <a:rPr lang="pt-BR" sz="1200" dirty="0">
                  <a:solidFill>
                    <a:schemeClr val="tx1"/>
                  </a:solidFill>
                </a:rPr>
                <a:t>( </a:t>
              </a:r>
              <a:r>
                <a:rPr lang="pt-BR" sz="1200" dirty="0" err="1">
                  <a:solidFill>
                    <a:schemeClr val="accent2"/>
                  </a:solidFill>
                </a:rPr>
                <a:t>int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>
                  <a:solidFill>
                    <a:schemeClr val="accent3"/>
                  </a:solidFill>
                </a:rPr>
                <a:t>num1</a:t>
              </a:r>
              <a:r>
                <a:rPr lang="pt-BR" sz="1200" dirty="0">
                  <a:solidFill>
                    <a:schemeClr val="tx1"/>
                  </a:solidFill>
                </a:rPr>
                <a:t>, </a:t>
              </a:r>
              <a:r>
                <a:rPr lang="pt-BR" sz="1200" dirty="0" err="1">
                  <a:solidFill>
                    <a:schemeClr val="accent2"/>
                  </a:solidFill>
                </a:rPr>
                <a:t>int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>
                  <a:solidFill>
                    <a:schemeClr val="accent3"/>
                  </a:solidFill>
                </a:rPr>
                <a:t>num2</a:t>
              </a:r>
              <a:r>
                <a:rPr lang="pt-BR" sz="1200" dirty="0">
                  <a:solidFill>
                    <a:schemeClr val="tx1"/>
                  </a:solidFill>
                </a:rPr>
                <a:t> )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{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    </a:t>
              </a:r>
              <a:r>
                <a:rPr lang="pt-BR" sz="1200" dirty="0" err="1">
                  <a:solidFill>
                    <a:schemeClr val="accent2"/>
                  </a:solidFill>
                </a:rPr>
                <a:t>return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 smtClean="0">
                  <a:solidFill>
                    <a:schemeClr val="accent3"/>
                  </a:solidFill>
                </a:rPr>
                <a:t>1</a:t>
              </a:r>
              <a:r>
                <a:rPr lang="pt-BR" sz="1200" dirty="0" smtClean="0">
                  <a:solidFill>
                    <a:schemeClr val="tx1"/>
                  </a:solidFill>
                </a:rPr>
                <a:t>;</a:t>
              </a:r>
              <a:endParaRPr lang="pt-BR" sz="1200" dirty="0">
                <a:solidFill>
                  <a:schemeClr val="tx1"/>
                </a:solidFill>
              </a:endParaRPr>
            </a:p>
            <a:p>
              <a:r>
                <a:rPr lang="pt-BR" sz="1200" dirty="0">
                  <a:solidFill>
                    <a:schemeClr val="tx1"/>
                  </a:solidFill>
                </a:rPr>
                <a:t>    }</a:t>
              </a:r>
              <a:endParaRPr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Google Shape;216;p27"/>
            <p:cNvSpPr/>
            <p:nvPr/>
          </p:nvSpPr>
          <p:spPr>
            <a:xfrm>
              <a:off x="1054801" y="615860"/>
              <a:ext cx="3436200" cy="610201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dirty="0" smtClean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Calculator.java</a:t>
              </a:r>
              <a:endParaRPr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917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&lt; </a:t>
            </a:r>
            <a:r>
              <a:rPr lang="en" dirty="0"/>
              <a:t>Exemplos </a:t>
            </a:r>
            <a:r>
              <a:rPr lang="en" dirty="0" smtClean="0"/>
              <a:t>– Refactory </a:t>
            </a:r>
            <a:r>
              <a:rPr lang="en" dirty="0" smtClean="0">
                <a:solidFill>
                  <a:schemeClr val="lt2"/>
                </a:solidFill>
              </a:rPr>
              <a:t>/&gt;</a:t>
            </a:r>
            <a:endParaRPr dirty="0"/>
          </a:p>
        </p:txBody>
      </p:sp>
      <p:sp>
        <p:nvSpPr>
          <p:cNvPr id="7" name="Google Shape;284;p32"/>
          <p:cNvSpPr txBox="1">
            <a:spLocks/>
          </p:cNvSpPr>
          <p:nvPr/>
        </p:nvSpPr>
        <p:spPr>
          <a:xfrm>
            <a:off x="988503" y="413849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algn="r"/>
            <a:r>
              <a:rPr lang="pt-BR" sz="1800" dirty="0">
                <a:solidFill>
                  <a:schemeClr val="lt2"/>
                </a:solidFill>
              </a:rPr>
              <a:t>&lt; </a:t>
            </a:r>
            <a:r>
              <a:rPr lang="pt-BR" sz="1800" dirty="0"/>
              <a:t>TDD </a:t>
            </a:r>
            <a:r>
              <a:rPr lang="pt-BR" sz="1800" dirty="0">
                <a:solidFill>
                  <a:schemeClr val="lt2"/>
                </a:solidFill>
              </a:rPr>
              <a:t>/&gt;</a:t>
            </a:r>
            <a:endParaRPr lang="pt-BR" sz="1800" dirty="0"/>
          </a:p>
        </p:txBody>
      </p:sp>
      <p:grpSp>
        <p:nvGrpSpPr>
          <p:cNvPr id="6" name="Google Shape;214;p27"/>
          <p:cNvGrpSpPr/>
          <p:nvPr/>
        </p:nvGrpSpPr>
        <p:grpSpPr>
          <a:xfrm>
            <a:off x="521835" y="1145872"/>
            <a:ext cx="4235129" cy="3375167"/>
            <a:chOff x="1054801" y="615860"/>
            <a:chExt cx="3436211" cy="4326357"/>
          </a:xfrm>
        </p:grpSpPr>
        <p:sp>
          <p:nvSpPr>
            <p:cNvPr id="8" name="Google Shape;215;p27"/>
            <p:cNvSpPr/>
            <p:nvPr/>
          </p:nvSpPr>
          <p:spPr>
            <a:xfrm>
              <a:off x="1054812" y="615860"/>
              <a:ext cx="3436200" cy="432635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r>
                <a:rPr lang="pt-BR" sz="1200" dirty="0">
                  <a:solidFill>
                    <a:schemeClr val="tx1"/>
                  </a:solidFill>
                </a:rPr>
                <a:t> </a:t>
              </a:r>
              <a:r>
                <a:rPr lang="pt-BR" sz="1200" dirty="0" smtClean="0">
                  <a:solidFill>
                    <a:schemeClr val="tx1"/>
                  </a:solidFill>
                </a:rPr>
                <a:t>   @</a:t>
              </a:r>
              <a:r>
                <a:rPr lang="pt-BR" sz="1200" dirty="0">
                  <a:solidFill>
                    <a:schemeClr val="tx1"/>
                  </a:solidFill>
                </a:rPr>
                <a:t>Test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</a:t>
              </a:r>
              <a:r>
                <a:rPr lang="pt-BR" sz="1200" dirty="0" err="1" smtClean="0">
                  <a:solidFill>
                    <a:schemeClr val="accent2"/>
                  </a:solidFill>
                </a:rPr>
                <a:t>public</a:t>
              </a:r>
              <a:r>
                <a:rPr lang="pt-BR" sz="1200" dirty="0" smtClean="0">
                  <a:solidFill>
                    <a:schemeClr val="accent2"/>
                  </a:solidFill>
                </a:rPr>
                <a:t> </a:t>
              </a:r>
              <a:r>
                <a:rPr lang="pt-BR" sz="1200" dirty="0" err="1" smtClean="0">
                  <a:solidFill>
                    <a:schemeClr val="accent2"/>
                  </a:solidFill>
                </a:rPr>
                <a:t>void</a:t>
              </a:r>
              <a:r>
                <a:rPr lang="pt-BR" sz="1200" dirty="0" smtClean="0">
                  <a:solidFill>
                    <a:schemeClr val="tx1"/>
                  </a:solidFill>
                </a:rPr>
                <a:t> </a:t>
              </a:r>
              <a:r>
                <a:rPr lang="pt-BR" sz="1200" dirty="0" err="1">
                  <a:solidFill>
                    <a:schemeClr val="accent1"/>
                  </a:solidFill>
                </a:rPr>
                <a:t>shouldSumPositiveNumbers</a:t>
              </a:r>
              <a:r>
                <a:rPr lang="pt-BR" sz="120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{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    </a:t>
              </a:r>
              <a:r>
                <a:rPr lang="pt-BR" sz="1200" dirty="0">
                  <a:solidFill>
                    <a:schemeClr val="accent2"/>
                  </a:solidFill>
                </a:rPr>
                <a:t>final</a:t>
              </a:r>
              <a:r>
                <a:rPr lang="pt-BR" sz="1200" dirty="0">
                  <a:solidFill>
                    <a:schemeClr val="tx1"/>
                  </a:solidFill>
                </a:rPr>
                <a:t> </a:t>
              </a:r>
              <a:r>
                <a:rPr lang="pt-BR" sz="1200" dirty="0" err="1">
                  <a:solidFill>
                    <a:srgbClr val="00CCFF"/>
                  </a:solidFill>
                </a:rPr>
                <a:t>Calculator</a:t>
              </a:r>
              <a:r>
                <a:rPr lang="pt-BR" sz="1200" dirty="0">
                  <a:solidFill>
                    <a:srgbClr val="00CCFF"/>
                  </a:solidFill>
                </a:rPr>
                <a:t> </a:t>
              </a:r>
              <a:r>
                <a:rPr lang="pt-BR" sz="1200" dirty="0" err="1">
                  <a:solidFill>
                    <a:srgbClr val="FFF5D9"/>
                  </a:solidFill>
                </a:rPr>
                <a:t>calculator</a:t>
              </a:r>
              <a:r>
                <a:rPr lang="pt-BR" sz="1200" dirty="0">
                  <a:solidFill>
                    <a:srgbClr val="FFF5D9"/>
                  </a:solidFill>
                </a:rPr>
                <a:t> </a:t>
              </a:r>
              <a:r>
                <a:rPr lang="pt-BR" sz="1200" dirty="0">
                  <a:solidFill>
                    <a:schemeClr val="tx1"/>
                  </a:solidFill>
                </a:rPr>
                <a:t>= </a:t>
              </a:r>
              <a:r>
                <a:rPr lang="pt-BR" sz="1200" dirty="0">
                  <a:solidFill>
                    <a:schemeClr val="accent2"/>
                  </a:solidFill>
                </a:rPr>
                <a:t>new</a:t>
              </a:r>
              <a:r>
                <a:rPr lang="pt-BR" sz="1200" dirty="0">
                  <a:solidFill>
                    <a:schemeClr val="tx1"/>
                  </a:solidFill>
                </a:rPr>
                <a:t> </a:t>
              </a:r>
              <a:r>
                <a:rPr lang="pt-BR" sz="1200" dirty="0" err="1">
                  <a:solidFill>
                    <a:schemeClr val="accent1"/>
                  </a:solidFill>
                </a:rPr>
                <a:t>Calculator</a:t>
              </a:r>
              <a:r>
                <a:rPr lang="pt-BR" sz="1200" dirty="0">
                  <a:solidFill>
                    <a:schemeClr val="tx1"/>
                  </a:solidFill>
                </a:rPr>
                <a:t>();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    </a:t>
              </a:r>
              <a:r>
                <a:rPr lang="pt-BR" sz="1200" dirty="0">
                  <a:solidFill>
                    <a:schemeClr val="accent2"/>
                  </a:solidFill>
                </a:rPr>
                <a:t>final</a:t>
              </a:r>
              <a:r>
                <a:rPr lang="pt-BR" sz="1200" dirty="0">
                  <a:solidFill>
                    <a:schemeClr val="tx1"/>
                  </a:solidFill>
                </a:rPr>
                <a:t> </a:t>
              </a:r>
              <a:r>
                <a:rPr lang="pt-BR" sz="1200" dirty="0" err="1">
                  <a:solidFill>
                    <a:schemeClr val="accent2"/>
                  </a:solidFill>
                </a:rPr>
                <a:t>int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 err="1">
                  <a:solidFill>
                    <a:srgbClr val="FFF5D9"/>
                  </a:solidFill>
                </a:rPr>
                <a:t>calculatedNumber</a:t>
              </a:r>
              <a:r>
                <a:rPr lang="pt-BR" sz="1200" dirty="0">
                  <a:solidFill>
                    <a:srgbClr val="FFF5D9"/>
                  </a:solidFill>
                </a:rPr>
                <a:t> </a:t>
              </a:r>
              <a:r>
                <a:rPr lang="pt-BR" sz="1200" dirty="0">
                  <a:solidFill>
                    <a:schemeClr val="tx1"/>
                  </a:solidFill>
                </a:rPr>
                <a:t>= </a:t>
              </a:r>
              <a:r>
                <a:rPr lang="pt-BR" sz="1200" dirty="0" err="1">
                  <a:solidFill>
                    <a:srgbClr val="FFF5D9"/>
                  </a:solidFill>
                </a:rPr>
                <a:t>calculator</a:t>
              </a:r>
              <a:r>
                <a:rPr lang="pt-BR" sz="1200" dirty="0" err="1">
                  <a:solidFill>
                    <a:schemeClr val="tx1"/>
                  </a:solidFill>
                </a:rPr>
                <a:t>.</a:t>
              </a:r>
              <a:r>
                <a:rPr lang="pt-BR" sz="1200" dirty="0" err="1">
                  <a:solidFill>
                    <a:schemeClr val="accent1"/>
                  </a:solidFill>
                </a:rPr>
                <a:t>sum</a:t>
              </a:r>
              <a:r>
                <a:rPr lang="pt-BR" sz="1200" dirty="0">
                  <a:solidFill>
                    <a:schemeClr val="tx1"/>
                  </a:solidFill>
                </a:rPr>
                <a:t>( </a:t>
              </a:r>
              <a:r>
                <a:rPr lang="pt-BR" sz="1200" dirty="0">
                  <a:solidFill>
                    <a:schemeClr val="accent3"/>
                  </a:solidFill>
                </a:rPr>
                <a:t>1, 1 </a:t>
              </a:r>
              <a:r>
                <a:rPr lang="pt-BR" sz="12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    </a:t>
              </a:r>
              <a:r>
                <a:rPr lang="pt-BR" sz="1200" dirty="0" err="1">
                  <a:solidFill>
                    <a:schemeClr val="accent1"/>
                  </a:solidFill>
                </a:rPr>
                <a:t>assertEquals</a:t>
              </a:r>
              <a:r>
                <a:rPr lang="pt-BR" sz="1200" dirty="0">
                  <a:solidFill>
                    <a:schemeClr val="tx1"/>
                  </a:solidFill>
                </a:rPr>
                <a:t>( </a:t>
              </a:r>
              <a:r>
                <a:rPr lang="pt-BR" sz="1200" dirty="0">
                  <a:solidFill>
                    <a:schemeClr val="accent3"/>
                  </a:solidFill>
                </a:rPr>
                <a:t>2</a:t>
              </a:r>
              <a:r>
                <a:rPr lang="pt-BR" sz="1200" dirty="0">
                  <a:solidFill>
                    <a:schemeClr val="tx1"/>
                  </a:solidFill>
                </a:rPr>
                <a:t>, </a:t>
              </a:r>
              <a:r>
                <a:rPr lang="pt-BR" sz="1200" dirty="0" err="1">
                  <a:solidFill>
                    <a:srgbClr val="FFF5D9"/>
                  </a:solidFill>
                </a:rPr>
                <a:t>calculatedNumber</a:t>
              </a:r>
              <a:r>
                <a:rPr lang="pt-BR" sz="1200" dirty="0">
                  <a:solidFill>
                    <a:srgbClr val="FFF5D9"/>
                  </a:solidFill>
                </a:rPr>
                <a:t> </a:t>
              </a:r>
              <a:r>
                <a:rPr lang="pt-BR" sz="12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}</a:t>
              </a:r>
            </a:p>
            <a:p>
              <a:endParaRPr lang="pt-BR" sz="1200" dirty="0">
                <a:solidFill>
                  <a:schemeClr val="tx1"/>
                </a:solidFill>
              </a:endParaRPr>
            </a:p>
            <a:p>
              <a:r>
                <a:rPr lang="pt-BR" sz="1200" dirty="0">
                  <a:solidFill>
                    <a:schemeClr val="tx1"/>
                  </a:solidFill>
                </a:rPr>
                <a:t>    @Test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</a:t>
              </a:r>
              <a:r>
                <a:rPr lang="pt-BR" sz="1200" dirty="0" err="1" smtClean="0">
                  <a:solidFill>
                    <a:schemeClr val="accent2"/>
                  </a:solidFill>
                </a:rPr>
                <a:t>public</a:t>
              </a:r>
              <a:r>
                <a:rPr lang="pt-BR" sz="1200" dirty="0" smtClean="0">
                  <a:solidFill>
                    <a:schemeClr val="accent2"/>
                  </a:solidFill>
                </a:rPr>
                <a:t> </a:t>
              </a:r>
              <a:r>
                <a:rPr lang="pt-BR" sz="1200" dirty="0" err="1" smtClean="0">
                  <a:solidFill>
                    <a:schemeClr val="accent2"/>
                  </a:solidFill>
                </a:rPr>
                <a:t>void</a:t>
              </a:r>
              <a:r>
                <a:rPr lang="pt-BR" sz="1200" dirty="0" smtClean="0">
                  <a:solidFill>
                    <a:schemeClr val="accent2"/>
                  </a:solidFill>
                </a:rPr>
                <a:t> </a:t>
              </a:r>
              <a:r>
                <a:rPr lang="pt-BR" sz="1200" dirty="0" err="1">
                  <a:solidFill>
                    <a:schemeClr val="accent1"/>
                  </a:solidFill>
                </a:rPr>
                <a:t>shouldSubtractPositiveNumbers</a:t>
              </a:r>
              <a:r>
                <a:rPr lang="pt-BR" sz="120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{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    </a:t>
              </a:r>
              <a:r>
                <a:rPr lang="pt-BR" sz="1200" dirty="0">
                  <a:solidFill>
                    <a:schemeClr val="accent2"/>
                  </a:solidFill>
                </a:rPr>
                <a:t>final</a:t>
              </a:r>
              <a:r>
                <a:rPr lang="pt-BR" sz="1200" dirty="0">
                  <a:solidFill>
                    <a:schemeClr val="tx1"/>
                  </a:solidFill>
                </a:rPr>
                <a:t> </a:t>
              </a:r>
              <a:r>
                <a:rPr lang="pt-BR" sz="1200" dirty="0" err="1">
                  <a:solidFill>
                    <a:srgbClr val="00CCFF"/>
                  </a:solidFill>
                </a:rPr>
                <a:t>Calculator</a:t>
              </a:r>
              <a:r>
                <a:rPr lang="pt-BR" sz="1200" dirty="0">
                  <a:solidFill>
                    <a:srgbClr val="00CCFF"/>
                  </a:solidFill>
                </a:rPr>
                <a:t> </a:t>
              </a:r>
              <a:r>
                <a:rPr lang="pt-BR" sz="1200" dirty="0" err="1">
                  <a:solidFill>
                    <a:srgbClr val="FFF5D9"/>
                  </a:solidFill>
                </a:rPr>
                <a:t>calculator</a:t>
              </a:r>
              <a:r>
                <a:rPr lang="pt-BR" sz="1200" dirty="0">
                  <a:solidFill>
                    <a:srgbClr val="FFF5D9"/>
                  </a:solidFill>
                </a:rPr>
                <a:t> </a:t>
              </a:r>
              <a:r>
                <a:rPr lang="pt-BR" sz="1200" dirty="0" smtClean="0">
                  <a:solidFill>
                    <a:schemeClr val="tx1"/>
                  </a:solidFill>
                </a:rPr>
                <a:t>= </a:t>
              </a:r>
              <a:r>
                <a:rPr lang="pt-BR" sz="1200" dirty="0">
                  <a:solidFill>
                    <a:schemeClr val="accent2"/>
                  </a:solidFill>
                </a:rPr>
                <a:t>new</a:t>
              </a:r>
              <a:r>
                <a:rPr lang="pt-BR" sz="1200" dirty="0">
                  <a:solidFill>
                    <a:schemeClr val="tx1"/>
                  </a:solidFill>
                </a:rPr>
                <a:t> </a:t>
              </a:r>
              <a:r>
                <a:rPr lang="pt-BR" sz="1200" dirty="0" err="1">
                  <a:solidFill>
                    <a:schemeClr val="accent1"/>
                  </a:solidFill>
                </a:rPr>
                <a:t>Calculator</a:t>
              </a:r>
              <a:r>
                <a:rPr lang="pt-BR" sz="1200" dirty="0">
                  <a:solidFill>
                    <a:schemeClr val="tx1"/>
                  </a:solidFill>
                </a:rPr>
                <a:t>();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        </a:t>
              </a:r>
              <a:r>
                <a:rPr lang="en-US" sz="1200" dirty="0">
                  <a:solidFill>
                    <a:schemeClr val="accent2"/>
                  </a:solidFill>
                </a:rPr>
                <a:t>final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accent2"/>
                  </a:solidFill>
                </a:rPr>
                <a:t>int</a:t>
              </a:r>
              <a:r>
                <a:rPr lang="en-US" sz="1200" dirty="0">
                  <a:solidFill>
                    <a:schemeClr val="accent2"/>
                  </a:solidFill>
                </a:rPr>
                <a:t> </a:t>
              </a:r>
              <a:r>
                <a:rPr lang="en-US" sz="1200" dirty="0" err="1" smtClean="0">
                  <a:solidFill>
                    <a:srgbClr val="FFF5D9"/>
                  </a:solidFill>
                </a:rPr>
                <a:t>calculatedNumber</a:t>
              </a:r>
              <a:r>
                <a:rPr lang="en-US" sz="1200" dirty="0" smtClean="0">
                  <a:solidFill>
                    <a:srgbClr val="FFF5D9"/>
                  </a:solidFill>
                </a:rPr>
                <a:t> </a:t>
              </a:r>
              <a:r>
                <a:rPr lang="en-US" sz="1200" dirty="0">
                  <a:solidFill>
                    <a:schemeClr val="tx1"/>
                  </a:solidFill>
                </a:rPr>
                <a:t>= </a:t>
              </a:r>
              <a:r>
                <a:rPr lang="en-US" sz="1200" dirty="0" err="1">
                  <a:solidFill>
                    <a:srgbClr val="FFF5D9"/>
                  </a:solidFill>
                </a:rPr>
                <a:t>calculator</a:t>
              </a:r>
              <a:r>
                <a:rPr lang="en-US" sz="1200" dirty="0" err="1">
                  <a:solidFill>
                    <a:schemeClr val="tx1"/>
                  </a:solidFill>
                </a:rPr>
                <a:t>.</a:t>
              </a:r>
              <a:r>
                <a:rPr lang="en-US" sz="1200" dirty="0" err="1">
                  <a:solidFill>
                    <a:schemeClr val="accent1"/>
                  </a:solidFill>
                </a:rPr>
                <a:t>subtract</a:t>
              </a:r>
              <a:r>
                <a:rPr lang="en-US" sz="1200" dirty="0">
                  <a:solidFill>
                    <a:schemeClr val="tx1"/>
                  </a:solidFill>
                </a:rPr>
                <a:t>( </a:t>
              </a:r>
              <a:r>
                <a:rPr lang="en-US" sz="1200" dirty="0">
                  <a:solidFill>
                    <a:schemeClr val="accent3"/>
                  </a:solidFill>
                </a:rPr>
                <a:t>2, 1 </a:t>
              </a:r>
              <a:r>
                <a:rPr lang="en-US" sz="12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    </a:t>
              </a:r>
              <a:r>
                <a:rPr lang="pt-BR" sz="1200" dirty="0" err="1">
                  <a:solidFill>
                    <a:schemeClr val="accent1"/>
                  </a:solidFill>
                </a:rPr>
                <a:t>assertEquals</a:t>
              </a:r>
              <a:r>
                <a:rPr lang="pt-BR" sz="1200" dirty="0">
                  <a:solidFill>
                    <a:schemeClr val="tx1"/>
                  </a:solidFill>
                </a:rPr>
                <a:t>( </a:t>
              </a:r>
              <a:r>
                <a:rPr lang="pt-BR" sz="1200" dirty="0">
                  <a:solidFill>
                    <a:schemeClr val="accent3"/>
                  </a:solidFill>
                </a:rPr>
                <a:t>1</a:t>
              </a:r>
              <a:r>
                <a:rPr lang="pt-BR" sz="1200" dirty="0">
                  <a:solidFill>
                    <a:schemeClr val="tx1"/>
                  </a:solidFill>
                </a:rPr>
                <a:t>, </a:t>
              </a:r>
              <a:r>
                <a:rPr lang="pt-BR" sz="1200" dirty="0" err="1">
                  <a:solidFill>
                    <a:srgbClr val="FFF5D9"/>
                  </a:solidFill>
                </a:rPr>
                <a:t>calculatedNumber</a:t>
              </a:r>
              <a:r>
                <a:rPr lang="pt-BR" sz="1200" dirty="0">
                  <a:solidFill>
                    <a:srgbClr val="FFF5D9"/>
                  </a:solidFill>
                </a:rPr>
                <a:t> </a:t>
              </a:r>
              <a:r>
                <a:rPr lang="pt-BR" sz="12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}</a:t>
              </a:r>
              <a:endParaRPr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Google Shape;216;p27"/>
            <p:cNvSpPr/>
            <p:nvPr/>
          </p:nvSpPr>
          <p:spPr>
            <a:xfrm>
              <a:off x="1054801" y="615860"/>
              <a:ext cx="3436200" cy="610201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CalculatorTest.java</a:t>
              </a:r>
              <a:endParaRPr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  <p:grpSp>
        <p:nvGrpSpPr>
          <p:cNvPr id="15" name="Google Shape;214;p27"/>
          <p:cNvGrpSpPr/>
          <p:nvPr/>
        </p:nvGrpSpPr>
        <p:grpSpPr>
          <a:xfrm>
            <a:off x="4908871" y="1145872"/>
            <a:ext cx="3588861" cy="3075494"/>
            <a:chOff x="1054801" y="615860"/>
            <a:chExt cx="3436211" cy="4326357"/>
          </a:xfrm>
        </p:grpSpPr>
        <p:sp>
          <p:nvSpPr>
            <p:cNvPr id="16" name="Google Shape;215;p27"/>
            <p:cNvSpPr/>
            <p:nvPr/>
          </p:nvSpPr>
          <p:spPr>
            <a:xfrm>
              <a:off x="1054812" y="615860"/>
              <a:ext cx="3436200" cy="432635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pt-BR" sz="1200" dirty="0">
                  <a:solidFill>
                    <a:schemeClr val="tx1"/>
                  </a:solidFill>
                </a:rPr>
                <a:t> </a:t>
              </a:r>
              <a:r>
                <a:rPr lang="pt-BR" sz="1200" dirty="0" err="1">
                  <a:solidFill>
                    <a:schemeClr val="accent2"/>
                  </a:solidFill>
                </a:rPr>
                <a:t>public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 err="1">
                  <a:solidFill>
                    <a:schemeClr val="accent2"/>
                  </a:solidFill>
                </a:rPr>
                <a:t>int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>
                  <a:solidFill>
                    <a:schemeClr val="accent1"/>
                  </a:solidFill>
                </a:rPr>
                <a:t>sum</a:t>
              </a:r>
              <a:r>
                <a:rPr lang="pt-BR" sz="1200" dirty="0">
                  <a:solidFill>
                    <a:schemeClr val="tx1"/>
                  </a:solidFill>
                </a:rPr>
                <a:t>( </a:t>
              </a:r>
              <a:r>
                <a:rPr lang="pt-BR" sz="1200" dirty="0" err="1">
                  <a:solidFill>
                    <a:schemeClr val="accent2"/>
                  </a:solidFill>
                </a:rPr>
                <a:t>int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>
                  <a:solidFill>
                    <a:schemeClr val="accent3"/>
                  </a:solidFill>
                </a:rPr>
                <a:t>num1</a:t>
              </a:r>
              <a:r>
                <a:rPr lang="pt-BR" sz="1200" dirty="0">
                  <a:solidFill>
                    <a:schemeClr val="tx1"/>
                  </a:solidFill>
                </a:rPr>
                <a:t>, </a:t>
              </a:r>
              <a:r>
                <a:rPr lang="pt-BR" sz="1200" dirty="0" err="1">
                  <a:solidFill>
                    <a:schemeClr val="accent2"/>
                  </a:solidFill>
                </a:rPr>
                <a:t>int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>
                  <a:solidFill>
                    <a:schemeClr val="accent3"/>
                  </a:solidFill>
                </a:rPr>
                <a:t>num2</a:t>
              </a:r>
              <a:r>
                <a:rPr lang="pt-BR" sz="1200" dirty="0">
                  <a:solidFill>
                    <a:schemeClr val="tx1"/>
                  </a:solidFill>
                </a:rPr>
                <a:t> )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{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    </a:t>
              </a:r>
              <a:r>
                <a:rPr lang="pt-BR" sz="1200" dirty="0" err="1">
                  <a:solidFill>
                    <a:schemeClr val="accent2"/>
                  </a:solidFill>
                </a:rPr>
                <a:t>return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 smtClean="0">
                  <a:solidFill>
                    <a:schemeClr val="accent3"/>
                  </a:solidFill>
                </a:rPr>
                <a:t>num1 </a:t>
              </a:r>
              <a:r>
                <a:rPr lang="pt-BR" sz="1200" dirty="0" smtClean="0">
                  <a:solidFill>
                    <a:schemeClr val="accent2"/>
                  </a:solidFill>
                </a:rPr>
                <a:t>+</a:t>
              </a:r>
              <a:r>
                <a:rPr lang="pt-BR" sz="1200" dirty="0" smtClean="0">
                  <a:solidFill>
                    <a:schemeClr val="accent3"/>
                  </a:solidFill>
                </a:rPr>
                <a:t> num2</a:t>
              </a:r>
              <a:r>
                <a:rPr lang="pt-BR" sz="1200" dirty="0" smtClean="0">
                  <a:solidFill>
                    <a:schemeClr val="tx1"/>
                  </a:solidFill>
                </a:rPr>
                <a:t>;</a:t>
              </a:r>
              <a:endParaRPr lang="pt-BR" sz="1200" dirty="0">
                <a:solidFill>
                  <a:schemeClr val="tx1"/>
                </a:solidFill>
              </a:endParaRPr>
            </a:p>
            <a:p>
              <a:r>
                <a:rPr lang="pt-BR" sz="1200" dirty="0">
                  <a:solidFill>
                    <a:schemeClr val="tx1"/>
                  </a:solidFill>
                </a:rPr>
                <a:t>    }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</a:t>
              </a:r>
              <a:r>
                <a:rPr lang="pt-BR" sz="1200" dirty="0" err="1">
                  <a:solidFill>
                    <a:schemeClr val="accent2"/>
                  </a:solidFill>
                </a:rPr>
                <a:t>public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 err="1">
                  <a:solidFill>
                    <a:schemeClr val="accent2"/>
                  </a:solidFill>
                </a:rPr>
                <a:t>int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 err="1">
                  <a:solidFill>
                    <a:schemeClr val="accent1"/>
                  </a:solidFill>
                </a:rPr>
                <a:t>subtract</a:t>
              </a:r>
              <a:r>
                <a:rPr lang="pt-BR" sz="1200" dirty="0">
                  <a:solidFill>
                    <a:schemeClr val="tx1"/>
                  </a:solidFill>
                </a:rPr>
                <a:t>( </a:t>
              </a:r>
              <a:r>
                <a:rPr lang="pt-BR" sz="1200" dirty="0" err="1">
                  <a:solidFill>
                    <a:schemeClr val="accent2"/>
                  </a:solidFill>
                </a:rPr>
                <a:t>int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>
                  <a:solidFill>
                    <a:schemeClr val="accent3"/>
                  </a:solidFill>
                </a:rPr>
                <a:t>num1</a:t>
              </a:r>
              <a:r>
                <a:rPr lang="pt-BR" sz="1200" dirty="0">
                  <a:solidFill>
                    <a:schemeClr val="tx1"/>
                  </a:solidFill>
                </a:rPr>
                <a:t>, </a:t>
              </a:r>
              <a:r>
                <a:rPr lang="pt-BR" sz="1200" dirty="0" err="1">
                  <a:solidFill>
                    <a:schemeClr val="accent2"/>
                  </a:solidFill>
                </a:rPr>
                <a:t>int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>
                  <a:solidFill>
                    <a:schemeClr val="accent3"/>
                  </a:solidFill>
                </a:rPr>
                <a:t>num2</a:t>
              </a:r>
              <a:r>
                <a:rPr lang="pt-BR" sz="1200" dirty="0">
                  <a:solidFill>
                    <a:schemeClr val="tx1"/>
                  </a:solidFill>
                </a:rPr>
                <a:t> )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{</a:t>
              </a:r>
            </a:p>
            <a:p>
              <a:r>
                <a:rPr lang="pt-BR" sz="1200" dirty="0">
                  <a:solidFill>
                    <a:schemeClr val="tx1"/>
                  </a:solidFill>
                </a:rPr>
                <a:t>        </a:t>
              </a:r>
              <a:r>
                <a:rPr lang="pt-BR" sz="1200" dirty="0" err="1">
                  <a:solidFill>
                    <a:schemeClr val="accent2"/>
                  </a:solidFill>
                </a:rPr>
                <a:t>return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pt-BR" sz="1200" dirty="0" smtClean="0">
                  <a:solidFill>
                    <a:schemeClr val="accent3"/>
                  </a:solidFill>
                </a:rPr>
                <a:t>num1 </a:t>
              </a:r>
              <a:r>
                <a:rPr lang="pt-BR" sz="1200" dirty="0" smtClean="0">
                  <a:solidFill>
                    <a:schemeClr val="accent2"/>
                  </a:solidFill>
                </a:rPr>
                <a:t>-</a:t>
              </a:r>
              <a:r>
                <a:rPr lang="pt-BR" sz="1200" dirty="0" smtClean="0">
                  <a:solidFill>
                    <a:schemeClr val="accent3"/>
                  </a:solidFill>
                </a:rPr>
                <a:t> num2</a:t>
              </a:r>
              <a:r>
                <a:rPr lang="pt-BR" sz="1200" dirty="0" smtClean="0">
                  <a:solidFill>
                    <a:schemeClr val="tx1"/>
                  </a:solidFill>
                </a:rPr>
                <a:t>;</a:t>
              </a:r>
              <a:endParaRPr lang="pt-BR" sz="1200" dirty="0">
                <a:solidFill>
                  <a:schemeClr val="tx1"/>
                </a:solidFill>
              </a:endParaRPr>
            </a:p>
            <a:p>
              <a:r>
                <a:rPr lang="pt-BR" sz="1200" dirty="0">
                  <a:solidFill>
                    <a:schemeClr val="tx1"/>
                  </a:solidFill>
                </a:rPr>
                <a:t>    }</a:t>
              </a:r>
              <a:endParaRPr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Google Shape;216;p27"/>
            <p:cNvSpPr/>
            <p:nvPr/>
          </p:nvSpPr>
          <p:spPr>
            <a:xfrm>
              <a:off x="1054801" y="615860"/>
              <a:ext cx="3436200" cy="610201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dirty="0" smtClean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Calculator.java</a:t>
              </a:r>
              <a:endParaRPr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247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2"/>
          <p:cNvSpPr txBox="1">
            <a:spLocks noGrp="1"/>
          </p:cNvSpPr>
          <p:nvPr>
            <p:ph type="subTitle" idx="3"/>
          </p:nvPr>
        </p:nvSpPr>
        <p:spPr>
          <a:xfrm>
            <a:off x="719988" y="1801433"/>
            <a:ext cx="7704000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>
                <a:solidFill>
                  <a:schemeClr val="accent2"/>
                </a:solidFill>
              </a:rPr>
              <a:t>* </a:t>
            </a:r>
            <a:r>
              <a:rPr lang="pt-BR" dirty="0"/>
              <a:t>Framework open-</a:t>
            </a:r>
            <a:r>
              <a:rPr lang="pt-BR" dirty="0" err="1"/>
              <a:t>source</a:t>
            </a:r>
            <a:r>
              <a:rPr lang="pt-BR" dirty="0"/>
              <a:t> para automatização de testes.</a:t>
            </a:r>
            <a:endParaRPr dirty="0"/>
          </a:p>
        </p:txBody>
      </p:sp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&lt; </a:t>
            </a:r>
            <a:r>
              <a:rPr lang="pt-BR" dirty="0" err="1"/>
              <a:t>JUnit</a:t>
            </a:r>
            <a:r>
              <a:rPr lang="en" dirty="0"/>
              <a:t> </a:t>
            </a:r>
            <a:r>
              <a:rPr lang="en" dirty="0">
                <a:solidFill>
                  <a:schemeClr val="lt2"/>
                </a:solidFill>
              </a:rPr>
              <a:t>/&gt;</a:t>
            </a:r>
            <a:endParaRPr dirty="0"/>
          </a:p>
        </p:txBody>
      </p:sp>
      <p:sp>
        <p:nvSpPr>
          <p:cNvPr id="14" name="Google Shape;285;p32"/>
          <p:cNvSpPr txBox="1">
            <a:spLocks noGrp="1"/>
          </p:cNvSpPr>
          <p:nvPr>
            <p:ph type="subTitle" idx="2"/>
          </p:nvPr>
        </p:nvSpPr>
        <p:spPr>
          <a:xfrm>
            <a:off x="719988" y="2287888"/>
            <a:ext cx="7704000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sz="22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* </a:t>
            </a:r>
            <a:r>
              <a:rPr lang="en" sz="2200" dirty="0">
                <a:latin typeface="Quantico"/>
                <a:ea typeface="Quantico"/>
                <a:cs typeface="Quantico"/>
                <a:sym typeface="Quantico"/>
              </a:rPr>
              <a:t>É baseado em </a:t>
            </a:r>
            <a:r>
              <a:rPr lang="en" sz="2200" dirty="0" smtClean="0">
                <a:latin typeface="Quantico"/>
                <a:ea typeface="Quantico"/>
                <a:cs typeface="Quantico"/>
                <a:sym typeface="Quantico"/>
              </a:rPr>
              <a:t>anotações.</a:t>
            </a:r>
            <a:endParaRPr sz="2200" dirty="0"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6" name="Google Shape;285;p32"/>
          <p:cNvSpPr txBox="1">
            <a:spLocks noGrp="1"/>
          </p:cNvSpPr>
          <p:nvPr>
            <p:ph type="subTitle" idx="2"/>
          </p:nvPr>
        </p:nvSpPr>
        <p:spPr>
          <a:xfrm>
            <a:off x="719988" y="2761457"/>
            <a:ext cx="7704000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sz="22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* </a:t>
            </a:r>
            <a:r>
              <a:rPr lang="en" sz="2200" dirty="0">
                <a:latin typeface="Quantico"/>
                <a:ea typeface="Quantico"/>
                <a:cs typeface="Quantico"/>
                <a:sym typeface="Quantico"/>
              </a:rPr>
              <a:t>Executa tanto testes unitários quanto </a:t>
            </a:r>
            <a:r>
              <a:rPr lang="en" sz="2200" dirty="0" smtClean="0">
                <a:latin typeface="Quantico"/>
                <a:ea typeface="Quantico"/>
                <a:cs typeface="Quantico"/>
                <a:sym typeface="Quantico"/>
              </a:rPr>
              <a:t>integrados.</a:t>
            </a:r>
            <a:endParaRPr sz="2200" dirty="0">
              <a:latin typeface="Quantico"/>
              <a:ea typeface="Quantico"/>
              <a:cs typeface="Quantico"/>
              <a:sym typeface="Quantico"/>
            </a:endParaRPr>
          </a:p>
        </p:txBody>
      </p:sp>
    </p:spTree>
    <p:extLst>
      <p:ext uri="{BB962C8B-B14F-4D97-AF65-F5344CB8AC3E}">
        <p14:creationId xmlns:p14="http://schemas.microsoft.com/office/powerpoint/2010/main" val="146232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&lt; </a:t>
            </a:r>
            <a:r>
              <a:rPr lang="pt-BR" dirty="0"/>
              <a:t>Anotações: </a:t>
            </a:r>
            <a:r>
              <a:rPr lang="en" dirty="0">
                <a:solidFill>
                  <a:schemeClr val="lt2"/>
                </a:solidFill>
              </a:rPr>
              <a:t>/&gt;</a:t>
            </a:r>
            <a:endParaRPr dirty="0"/>
          </a:p>
        </p:txBody>
      </p:sp>
      <p:sp>
        <p:nvSpPr>
          <p:cNvPr id="7" name="Google Shape;284;p32"/>
          <p:cNvSpPr txBox="1">
            <a:spLocks/>
          </p:cNvSpPr>
          <p:nvPr/>
        </p:nvSpPr>
        <p:spPr>
          <a:xfrm>
            <a:off x="988503" y="413849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algn="r"/>
            <a:r>
              <a:rPr lang="pt-BR" sz="1800" dirty="0">
                <a:solidFill>
                  <a:schemeClr val="lt2"/>
                </a:solidFill>
              </a:rPr>
              <a:t>&lt; </a:t>
            </a:r>
            <a:r>
              <a:rPr lang="pt-BR" sz="1800" dirty="0" err="1"/>
              <a:t>JUnit</a:t>
            </a:r>
            <a:r>
              <a:rPr lang="pt-BR" sz="1800" dirty="0"/>
              <a:t> </a:t>
            </a:r>
            <a:r>
              <a:rPr lang="pt-BR" sz="1800" dirty="0">
                <a:solidFill>
                  <a:schemeClr val="lt2"/>
                </a:solidFill>
              </a:rPr>
              <a:t>/&gt;</a:t>
            </a:r>
            <a:endParaRPr lang="pt-BR" sz="1800" dirty="0"/>
          </a:p>
        </p:txBody>
      </p:sp>
      <p:grpSp>
        <p:nvGrpSpPr>
          <p:cNvPr id="10" name="Google Shape;214;p27"/>
          <p:cNvGrpSpPr/>
          <p:nvPr/>
        </p:nvGrpSpPr>
        <p:grpSpPr>
          <a:xfrm>
            <a:off x="719988" y="1354576"/>
            <a:ext cx="7704000" cy="2783923"/>
            <a:chOff x="1054812" y="1029576"/>
            <a:chExt cx="3436200" cy="3912641"/>
          </a:xfrm>
        </p:grpSpPr>
        <p:sp>
          <p:nvSpPr>
            <p:cNvPr id="11" name="Google Shape;215;p27"/>
            <p:cNvSpPr/>
            <p:nvPr/>
          </p:nvSpPr>
          <p:spPr>
            <a:xfrm>
              <a:off x="1054812" y="1029617"/>
              <a:ext cx="3436200" cy="3912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12" name="Google Shape;216;p27"/>
            <p:cNvSpPr/>
            <p:nvPr/>
          </p:nvSpPr>
          <p:spPr>
            <a:xfrm>
              <a:off x="1054812" y="1029576"/>
              <a:ext cx="3436200" cy="610201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JUnitTest.java</a:t>
              </a:r>
              <a:endParaRPr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="" xmlns:a16="http://schemas.microsoft.com/office/drawing/2014/main" id="{309B08B6-9145-B3D6-2411-56E137E90BFF}"/>
              </a:ext>
            </a:extLst>
          </p:cNvPr>
          <p:cNvSpPr txBox="1"/>
          <p:nvPr/>
        </p:nvSpPr>
        <p:spPr>
          <a:xfrm>
            <a:off x="847493" y="1937425"/>
            <a:ext cx="7576493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dirty="0">
                <a:solidFill>
                  <a:schemeClr val="accent2"/>
                </a:solidFill>
                <a:latin typeface="+mj-lt"/>
                <a:ea typeface="Quantico"/>
                <a:cs typeface="Quantico"/>
                <a:sym typeface="Quantico"/>
              </a:rPr>
              <a:t>@</a:t>
            </a:r>
            <a:r>
              <a:rPr lang="en" sz="1400" dirty="0" smtClean="0">
                <a:solidFill>
                  <a:schemeClr val="accent2"/>
                </a:solidFill>
                <a:latin typeface="+mj-lt"/>
                <a:ea typeface="Quantico"/>
                <a:cs typeface="Quantico"/>
                <a:sym typeface="Quantico"/>
              </a:rPr>
              <a:t>RunWith </a:t>
            </a:r>
            <a:r>
              <a:rPr lang="en" sz="1400" dirty="0" smtClean="0">
                <a:solidFill>
                  <a:schemeClr val="tx1"/>
                </a:solidFill>
                <a:latin typeface="+mj-lt"/>
                <a:ea typeface="Quantico"/>
                <a:cs typeface="Quantico"/>
                <a:sym typeface="Quantico"/>
              </a:rPr>
              <a:t>/</a:t>
            </a:r>
            <a:r>
              <a:rPr lang="pt-BR" dirty="0" smtClean="0">
                <a:solidFill>
                  <a:schemeClr val="accent2"/>
                </a:solidFill>
              </a:rPr>
              <a:t> </a:t>
            </a:r>
            <a:r>
              <a:rPr lang="pt-BR" dirty="0">
                <a:solidFill>
                  <a:schemeClr val="accent2"/>
                </a:solidFill>
              </a:rPr>
              <a:t>@</a:t>
            </a:r>
            <a:r>
              <a:rPr lang="pt-BR" dirty="0" err="1">
                <a:solidFill>
                  <a:schemeClr val="accent2"/>
                </a:solidFill>
              </a:rPr>
              <a:t>ExtendWith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en" sz="1400" dirty="0" smtClean="0">
                <a:solidFill>
                  <a:schemeClr val="tx1"/>
                </a:solidFill>
                <a:latin typeface="+mj-lt"/>
                <a:ea typeface="Quantico"/>
                <a:cs typeface="Quantico"/>
                <a:sym typeface="Quantico"/>
              </a:rPr>
              <a:t>: Habilita as classes a criarem mocks.</a:t>
            </a:r>
            <a:endParaRPr lang="en" sz="1400" dirty="0">
              <a:solidFill>
                <a:schemeClr val="tx1"/>
              </a:solidFill>
              <a:latin typeface="+mj-lt"/>
              <a:ea typeface="Quantico"/>
              <a:cs typeface="Quantico"/>
              <a:sym typeface="Quantico"/>
            </a:endParaRPr>
          </a:p>
          <a:p>
            <a:endParaRPr lang="en" dirty="0">
              <a:solidFill>
                <a:schemeClr val="tx1"/>
              </a:solidFill>
              <a:latin typeface="+mj-lt"/>
              <a:sym typeface="Quantico"/>
            </a:endParaRPr>
          </a:p>
          <a:p>
            <a:r>
              <a:rPr lang="en" dirty="0" smtClean="0">
                <a:solidFill>
                  <a:schemeClr val="accent2"/>
                </a:solidFill>
                <a:latin typeface="+mj-lt"/>
                <a:sym typeface="Quantico"/>
              </a:rPr>
              <a:t>@InjectMocks </a:t>
            </a:r>
            <a:r>
              <a:rPr lang="en" dirty="0" smtClean="0">
                <a:solidFill>
                  <a:schemeClr val="tx1"/>
                </a:solidFill>
                <a:latin typeface="+mj-lt"/>
                <a:sym typeface="Quantico"/>
              </a:rPr>
              <a:t>: Cria uma injeção da classe a ser testada.</a:t>
            </a:r>
            <a:endParaRPr lang="en" dirty="0">
              <a:solidFill>
                <a:schemeClr val="tx1"/>
              </a:solidFill>
              <a:latin typeface="+mj-lt"/>
              <a:sym typeface="Quantico"/>
            </a:endParaRPr>
          </a:p>
          <a:p>
            <a:endParaRPr lang="en" dirty="0">
              <a:solidFill>
                <a:schemeClr val="tx1"/>
              </a:solidFill>
              <a:latin typeface="+mj-lt"/>
              <a:sym typeface="Quantico"/>
            </a:endParaRPr>
          </a:p>
          <a:p>
            <a:r>
              <a:rPr lang="en" dirty="0">
                <a:solidFill>
                  <a:schemeClr val="accent2"/>
                </a:solidFill>
                <a:latin typeface="+mj-lt"/>
                <a:sym typeface="Quantico"/>
              </a:rPr>
              <a:t>@</a:t>
            </a:r>
            <a:r>
              <a:rPr lang="en" dirty="0" smtClean="0">
                <a:solidFill>
                  <a:schemeClr val="accent2"/>
                </a:solidFill>
                <a:latin typeface="+mj-lt"/>
                <a:sym typeface="Quantico"/>
              </a:rPr>
              <a:t>Mock </a:t>
            </a:r>
            <a:r>
              <a:rPr lang="en" dirty="0" smtClean="0">
                <a:solidFill>
                  <a:schemeClr val="tx1"/>
                </a:solidFill>
                <a:latin typeface="+mj-lt"/>
                <a:sym typeface="Quantico"/>
              </a:rPr>
              <a:t>: Cria os dublês, possibilitando ensiná-los o que fazer em determinado momento.</a:t>
            </a:r>
            <a:endParaRPr lang="en" dirty="0">
              <a:solidFill>
                <a:schemeClr val="tx1"/>
              </a:solidFill>
              <a:latin typeface="+mj-lt"/>
              <a:sym typeface="Quantico"/>
            </a:endParaRPr>
          </a:p>
          <a:p>
            <a:endParaRPr lang="en" dirty="0">
              <a:solidFill>
                <a:schemeClr val="tx1"/>
              </a:solidFill>
              <a:latin typeface="+mj-lt"/>
              <a:sym typeface="Quantico"/>
            </a:endParaRPr>
          </a:p>
          <a:p>
            <a:r>
              <a:rPr lang="en">
                <a:solidFill>
                  <a:schemeClr val="accent2"/>
                </a:solidFill>
                <a:latin typeface="+mj-lt"/>
                <a:sym typeface="Quantico"/>
              </a:rPr>
              <a:t>@</a:t>
            </a:r>
            <a:r>
              <a:rPr lang="en" smtClean="0">
                <a:solidFill>
                  <a:schemeClr val="accent2"/>
                </a:solidFill>
                <a:latin typeface="+mj-lt"/>
                <a:sym typeface="Quantico"/>
              </a:rPr>
              <a:t>Before </a:t>
            </a:r>
            <a:r>
              <a:rPr lang="en" smtClean="0">
                <a:solidFill>
                  <a:schemeClr val="tx1"/>
                </a:solidFill>
                <a:latin typeface="+mj-lt"/>
                <a:sym typeface="Quantico"/>
              </a:rPr>
              <a:t>/ </a:t>
            </a:r>
            <a:r>
              <a:rPr lang="en" smtClean="0">
                <a:solidFill>
                  <a:schemeClr val="accent2"/>
                </a:solidFill>
                <a:latin typeface="+mj-lt"/>
                <a:sym typeface="Quantico"/>
              </a:rPr>
              <a:t>@</a:t>
            </a:r>
            <a:r>
              <a:rPr lang="en" dirty="0" smtClean="0">
                <a:solidFill>
                  <a:schemeClr val="accent2"/>
                </a:solidFill>
                <a:latin typeface="+mj-lt"/>
                <a:sym typeface="Quantico"/>
              </a:rPr>
              <a:t>After </a:t>
            </a:r>
            <a:r>
              <a:rPr lang="en" dirty="0" smtClean="0">
                <a:solidFill>
                  <a:schemeClr val="tx1"/>
                </a:solidFill>
                <a:latin typeface="+mj-lt"/>
                <a:sym typeface="Quantico"/>
              </a:rPr>
              <a:t>: Efetua configurações antes ou depois da bateria de testes.</a:t>
            </a:r>
            <a:endParaRPr lang="pt-BR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092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&lt; </a:t>
            </a:r>
            <a:r>
              <a:rPr lang="en" dirty="0"/>
              <a:t>Alex Santos </a:t>
            </a:r>
            <a:r>
              <a:rPr lang="en" dirty="0">
                <a:solidFill>
                  <a:schemeClr val="lt2"/>
                </a:solidFill>
              </a:rPr>
              <a:t>/&gt;</a:t>
            </a:r>
            <a:endParaRPr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477" y="641114"/>
            <a:ext cx="1892559" cy="181454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14" name="Google Shape;214;p27"/>
          <p:cNvGrpSpPr/>
          <p:nvPr/>
        </p:nvGrpSpPr>
        <p:grpSpPr>
          <a:xfrm>
            <a:off x="652272" y="1548385"/>
            <a:ext cx="3600462" cy="1658112"/>
            <a:chOff x="1054812" y="1029576"/>
            <a:chExt cx="3436200" cy="3912641"/>
          </a:xfrm>
        </p:grpSpPr>
        <p:sp>
          <p:nvSpPr>
            <p:cNvPr id="15" name="Google Shape;215;p27"/>
            <p:cNvSpPr/>
            <p:nvPr/>
          </p:nvSpPr>
          <p:spPr>
            <a:xfrm>
              <a:off x="1054812" y="1029616"/>
              <a:ext cx="3436200" cy="3912601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pt-BR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// Pai de duas </a:t>
              </a:r>
              <a:r>
                <a:rPr lang="pt-BR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brancheszinhas</a:t>
              </a:r>
              <a:endParaRPr lang="pt-BR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r>
                <a:rPr lang="pt-BR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// Músico</a:t>
              </a:r>
            </a:p>
            <a:p>
              <a:r>
                <a:rPr lang="pt-BR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// Ciclista</a:t>
              </a:r>
            </a:p>
            <a:p>
              <a:r>
                <a:rPr lang="pt-BR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// Curioso</a:t>
              </a:r>
            </a:p>
          </p:txBody>
        </p:sp>
        <p:sp>
          <p:nvSpPr>
            <p:cNvPr id="16" name="Google Shape;216;p27"/>
            <p:cNvSpPr/>
            <p:nvPr/>
          </p:nvSpPr>
          <p:spPr>
            <a:xfrm>
              <a:off x="1054812" y="1029576"/>
              <a:ext cx="3436200" cy="73361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About.java</a:t>
              </a:r>
              <a:endParaRPr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  <p:grpSp>
        <p:nvGrpSpPr>
          <p:cNvPr id="18" name="Google Shape;214;p27"/>
          <p:cNvGrpSpPr/>
          <p:nvPr/>
        </p:nvGrpSpPr>
        <p:grpSpPr>
          <a:xfrm>
            <a:off x="4823526" y="2697734"/>
            <a:ext cx="3600462" cy="1658112"/>
            <a:chOff x="1054812" y="1029576"/>
            <a:chExt cx="3436200" cy="3912641"/>
          </a:xfrm>
        </p:grpSpPr>
        <p:sp>
          <p:nvSpPr>
            <p:cNvPr id="19" name="Google Shape;215;p27"/>
            <p:cNvSpPr/>
            <p:nvPr/>
          </p:nvSpPr>
          <p:spPr>
            <a:xfrm>
              <a:off x="1054812" y="1029616"/>
              <a:ext cx="3436200" cy="3912601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n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// Desenvolvedor no Segmento Logístico;</a:t>
              </a:r>
            </a:p>
            <a:p>
              <a:pPr lvl="0"/>
              <a:r>
                <a:rPr lang="en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// Stack em Java, Angular, Cloud e UX.</a:t>
              </a:r>
            </a:p>
            <a:p>
              <a:pPr lvl="0"/>
              <a:r>
                <a:rPr lang="en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</a:rPr>
                <a:t>// Formação em Desenvolvimento Web.</a:t>
              </a:r>
              <a:endParaRPr lang="pt-BR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20" name="Google Shape;216;p27"/>
            <p:cNvSpPr/>
            <p:nvPr/>
          </p:nvSpPr>
          <p:spPr>
            <a:xfrm>
              <a:off x="1054812" y="1029576"/>
              <a:ext cx="3436200" cy="73361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Story.java</a:t>
              </a:r>
              <a:endParaRPr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772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208;p27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19" name="Google Shape;209;p27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10;p27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4;p27"/>
          <p:cNvGrpSpPr/>
          <p:nvPr/>
        </p:nvGrpSpPr>
        <p:grpSpPr>
          <a:xfrm>
            <a:off x="6849418" y="1309976"/>
            <a:ext cx="1864833" cy="1637043"/>
            <a:chOff x="1054812" y="1029590"/>
            <a:chExt cx="3436214" cy="3912627"/>
          </a:xfrm>
        </p:grpSpPr>
        <p:sp>
          <p:nvSpPr>
            <p:cNvPr id="22" name="Google Shape;215;p27"/>
            <p:cNvSpPr/>
            <p:nvPr/>
          </p:nvSpPr>
          <p:spPr>
            <a:xfrm>
              <a:off x="1054812" y="1029617"/>
              <a:ext cx="3436200" cy="3912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16;p27"/>
            <p:cNvSpPr/>
            <p:nvPr/>
          </p:nvSpPr>
          <p:spPr>
            <a:xfrm>
              <a:off x="1054825" y="1029590"/>
              <a:ext cx="3436200" cy="610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19;p27"/>
          <p:cNvSpPr txBox="1"/>
          <p:nvPr/>
        </p:nvSpPr>
        <p:spPr>
          <a:xfrm>
            <a:off x="6950816" y="1873600"/>
            <a:ext cx="1636294" cy="7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" sz="3200" dirty="0">
                <a:solidFill>
                  <a:schemeClr val="accent1"/>
                </a:solidFill>
              </a:rPr>
              <a:t>[</a:t>
            </a:r>
            <a:r>
              <a:rPr lang="en" sz="3200" dirty="0">
                <a:solidFill>
                  <a:schemeClr val="accent2"/>
                </a:solidFill>
              </a:rPr>
              <a:t>{}</a:t>
            </a:r>
            <a:r>
              <a:rPr lang="en" sz="3200" dirty="0">
                <a:solidFill>
                  <a:schemeClr val="accent1"/>
                </a:solidFill>
              </a:rPr>
              <a:t>]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accent1"/>
              </a:solidFill>
            </a:endParaRPr>
          </a:p>
        </p:txBody>
      </p:sp>
      <p:sp>
        <p:nvSpPr>
          <p:cNvPr id="32" name="Google Shape;220;p27"/>
          <p:cNvSpPr txBox="1">
            <a:spLocks/>
          </p:cNvSpPr>
          <p:nvPr/>
        </p:nvSpPr>
        <p:spPr>
          <a:xfrm>
            <a:off x="1560286" y="1955346"/>
            <a:ext cx="4689259" cy="111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dirty="0" smtClean="0"/>
              <a:t>Talk is cheap. Show me the code.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4" name="Google Shape;217;p27"/>
          <p:cNvSpPr txBox="1"/>
          <p:nvPr/>
        </p:nvSpPr>
        <p:spPr>
          <a:xfrm>
            <a:off x="1069875" y="2009667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&lt;</a:t>
            </a:r>
            <a:endParaRPr sz="3600" dirty="0">
              <a:solidFill>
                <a:schemeClr val="lt2"/>
              </a:solidFill>
            </a:endParaRPr>
          </a:p>
        </p:txBody>
      </p:sp>
      <p:sp>
        <p:nvSpPr>
          <p:cNvPr id="36" name="Google Shape;218;p27"/>
          <p:cNvSpPr txBox="1"/>
          <p:nvPr/>
        </p:nvSpPr>
        <p:spPr>
          <a:xfrm>
            <a:off x="3553465" y="2512483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" sz="3600" dirty="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/&gt;</a:t>
            </a:r>
            <a:endParaRPr sz="3600" dirty="0">
              <a:solidFill>
                <a:schemeClr val="lt2"/>
              </a:solidFill>
              <a:latin typeface="Quantico"/>
              <a:ea typeface="Quantico"/>
              <a:cs typeface="Quantico"/>
            </a:endParaRPr>
          </a:p>
        </p:txBody>
      </p:sp>
    </p:spTree>
    <p:extLst>
      <p:ext uri="{BB962C8B-B14F-4D97-AF65-F5344CB8AC3E}">
        <p14:creationId xmlns:p14="http://schemas.microsoft.com/office/powerpoint/2010/main" val="192006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2"/>
          <p:cNvSpPr txBox="1">
            <a:spLocks noGrp="1"/>
          </p:cNvSpPr>
          <p:nvPr>
            <p:ph type="subTitle" idx="3"/>
          </p:nvPr>
        </p:nvSpPr>
        <p:spPr>
          <a:xfrm>
            <a:off x="719988" y="1801433"/>
            <a:ext cx="7704000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sz="2400" dirty="0">
                <a:solidFill>
                  <a:schemeClr val="accent2"/>
                </a:solidFill>
              </a:rPr>
              <a:t>* </a:t>
            </a:r>
            <a:r>
              <a:rPr lang="pt-BR" dirty="0"/>
              <a:t>Framework open-</a:t>
            </a:r>
            <a:r>
              <a:rPr lang="pt-BR" dirty="0" err="1"/>
              <a:t>source</a:t>
            </a:r>
            <a:r>
              <a:rPr lang="pt-BR" dirty="0"/>
              <a:t> para automatização de testes.</a:t>
            </a:r>
            <a:endParaRPr sz="1800" dirty="0"/>
          </a:p>
        </p:txBody>
      </p:sp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&lt; </a:t>
            </a:r>
            <a:r>
              <a:rPr lang="pt-BR" dirty="0" err="1"/>
              <a:t>Cypress</a:t>
            </a:r>
            <a:r>
              <a:rPr lang="en" dirty="0"/>
              <a:t> </a:t>
            </a:r>
            <a:r>
              <a:rPr lang="en" dirty="0">
                <a:solidFill>
                  <a:schemeClr val="lt2"/>
                </a:solidFill>
              </a:rPr>
              <a:t>/&gt;</a:t>
            </a:r>
            <a:endParaRPr dirty="0"/>
          </a:p>
        </p:txBody>
      </p:sp>
      <p:sp>
        <p:nvSpPr>
          <p:cNvPr id="14" name="Google Shape;285;p32"/>
          <p:cNvSpPr txBox="1">
            <a:spLocks noGrp="1"/>
          </p:cNvSpPr>
          <p:nvPr>
            <p:ph type="subTitle" idx="2"/>
          </p:nvPr>
        </p:nvSpPr>
        <p:spPr>
          <a:xfrm>
            <a:off x="719988" y="2287888"/>
            <a:ext cx="7704000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sz="24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* </a:t>
            </a:r>
            <a:r>
              <a:rPr lang="en" sz="2200" dirty="0">
                <a:latin typeface="Quantico"/>
                <a:ea typeface="Quantico"/>
                <a:cs typeface="Quantico"/>
                <a:sym typeface="Quantico"/>
              </a:rPr>
              <a:t>Efetua os testes de ponta a ponta.</a:t>
            </a:r>
            <a:endParaRPr sz="2200" dirty="0"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6" name="Google Shape;285;p32"/>
          <p:cNvSpPr txBox="1">
            <a:spLocks noGrp="1"/>
          </p:cNvSpPr>
          <p:nvPr>
            <p:ph type="subTitle" idx="2"/>
          </p:nvPr>
        </p:nvSpPr>
        <p:spPr>
          <a:xfrm>
            <a:off x="719988" y="2716945"/>
            <a:ext cx="7704000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sz="24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* </a:t>
            </a:r>
            <a:r>
              <a:rPr lang="en" sz="2200" dirty="0">
                <a:latin typeface="Quantico"/>
                <a:ea typeface="Quantico"/>
                <a:cs typeface="Quantico"/>
                <a:sym typeface="Quantico"/>
              </a:rPr>
              <a:t>Tem ênfase em testes na camada do front end.</a:t>
            </a:r>
            <a:endParaRPr sz="2200" dirty="0">
              <a:latin typeface="Quantico"/>
              <a:ea typeface="Quantico"/>
              <a:cs typeface="Quantico"/>
              <a:sym typeface="Quantico"/>
            </a:endParaRPr>
          </a:p>
        </p:txBody>
      </p:sp>
    </p:spTree>
    <p:extLst>
      <p:ext uri="{BB962C8B-B14F-4D97-AF65-F5344CB8AC3E}">
        <p14:creationId xmlns:p14="http://schemas.microsoft.com/office/powerpoint/2010/main" val="225328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0"/>
          <p:cNvSpPr txBox="1"/>
          <p:nvPr/>
        </p:nvSpPr>
        <p:spPr>
          <a:xfrm>
            <a:off x="719988" y="1355755"/>
            <a:ext cx="21930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Ambiente</a:t>
            </a:r>
            <a:endParaRPr sz="18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26" name="Google Shape;426;p40"/>
          <p:cNvSpPr txBox="1"/>
          <p:nvPr/>
        </p:nvSpPr>
        <p:spPr>
          <a:xfrm>
            <a:off x="723900" y="2352498"/>
            <a:ext cx="21930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Input de dados</a:t>
            </a:r>
            <a:endParaRPr sz="18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27" name="Google Shape;427;p40"/>
          <p:cNvSpPr txBox="1"/>
          <p:nvPr/>
        </p:nvSpPr>
        <p:spPr>
          <a:xfrm>
            <a:off x="723900" y="3479155"/>
            <a:ext cx="21930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Envio para a API</a:t>
            </a:r>
            <a:endParaRPr sz="18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28" name="Google Shape;428;p40"/>
          <p:cNvSpPr txBox="1"/>
          <p:nvPr/>
        </p:nvSpPr>
        <p:spPr>
          <a:xfrm>
            <a:off x="6226877" y="1255650"/>
            <a:ext cx="21930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Banco de dados</a:t>
            </a:r>
            <a:endParaRPr sz="18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29" name="Google Shape;429;p40"/>
          <p:cNvSpPr txBox="1"/>
          <p:nvPr/>
        </p:nvSpPr>
        <p:spPr>
          <a:xfrm>
            <a:off x="6226877" y="2345064"/>
            <a:ext cx="21930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Resposta</a:t>
            </a:r>
            <a:endParaRPr sz="18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30" name="Google Shape;430;p40"/>
          <p:cNvSpPr txBox="1"/>
          <p:nvPr/>
        </p:nvSpPr>
        <p:spPr>
          <a:xfrm>
            <a:off x="6226877" y="3352777"/>
            <a:ext cx="21930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Testes</a:t>
            </a:r>
            <a:endParaRPr sz="18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31" name="Google Shape;431;p40"/>
          <p:cNvSpPr txBox="1"/>
          <p:nvPr/>
        </p:nvSpPr>
        <p:spPr>
          <a:xfrm>
            <a:off x="719988" y="1685328"/>
            <a:ext cx="21930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Efetua </a:t>
            </a: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 início dos testes.</a:t>
            </a:r>
            <a:endParaRPr sz="12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2" name="Google Shape;432;p40"/>
          <p:cNvSpPr txBox="1"/>
          <p:nvPr/>
        </p:nvSpPr>
        <p:spPr>
          <a:xfrm>
            <a:off x="723900" y="2682142"/>
            <a:ext cx="21930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Efetua os inputs necessários e realiza as ações.</a:t>
            </a:r>
            <a:endParaRPr sz="12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3" name="Google Shape;433;p40"/>
          <p:cNvSpPr txBox="1"/>
          <p:nvPr/>
        </p:nvSpPr>
        <p:spPr>
          <a:xfrm>
            <a:off x="723900" y="3808800"/>
            <a:ext cx="21930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Envia para o serviço e processa os </a:t>
            </a:r>
            <a:r>
              <a:rPr lang="en" sz="1200" dirty="0" smtClean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dados.</a:t>
            </a:r>
            <a:endParaRPr sz="12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4" name="Google Shape;434;p40"/>
          <p:cNvSpPr txBox="1"/>
          <p:nvPr/>
        </p:nvSpPr>
        <p:spPr>
          <a:xfrm>
            <a:off x="6226877" y="1585223"/>
            <a:ext cx="21930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Consulta ou insere </a:t>
            </a:r>
            <a:r>
              <a:rPr lang="en" sz="1200" dirty="0" smtClean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dados.</a:t>
            </a:r>
            <a:endParaRPr sz="12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5" name="Google Shape;435;p40"/>
          <p:cNvSpPr txBox="1"/>
          <p:nvPr/>
        </p:nvSpPr>
        <p:spPr>
          <a:xfrm>
            <a:off x="6226877" y="2674708"/>
            <a:ext cx="21930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Processa o retorno e altera a </a:t>
            </a:r>
            <a:r>
              <a:rPr lang="en" sz="1200" dirty="0" smtClean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interface.</a:t>
            </a:r>
            <a:endParaRPr sz="12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6" name="Google Shape;436;p40"/>
          <p:cNvSpPr txBox="1"/>
          <p:nvPr/>
        </p:nvSpPr>
        <p:spPr>
          <a:xfrm>
            <a:off x="6226877" y="3682422"/>
            <a:ext cx="21930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Analisa se a interface de comportou de acordo com o </a:t>
            </a:r>
            <a:r>
              <a:rPr lang="en" sz="1200" dirty="0" smtClean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esperado.</a:t>
            </a:r>
            <a:endParaRPr sz="12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52" name="Google Shape;12283;p65"/>
          <p:cNvGrpSpPr/>
          <p:nvPr/>
        </p:nvGrpSpPr>
        <p:grpSpPr>
          <a:xfrm>
            <a:off x="3188977" y="1771367"/>
            <a:ext cx="2765822" cy="1671169"/>
            <a:chOff x="7009649" y="1541981"/>
            <a:chExt cx="524940" cy="320655"/>
          </a:xfrm>
          <a:solidFill>
            <a:schemeClr val="tx1"/>
          </a:solidFill>
        </p:grpSpPr>
        <p:sp>
          <p:nvSpPr>
            <p:cNvPr id="53" name="Google Shape;12284;p65"/>
            <p:cNvSpPr/>
            <p:nvPr/>
          </p:nvSpPr>
          <p:spPr>
            <a:xfrm>
              <a:off x="7009649" y="1541981"/>
              <a:ext cx="524940" cy="320655"/>
            </a:xfrm>
            <a:custGeom>
              <a:avLst/>
              <a:gdLst/>
              <a:ahLst/>
              <a:cxnLst/>
              <a:rect l="l" t="t" r="r" b="b"/>
              <a:pathLst>
                <a:path w="16492" h="10074" extrusionOk="0">
                  <a:moveTo>
                    <a:pt x="13979" y="1227"/>
                  </a:moveTo>
                  <a:lnTo>
                    <a:pt x="13979" y="6764"/>
                  </a:lnTo>
                  <a:lnTo>
                    <a:pt x="11348" y="6764"/>
                  </a:lnTo>
                  <a:cubicBezTo>
                    <a:pt x="11205" y="6764"/>
                    <a:pt x="11109" y="6871"/>
                    <a:pt x="11109" y="7002"/>
                  </a:cubicBezTo>
                  <a:cubicBezTo>
                    <a:pt x="11109" y="7145"/>
                    <a:pt x="11205" y="7240"/>
                    <a:pt x="11348" y="7240"/>
                  </a:cubicBezTo>
                  <a:lnTo>
                    <a:pt x="13979" y="7240"/>
                  </a:lnTo>
                  <a:lnTo>
                    <a:pt x="13979" y="7514"/>
                  </a:lnTo>
                  <a:lnTo>
                    <a:pt x="2537" y="7514"/>
                  </a:lnTo>
                  <a:lnTo>
                    <a:pt x="2537" y="7240"/>
                  </a:lnTo>
                  <a:lnTo>
                    <a:pt x="10336" y="7240"/>
                  </a:lnTo>
                  <a:cubicBezTo>
                    <a:pt x="10466" y="7240"/>
                    <a:pt x="10574" y="7145"/>
                    <a:pt x="10574" y="7002"/>
                  </a:cubicBezTo>
                  <a:cubicBezTo>
                    <a:pt x="10574" y="6871"/>
                    <a:pt x="10466" y="6764"/>
                    <a:pt x="10336" y="6764"/>
                  </a:cubicBezTo>
                  <a:lnTo>
                    <a:pt x="7014" y="6764"/>
                  </a:lnTo>
                  <a:lnTo>
                    <a:pt x="7014" y="1227"/>
                  </a:lnTo>
                  <a:close/>
                  <a:moveTo>
                    <a:pt x="14169" y="7990"/>
                  </a:moveTo>
                  <a:lnTo>
                    <a:pt x="14943" y="8287"/>
                  </a:lnTo>
                  <a:lnTo>
                    <a:pt x="1537" y="8287"/>
                  </a:lnTo>
                  <a:lnTo>
                    <a:pt x="2323" y="7990"/>
                  </a:lnTo>
                  <a:close/>
                  <a:moveTo>
                    <a:pt x="10240" y="8776"/>
                  </a:moveTo>
                  <a:lnTo>
                    <a:pt x="10014" y="9002"/>
                  </a:lnTo>
                  <a:lnTo>
                    <a:pt x="6526" y="9002"/>
                  </a:lnTo>
                  <a:lnTo>
                    <a:pt x="6299" y="8776"/>
                  </a:lnTo>
                  <a:close/>
                  <a:moveTo>
                    <a:pt x="16003" y="8776"/>
                  </a:moveTo>
                  <a:lnTo>
                    <a:pt x="16003" y="8823"/>
                  </a:lnTo>
                  <a:lnTo>
                    <a:pt x="16015" y="8823"/>
                  </a:lnTo>
                  <a:cubicBezTo>
                    <a:pt x="16015" y="9252"/>
                    <a:pt x="15658" y="9609"/>
                    <a:pt x="15229" y="9609"/>
                  </a:cubicBezTo>
                  <a:lnTo>
                    <a:pt x="1287" y="9609"/>
                  </a:lnTo>
                  <a:cubicBezTo>
                    <a:pt x="846" y="9609"/>
                    <a:pt x="489" y="9252"/>
                    <a:pt x="489" y="8823"/>
                  </a:cubicBezTo>
                  <a:lnTo>
                    <a:pt x="489" y="8776"/>
                  </a:lnTo>
                  <a:lnTo>
                    <a:pt x="5633" y="8776"/>
                  </a:lnTo>
                  <a:lnTo>
                    <a:pt x="6252" y="9407"/>
                  </a:lnTo>
                  <a:cubicBezTo>
                    <a:pt x="6299" y="9454"/>
                    <a:pt x="6359" y="9478"/>
                    <a:pt x="6418" y="9478"/>
                  </a:cubicBezTo>
                  <a:lnTo>
                    <a:pt x="10121" y="9478"/>
                  </a:lnTo>
                  <a:cubicBezTo>
                    <a:pt x="10181" y="9478"/>
                    <a:pt x="10240" y="9454"/>
                    <a:pt x="10288" y="9407"/>
                  </a:cubicBezTo>
                  <a:lnTo>
                    <a:pt x="10907" y="8776"/>
                  </a:lnTo>
                  <a:close/>
                  <a:moveTo>
                    <a:pt x="2811" y="1"/>
                  </a:moveTo>
                  <a:cubicBezTo>
                    <a:pt x="2382" y="1"/>
                    <a:pt x="2037" y="346"/>
                    <a:pt x="2037" y="775"/>
                  </a:cubicBezTo>
                  <a:lnTo>
                    <a:pt x="2037" y="3799"/>
                  </a:lnTo>
                  <a:cubicBezTo>
                    <a:pt x="2037" y="3930"/>
                    <a:pt x="2144" y="4037"/>
                    <a:pt x="2275" y="4037"/>
                  </a:cubicBezTo>
                  <a:cubicBezTo>
                    <a:pt x="2418" y="4037"/>
                    <a:pt x="2513" y="3930"/>
                    <a:pt x="2513" y="3799"/>
                  </a:cubicBezTo>
                  <a:lnTo>
                    <a:pt x="2513" y="1215"/>
                  </a:lnTo>
                  <a:lnTo>
                    <a:pt x="6526" y="1215"/>
                  </a:lnTo>
                  <a:lnTo>
                    <a:pt x="6526" y="6752"/>
                  </a:lnTo>
                  <a:lnTo>
                    <a:pt x="2513" y="6752"/>
                  </a:lnTo>
                  <a:lnTo>
                    <a:pt x="2513" y="4763"/>
                  </a:lnTo>
                  <a:cubicBezTo>
                    <a:pt x="2513" y="4632"/>
                    <a:pt x="2418" y="4525"/>
                    <a:pt x="2275" y="4525"/>
                  </a:cubicBezTo>
                  <a:cubicBezTo>
                    <a:pt x="2144" y="4525"/>
                    <a:pt x="2037" y="4632"/>
                    <a:pt x="2037" y="4763"/>
                  </a:cubicBezTo>
                  <a:lnTo>
                    <a:pt x="2037" y="7573"/>
                  </a:lnTo>
                  <a:lnTo>
                    <a:pt x="156" y="8299"/>
                  </a:lnTo>
                  <a:cubicBezTo>
                    <a:pt x="60" y="8335"/>
                    <a:pt x="1" y="8430"/>
                    <a:pt x="1" y="8526"/>
                  </a:cubicBezTo>
                  <a:lnTo>
                    <a:pt x="1" y="8811"/>
                  </a:lnTo>
                  <a:cubicBezTo>
                    <a:pt x="1" y="9502"/>
                    <a:pt x="572" y="10073"/>
                    <a:pt x="1263" y="10073"/>
                  </a:cubicBezTo>
                  <a:lnTo>
                    <a:pt x="15217" y="10073"/>
                  </a:lnTo>
                  <a:cubicBezTo>
                    <a:pt x="15908" y="10073"/>
                    <a:pt x="16479" y="9502"/>
                    <a:pt x="16479" y="8811"/>
                  </a:cubicBezTo>
                  <a:lnTo>
                    <a:pt x="16479" y="8526"/>
                  </a:lnTo>
                  <a:cubicBezTo>
                    <a:pt x="16491" y="8430"/>
                    <a:pt x="16432" y="8347"/>
                    <a:pt x="16348" y="8323"/>
                  </a:cubicBezTo>
                  <a:lnTo>
                    <a:pt x="14467" y="7585"/>
                  </a:lnTo>
                  <a:lnTo>
                    <a:pt x="14467" y="775"/>
                  </a:lnTo>
                  <a:cubicBezTo>
                    <a:pt x="14467" y="346"/>
                    <a:pt x="14122" y="1"/>
                    <a:pt x="13693" y="1"/>
                  </a:cubicBezTo>
                  <a:lnTo>
                    <a:pt x="11550" y="1"/>
                  </a:lnTo>
                  <a:cubicBezTo>
                    <a:pt x="11419" y="1"/>
                    <a:pt x="11312" y="108"/>
                    <a:pt x="11312" y="239"/>
                  </a:cubicBezTo>
                  <a:cubicBezTo>
                    <a:pt x="11312" y="370"/>
                    <a:pt x="11419" y="477"/>
                    <a:pt x="11550" y="477"/>
                  </a:cubicBezTo>
                  <a:lnTo>
                    <a:pt x="13693" y="477"/>
                  </a:lnTo>
                  <a:cubicBezTo>
                    <a:pt x="13848" y="477"/>
                    <a:pt x="13967" y="596"/>
                    <a:pt x="13979" y="739"/>
                  </a:cubicBezTo>
                  <a:lnTo>
                    <a:pt x="2537" y="739"/>
                  </a:lnTo>
                  <a:cubicBezTo>
                    <a:pt x="2549" y="596"/>
                    <a:pt x="2668" y="477"/>
                    <a:pt x="2811" y="477"/>
                  </a:cubicBezTo>
                  <a:lnTo>
                    <a:pt x="10586" y="477"/>
                  </a:lnTo>
                  <a:cubicBezTo>
                    <a:pt x="10717" y="477"/>
                    <a:pt x="10824" y="370"/>
                    <a:pt x="10824" y="239"/>
                  </a:cubicBezTo>
                  <a:cubicBezTo>
                    <a:pt x="10824" y="108"/>
                    <a:pt x="10717" y="1"/>
                    <a:pt x="10586" y="1"/>
                  </a:cubicBezTo>
                  <a:close/>
                </a:path>
              </a:pathLst>
            </a:cu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2285;p65"/>
            <p:cNvSpPr/>
            <p:nvPr/>
          </p:nvSpPr>
          <p:spPr>
            <a:xfrm>
              <a:off x="7110104" y="1604909"/>
              <a:ext cx="61782" cy="41697"/>
            </a:xfrm>
            <a:custGeom>
              <a:avLst/>
              <a:gdLst/>
              <a:ahLst/>
              <a:cxnLst/>
              <a:rect l="l" t="t" r="r" b="b"/>
              <a:pathLst>
                <a:path w="1941" h="1310" extrusionOk="0">
                  <a:moveTo>
                    <a:pt x="1441" y="488"/>
                  </a:moveTo>
                  <a:lnTo>
                    <a:pt x="1441" y="834"/>
                  </a:lnTo>
                  <a:lnTo>
                    <a:pt x="488" y="834"/>
                  </a:lnTo>
                  <a:lnTo>
                    <a:pt x="488" y="488"/>
                  </a:lnTo>
                  <a:close/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lnTo>
                    <a:pt x="0" y="1072"/>
                  </a:lnTo>
                  <a:cubicBezTo>
                    <a:pt x="0" y="1203"/>
                    <a:pt x="107" y="1310"/>
                    <a:pt x="238" y="1310"/>
                  </a:cubicBezTo>
                  <a:lnTo>
                    <a:pt x="1679" y="1310"/>
                  </a:lnTo>
                  <a:cubicBezTo>
                    <a:pt x="1822" y="1310"/>
                    <a:pt x="1917" y="1203"/>
                    <a:pt x="1917" y="1072"/>
                  </a:cubicBezTo>
                  <a:lnTo>
                    <a:pt x="1917" y="238"/>
                  </a:lnTo>
                  <a:cubicBezTo>
                    <a:pt x="1941" y="119"/>
                    <a:pt x="1822" y="0"/>
                    <a:pt x="1679" y="0"/>
                  </a:cubicBezTo>
                  <a:close/>
                </a:path>
              </a:pathLst>
            </a:cu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2286;p65"/>
            <p:cNvSpPr/>
            <p:nvPr/>
          </p:nvSpPr>
          <p:spPr>
            <a:xfrm>
              <a:off x="7110455" y="1655296"/>
              <a:ext cx="96700" cy="15183"/>
            </a:xfrm>
            <a:custGeom>
              <a:avLst/>
              <a:gdLst/>
              <a:ahLst/>
              <a:cxnLst/>
              <a:rect l="l" t="t" r="r" b="b"/>
              <a:pathLst>
                <a:path w="3038" h="477" extrusionOk="0">
                  <a:moveTo>
                    <a:pt x="239" y="1"/>
                  </a:moveTo>
                  <a:cubicBezTo>
                    <a:pt x="108" y="1"/>
                    <a:pt x="1" y="96"/>
                    <a:pt x="1" y="239"/>
                  </a:cubicBezTo>
                  <a:cubicBezTo>
                    <a:pt x="1" y="370"/>
                    <a:pt x="108" y="477"/>
                    <a:pt x="239" y="477"/>
                  </a:cubicBezTo>
                  <a:lnTo>
                    <a:pt x="2799" y="477"/>
                  </a:lnTo>
                  <a:cubicBezTo>
                    <a:pt x="2942" y="477"/>
                    <a:pt x="3037" y="370"/>
                    <a:pt x="3037" y="239"/>
                  </a:cubicBezTo>
                  <a:cubicBezTo>
                    <a:pt x="3037" y="96"/>
                    <a:pt x="2942" y="1"/>
                    <a:pt x="2799" y="1"/>
                  </a:cubicBezTo>
                  <a:close/>
                </a:path>
              </a:pathLst>
            </a:cu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2287;p65"/>
            <p:cNvSpPr/>
            <p:nvPr/>
          </p:nvSpPr>
          <p:spPr>
            <a:xfrm>
              <a:off x="7146104" y="1676909"/>
              <a:ext cx="61050" cy="41729"/>
            </a:xfrm>
            <a:custGeom>
              <a:avLst/>
              <a:gdLst/>
              <a:ahLst/>
              <a:cxnLst/>
              <a:rect l="l" t="t" r="r" b="b"/>
              <a:pathLst>
                <a:path w="1918" h="1311" extrusionOk="0">
                  <a:moveTo>
                    <a:pt x="1441" y="489"/>
                  </a:moveTo>
                  <a:lnTo>
                    <a:pt x="1441" y="834"/>
                  </a:lnTo>
                  <a:lnTo>
                    <a:pt x="488" y="834"/>
                  </a:lnTo>
                  <a:lnTo>
                    <a:pt x="488" y="489"/>
                  </a:lnTo>
                  <a:close/>
                  <a:moveTo>
                    <a:pt x="238" y="0"/>
                  </a:moveTo>
                  <a:cubicBezTo>
                    <a:pt x="107" y="0"/>
                    <a:pt x="0" y="108"/>
                    <a:pt x="0" y="239"/>
                  </a:cubicBezTo>
                  <a:lnTo>
                    <a:pt x="0" y="1072"/>
                  </a:lnTo>
                  <a:cubicBezTo>
                    <a:pt x="0" y="1203"/>
                    <a:pt x="107" y="1310"/>
                    <a:pt x="238" y="1310"/>
                  </a:cubicBezTo>
                  <a:lnTo>
                    <a:pt x="1679" y="1310"/>
                  </a:lnTo>
                  <a:cubicBezTo>
                    <a:pt x="1822" y="1310"/>
                    <a:pt x="1917" y="1203"/>
                    <a:pt x="1917" y="1072"/>
                  </a:cubicBezTo>
                  <a:lnTo>
                    <a:pt x="1917" y="239"/>
                  </a:lnTo>
                  <a:cubicBezTo>
                    <a:pt x="1917" y="108"/>
                    <a:pt x="1822" y="0"/>
                    <a:pt x="1679" y="0"/>
                  </a:cubicBezTo>
                  <a:close/>
                </a:path>
              </a:pathLst>
            </a:cu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2288;p65"/>
            <p:cNvSpPr/>
            <p:nvPr/>
          </p:nvSpPr>
          <p:spPr>
            <a:xfrm>
              <a:off x="7110455" y="1726563"/>
              <a:ext cx="96700" cy="15183"/>
            </a:xfrm>
            <a:custGeom>
              <a:avLst/>
              <a:gdLst/>
              <a:ahLst/>
              <a:cxnLst/>
              <a:rect l="l" t="t" r="r" b="b"/>
              <a:pathLst>
                <a:path w="3038" h="477" extrusionOk="0"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81"/>
                    <a:pt x="108" y="476"/>
                    <a:pt x="239" y="476"/>
                  </a:cubicBezTo>
                  <a:lnTo>
                    <a:pt x="2799" y="476"/>
                  </a:lnTo>
                  <a:cubicBezTo>
                    <a:pt x="2942" y="476"/>
                    <a:pt x="3037" y="381"/>
                    <a:pt x="3037" y="238"/>
                  </a:cubicBezTo>
                  <a:cubicBezTo>
                    <a:pt x="3037" y="107"/>
                    <a:pt x="2942" y="0"/>
                    <a:pt x="2799" y="0"/>
                  </a:cubicBezTo>
                  <a:close/>
                </a:path>
              </a:pathLst>
            </a:cu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2289;p65"/>
            <p:cNvSpPr/>
            <p:nvPr/>
          </p:nvSpPr>
          <p:spPr>
            <a:xfrm>
              <a:off x="7262825" y="1636739"/>
              <a:ext cx="48541" cy="80371"/>
            </a:xfrm>
            <a:custGeom>
              <a:avLst/>
              <a:gdLst/>
              <a:ahLst/>
              <a:cxnLst/>
              <a:rect l="l" t="t" r="r" b="b"/>
              <a:pathLst>
                <a:path w="1525" h="2525" extrusionOk="0">
                  <a:moveTo>
                    <a:pt x="1268" y="0"/>
                  </a:moveTo>
                  <a:cubicBezTo>
                    <a:pt x="1206" y="0"/>
                    <a:pt x="1143" y="24"/>
                    <a:pt x="1096" y="72"/>
                  </a:cubicBezTo>
                  <a:lnTo>
                    <a:pt x="72" y="1096"/>
                  </a:lnTo>
                  <a:cubicBezTo>
                    <a:pt x="24" y="1143"/>
                    <a:pt x="0" y="1203"/>
                    <a:pt x="0" y="1262"/>
                  </a:cubicBezTo>
                  <a:cubicBezTo>
                    <a:pt x="0" y="1322"/>
                    <a:pt x="24" y="1381"/>
                    <a:pt x="72" y="1429"/>
                  </a:cubicBezTo>
                  <a:lnTo>
                    <a:pt x="1096" y="2453"/>
                  </a:lnTo>
                  <a:cubicBezTo>
                    <a:pt x="1143" y="2501"/>
                    <a:pt x="1203" y="2524"/>
                    <a:pt x="1262" y="2524"/>
                  </a:cubicBezTo>
                  <a:cubicBezTo>
                    <a:pt x="1322" y="2524"/>
                    <a:pt x="1381" y="2501"/>
                    <a:pt x="1429" y="2453"/>
                  </a:cubicBezTo>
                  <a:cubicBezTo>
                    <a:pt x="1524" y="2370"/>
                    <a:pt x="1524" y="2215"/>
                    <a:pt x="1441" y="2108"/>
                  </a:cubicBezTo>
                  <a:lnTo>
                    <a:pt x="596" y="1262"/>
                  </a:lnTo>
                  <a:lnTo>
                    <a:pt x="1441" y="417"/>
                  </a:lnTo>
                  <a:cubicBezTo>
                    <a:pt x="1524" y="322"/>
                    <a:pt x="1524" y="167"/>
                    <a:pt x="1441" y="72"/>
                  </a:cubicBezTo>
                  <a:cubicBezTo>
                    <a:pt x="1393" y="24"/>
                    <a:pt x="1331" y="0"/>
                    <a:pt x="1268" y="0"/>
                  </a:cubicBezTo>
                  <a:close/>
                </a:path>
              </a:pathLst>
            </a:cu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2290;p65"/>
            <p:cNvSpPr/>
            <p:nvPr/>
          </p:nvSpPr>
          <p:spPr>
            <a:xfrm>
              <a:off x="7380691" y="1636357"/>
              <a:ext cx="48891" cy="80371"/>
            </a:xfrm>
            <a:custGeom>
              <a:avLst/>
              <a:gdLst/>
              <a:ahLst/>
              <a:cxnLst/>
              <a:rect l="l" t="t" r="r" b="b"/>
              <a:pathLst>
                <a:path w="1536" h="2525" extrusionOk="0">
                  <a:moveTo>
                    <a:pt x="261" y="0"/>
                  </a:moveTo>
                  <a:cubicBezTo>
                    <a:pt x="197" y="0"/>
                    <a:pt x="131" y="24"/>
                    <a:pt x="83" y="72"/>
                  </a:cubicBezTo>
                  <a:cubicBezTo>
                    <a:pt x="0" y="155"/>
                    <a:pt x="0" y="322"/>
                    <a:pt x="83" y="417"/>
                  </a:cubicBezTo>
                  <a:lnTo>
                    <a:pt x="941" y="1262"/>
                  </a:lnTo>
                  <a:lnTo>
                    <a:pt x="83" y="2108"/>
                  </a:lnTo>
                  <a:cubicBezTo>
                    <a:pt x="0" y="2203"/>
                    <a:pt x="0" y="2358"/>
                    <a:pt x="83" y="2453"/>
                  </a:cubicBezTo>
                  <a:cubicBezTo>
                    <a:pt x="131" y="2501"/>
                    <a:pt x="191" y="2525"/>
                    <a:pt x="250" y="2525"/>
                  </a:cubicBezTo>
                  <a:cubicBezTo>
                    <a:pt x="310" y="2525"/>
                    <a:pt x="369" y="2501"/>
                    <a:pt x="417" y="2453"/>
                  </a:cubicBezTo>
                  <a:lnTo>
                    <a:pt x="1441" y="1429"/>
                  </a:lnTo>
                  <a:cubicBezTo>
                    <a:pt x="1488" y="1382"/>
                    <a:pt x="1512" y="1322"/>
                    <a:pt x="1512" y="1262"/>
                  </a:cubicBezTo>
                  <a:cubicBezTo>
                    <a:pt x="1536" y="1203"/>
                    <a:pt x="1500" y="1143"/>
                    <a:pt x="1453" y="1096"/>
                  </a:cubicBezTo>
                  <a:lnTo>
                    <a:pt x="429" y="72"/>
                  </a:lnTo>
                  <a:cubicBezTo>
                    <a:pt x="387" y="24"/>
                    <a:pt x="325" y="0"/>
                    <a:pt x="261" y="0"/>
                  </a:cubicBezTo>
                  <a:close/>
                </a:path>
              </a:pathLst>
            </a:cu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2291;p65"/>
            <p:cNvSpPr/>
            <p:nvPr/>
          </p:nvSpPr>
          <p:spPr>
            <a:xfrm>
              <a:off x="7321933" y="1626744"/>
              <a:ext cx="48923" cy="99851"/>
            </a:xfrm>
            <a:custGeom>
              <a:avLst/>
              <a:gdLst/>
              <a:ahLst/>
              <a:cxnLst/>
              <a:rect l="l" t="t" r="r" b="b"/>
              <a:pathLst>
                <a:path w="1537" h="3137" extrusionOk="0">
                  <a:moveTo>
                    <a:pt x="1249" y="0"/>
                  </a:moveTo>
                  <a:cubicBezTo>
                    <a:pt x="1154" y="0"/>
                    <a:pt x="1061" y="59"/>
                    <a:pt x="1025" y="160"/>
                  </a:cubicBezTo>
                  <a:lnTo>
                    <a:pt x="48" y="2815"/>
                  </a:lnTo>
                  <a:cubicBezTo>
                    <a:pt x="1" y="2934"/>
                    <a:pt x="60" y="3077"/>
                    <a:pt x="191" y="3124"/>
                  </a:cubicBezTo>
                  <a:cubicBezTo>
                    <a:pt x="227" y="3136"/>
                    <a:pt x="251" y="3136"/>
                    <a:pt x="286" y="3136"/>
                  </a:cubicBezTo>
                  <a:cubicBezTo>
                    <a:pt x="382" y="3136"/>
                    <a:pt x="477" y="3077"/>
                    <a:pt x="501" y="2981"/>
                  </a:cubicBezTo>
                  <a:lnTo>
                    <a:pt x="1489" y="326"/>
                  </a:lnTo>
                  <a:cubicBezTo>
                    <a:pt x="1537" y="207"/>
                    <a:pt x="1477" y="64"/>
                    <a:pt x="1334" y="17"/>
                  </a:cubicBezTo>
                  <a:cubicBezTo>
                    <a:pt x="1307" y="6"/>
                    <a:pt x="1278" y="0"/>
                    <a:pt x="1249" y="0"/>
                  </a:cubicBezTo>
                  <a:close/>
                </a:path>
              </a:pathLst>
            </a:cu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284;p32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&lt; </a:t>
            </a:r>
            <a:r>
              <a:rPr lang="pt-BR" dirty="0" err="1"/>
              <a:t>Cypress</a:t>
            </a:r>
            <a:r>
              <a:rPr lang="en" dirty="0"/>
              <a:t> </a:t>
            </a:r>
            <a:r>
              <a:rPr lang="en" dirty="0">
                <a:solidFill>
                  <a:schemeClr val="lt2"/>
                </a:solidFill>
              </a:rPr>
              <a:t>/&gt;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&lt; </a:t>
            </a:r>
            <a:r>
              <a:rPr lang="pt-BR" dirty="0" smtClean="0"/>
              <a:t>Métodos </a:t>
            </a:r>
            <a:r>
              <a:rPr lang="en" dirty="0">
                <a:solidFill>
                  <a:schemeClr val="lt2"/>
                </a:solidFill>
              </a:rPr>
              <a:t>/&gt;</a:t>
            </a:r>
            <a:endParaRPr dirty="0"/>
          </a:p>
        </p:txBody>
      </p:sp>
      <p:sp>
        <p:nvSpPr>
          <p:cNvPr id="7" name="Google Shape;284;p32"/>
          <p:cNvSpPr txBox="1">
            <a:spLocks/>
          </p:cNvSpPr>
          <p:nvPr/>
        </p:nvSpPr>
        <p:spPr>
          <a:xfrm>
            <a:off x="988503" y="413849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algn="r"/>
            <a:r>
              <a:rPr lang="pt-BR" sz="1800" dirty="0">
                <a:solidFill>
                  <a:schemeClr val="lt2"/>
                </a:solidFill>
              </a:rPr>
              <a:t>&lt; </a:t>
            </a:r>
            <a:r>
              <a:rPr lang="pt-BR" sz="1800" dirty="0" err="1"/>
              <a:t>Cypress</a:t>
            </a:r>
            <a:r>
              <a:rPr lang="pt-BR" sz="1800" dirty="0"/>
              <a:t> </a:t>
            </a:r>
            <a:r>
              <a:rPr lang="pt-BR" sz="1800" dirty="0">
                <a:solidFill>
                  <a:schemeClr val="lt2"/>
                </a:solidFill>
              </a:rPr>
              <a:t>/&gt;</a:t>
            </a:r>
            <a:endParaRPr lang="pt-BR" sz="1800" dirty="0"/>
          </a:p>
        </p:txBody>
      </p:sp>
      <p:grpSp>
        <p:nvGrpSpPr>
          <p:cNvPr id="10" name="Google Shape;214;p27"/>
          <p:cNvGrpSpPr/>
          <p:nvPr/>
        </p:nvGrpSpPr>
        <p:grpSpPr>
          <a:xfrm>
            <a:off x="719988" y="1354576"/>
            <a:ext cx="7704000" cy="2783923"/>
            <a:chOff x="1054812" y="1029576"/>
            <a:chExt cx="3436200" cy="3912641"/>
          </a:xfrm>
        </p:grpSpPr>
        <p:sp>
          <p:nvSpPr>
            <p:cNvPr id="11" name="Google Shape;215;p27"/>
            <p:cNvSpPr/>
            <p:nvPr/>
          </p:nvSpPr>
          <p:spPr>
            <a:xfrm>
              <a:off x="1054812" y="1029617"/>
              <a:ext cx="3436200" cy="3912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12" name="Google Shape;216;p27"/>
            <p:cNvSpPr/>
            <p:nvPr/>
          </p:nvSpPr>
          <p:spPr>
            <a:xfrm>
              <a:off x="1054812" y="1029576"/>
              <a:ext cx="3436200" cy="610201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dirty="0" err="1" smtClean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cypress.spec.cy.ts</a:t>
              </a:r>
              <a:endParaRPr sz="18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="" xmlns:a16="http://schemas.microsoft.com/office/drawing/2014/main" id="{CDE52CDB-4CC3-FB46-3674-3437E0750BF4}"/>
              </a:ext>
            </a:extLst>
          </p:cNvPr>
          <p:cNvSpPr txBox="1"/>
          <p:nvPr/>
        </p:nvSpPr>
        <p:spPr>
          <a:xfrm>
            <a:off x="847493" y="1937425"/>
            <a:ext cx="757649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 smtClean="0">
                <a:solidFill>
                  <a:schemeClr val="tx1"/>
                </a:solidFill>
                <a:latin typeface="+mj-lt"/>
                <a:ea typeface="Quantico"/>
                <a:cs typeface="Quantico"/>
                <a:sym typeface="Quantico"/>
              </a:rPr>
              <a:t>cy.</a:t>
            </a:r>
            <a:r>
              <a:rPr lang="pt-BR" dirty="0" err="1" smtClean="0">
                <a:solidFill>
                  <a:schemeClr val="accent1"/>
                </a:solidFill>
                <a:latin typeface="+mj-lt"/>
                <a:ea typeface="Quantico"/>
                <a:cs typeface="Quantico"/>
                <a:sym typeface="Quantico"/>
              </a:rPr>
              <a:t>visit</a:t>
            </a:r>
            <a:r>
              <a:rPr lang="pt-BR" dirty="0" smtClean="0">
                <a:solidFill>
                  <a:schemeClr val="tx1"/>
                </a:solidFill>
                <a:latin typeface="+mj-lt"/>
                <a:ea typeface="Quantico"/>
                <a:cs typeface="Quantico"/>
                <a:sym typeface="Quantico"/>
              </a:rPr>
              <a:t>(</a:t>
            </a:r>
            <a:r>
              <a:rPr lang="pt-BR" dirty="0" smtClean="0">
                <a:solidFill>
                  <a:schemeClr val="tx2"/>
                </a:solidFill>
                <a:latin typeface="+mj-lt"/>
                <a:ea typeface="Quantico"/>
                <a:cs typeface="Quantico"/>
                <a:sym typeface="Quantico"/>
              </a:rPr>
              <a:t>“https://santocodigo.com.br”</a:t>
            </a:r>
            <a:r>
              <a:rPr lang="pt-BR" dirty="0" smtClean="0">
                <a:solidFill>
                  <a:schemeClr val="tx1"/>
                </a:solidFill>
                <a:latin typeface="+mj-lt"/>
                <a:ea typeface="Quantico"/>
                <a:cs typeface="Quantico"/>
                <a:sym typeface="Quantico"/>
              </a:rPr>
              <a:t>);</a:t>
            </a:r>
            <a:br>
              <a:rPr lang="pt-BR" dirty="0" smtClean="0">
                <a:solidFill>
                  <a:schemeClr val="tx1"/>
                </a:solidFill>
                <a:latin typeface="+mj-lt"/>
                <a:ea typeface="Quantico"/>
                <a:cs typeface="Quantico"/>
                <a:sym typeface="Quantico"/>
              </a:rPr>
            </a:br>
            <a:endParaRPr lang="pt-BR" dirty="0" smtClean="0">
              <a:solidFill>
                <a:schemeClr val="tx1"/>
              </a:solidFill>
              <a:latin typeface="+mj-lt"/>
              <a:ea typeface="Quantico"/>
              <a:cs typeface="Quantico"/>
              <a:sym typeface="Quantico"/>
            </a:endParaRPr>
          </a:p>
          <a:p>
            <a:r>
              <a:rPr lang="pt-BR" sz="1400" dirty="0" err="1" smtClean="0">
                <a:solidFill>
                  <a:schemeClr val="tx1"/>
                </a:solidFill>
                <a:latin typeface="+mj-lt"/>
                <a:ea typeface="Quantico"/>
                <a:cs typeface="Quantico"/>
                <a:sym typeface="Quantico"/>
              </a:rPr>
              <a:t>cy.</a:t>
            </a:r>
            <a:r>
              <a:rPr lang="pt-BR" sz="1400" dirty="0" err="1" smtClean="0">
                <a:solidFill>
                  <a:schemeClr val="accent1"/>
                </a:solidFill>
                <a:latin typeface="+mj-lt"/>
                <a:ea typeface="Quantico"/>
                <a:cs typeface="Quantico"/>
                <a:sym typeface="Quantico"/>
              </a:rPr>
              <a:t>get</a:t>
            </a:r>
            <a:r>
              <a:rPr lang="pt-BR" sz="1400" dirty="0" smtClean="0">
                <a:solidFill>
                  <a:schemeClr val="tx1"/>
                </a:solidFill>
                <a:latin typeface="+mj-lt"/>
                <a:ea typeface="Quantico"/>
                <a:cs typeface="Quantico"/>
                <a:sym typeface="Quantico"/>
              </a:rPr>
              <a:t>(</a:t>
            </a:r>
            <a:r>
              <a:rPr lang="pt-BR" sz="1400" dirty="0" smtClean="0">
                <a:solidFill>
                  <a:schemeClr val="tx2"/>
                </a:solidFill>
                <a:latin typeface="+mj-lt"/>
                <a:ea typeface="Quantico"/>
                <a:cs typeface="Quantico"/>
                <a:sym typeface="Quantico"/>
              </a:rPr>
              <a:t>“#</a:t>
            </a:r>
            <a:r>
              <a:rPr lang="pt-BR" sz="1400" dirty="0" err="1" smtClean="0">
                <a:solidFill>
                  <a:schemeClr val="tx2"/>
                </a:solidFill>
                <a:latin typeface="+mj-lt"/>
                <a:ea typeface="Quantico"/>
                <a:cs typeface="Quantico"/>
                <a:sym typeface="Quantico"/>
              </a:rPr>
              <a:t>inputId</a:t>
            </a:r>
            <a:r>
              <a:rPr lang="pt-BR" sz="1400" dirty="0" smtClean="0">
                <a:solidFill>
                  <a:schemeClr val="tx2"/>
                </a:solidFill>
                <a:latin typeface="+mj-lt"/>
                <a:ea typeface="Quantico"/>
                <a:cs typeface="Quantico"/>
                <a:sym typeface="Quantico"/>
              </a:rPr>
              <a:t>”</a:t>
            </a:r>
            <a:r>
              <a:rPr lang="pt-BR" sz="1400" dirty="0" smtClean="0">
                <a:solidFill>
                  <a:schemeClr val="tx1"/>
                </a:solidFill>
                <a:latin typeface="+mj-lt"/>
                <a:ea typeface="Quantico"/>
                <a:cs typeface="Quantico"/>
                <a:sym typeface="Quantico"/>
              </a:rPr>
              <a:t>).</a:t>
            </a:r>
            <a:r>
              <a:rPr lang="pt-BR" sz="1400" dirty="0" err="1" smtClean="0">
                <a:solidFill>
                  <a:schemeClr val="accent1"/>
                </a:solidFill>
                <a:latin typeface="+mj-lt"/>
                <a:ea typeface="Quantico"/>
                <a:cs typeface="Quantico"/>
                <a:sym typeface="Quantico"/>
              </a:rPr>
              <a:t>type</a:t>
            </a:r>
            <a:r>
              <a:rPr lang="pt-BR" sz="1400" dirty="0" smtClean="0">
                <a:solidFill>
                  <a:schemeClr val="tx1"/>
                </a:solidFill>
                <a:latin typeface="+mj-lt"/>
                <a:ea typeface="Quantico"/>
                <a:cs typeface="Quantico"/>
                <a:sym typeface="Quantico"/>
              </a:rPr>
              <a:t>(</a:t>
            </a:r>
            <a:r>
              <a:rPr lang="pt-BR" sz="1400" dirty="0" smtClean="0">
                <a:solidFill>
                  <a:schemeClr val="tx2"/>
                </a:solidFill>
                <a:latin typeface="+mj-lt"/>
                <a:ea typeface="Quantico"/>
                <a:cs typeface="Quantico"/>
                <a:sym typeface="Quantico"/>
              </a:rPr>
              <a:t>“Escreva na caixa de texto”</a:t>
            </a:r>
            <a:r>
              <a:rPr lang="pt-BR" sz="1400" dirty="0" smtClean="0">
                <a:solidFill>
                  <a:schemeClr val="tx1"/>
                </a:solidFill>
                <a:latin typeface="+mj-lt"/>
                <a:ea typeface="Quantico"/>
                <a:cs typeface="Quantico"/>
                <a:sym typeface="Quantico"/>
              </a:rPr>
              <a:t>);</a:t>
            </a:r>
          </a:p>
          <a:p>
            <a:endParaRPr lang="pt-BR" dirty="0">
              <a:solidFill>
                <a:schemeClr val="tx1"/>
              </a:solidFill>
              <a:latin typeface="+mj-lt"/>
              <a:ea typeface="Quantico"/>
              <a:cs typeface="Quantico"/>
              <a:sym typeface="Quantico"/>
            </a:endParaRPr>
          </a:p>
          <a:p>
            <a:r>
              <a:rPr lang="pt-BR" dirty="0" err="1">
                <a:solidFill>
                  <a:schemeClr val="tx1"/>
                </a:solidFill>
              </a:rPr>
              <a:t>cy.</a:t>
            </a:r>
            <a:r>
              <a:rPr lang="pt-BR" dirty="0" err="1">
                <a:solidFill>
                  <a:schemeClr val="accent1"/>
                </a:solidFill>
              </a:rPr>
              <a:t>get</a:t>
            </a:r>
            <a:r>
              <a:rPr lang="pt-BR" dirty="0">
                <a:solidFill>
                  <a:schemeClr val="tx1"/>
                </a:solidFill>
              </a:rPr>
              <a:t>(</a:t>
            </a:r>
            <a:r>
              <a:rPr lang="pt-BR" dirty="0">
                <a:solidFill>
                  <a:schemeClr val="tx2"/>
                </a:solidFill>
              </a:rPr>
              <a:t>'.</a:t>
            </a:r>
            <a:r>
              <a:rPr lang="pt-BR" dirty="0" err="1">
                <a:solidFill>
                  <a:schemeClr val="tx2"/>
                </a:solidFill>
              </a:rPr>
              <a:t>btn</a:t>
            </a:r>
            <a:r>
              <a:rPr lang="pt-BR" dirty="0">
                <a:solidFill>
                  <a:schemeClr val="tx2"/>
                </a:solidFill>
              </a:rPr>
              <a:t>'</a:t>
            </a:r>
            <a:r>
              <a:rPr lang="pt-BR" dirty="0">
                <a:solidFill>
                  <a:schemeClr val="tx1"/>
                </a:solidFill>
              </a:rPr>
              <a:t>).</a:t>
            </a:r>
            <a:r>
              <a:rPr lang="pt-BR" dirty="0">
                <a:solidFill>
                  <a:schemeClr val="accent1"/>
                </a:solidFill>
              </a:rPr>
              <a:t>click</a:t>
            </a:r>
            <a:r>
              <a:rPr lang="pt-BR" dirty="0" smtClean="0">
                <a:solidFill>
                  <a:schemeClr val="tx1"/>
                </a:solidFill>
              </a:rPr>
              <a:t>();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 err="1">
                <a:solidFill>
                  <a:schemeClr val="tx1"/>
                </a:solidFill>
              </a:rPr>
              <a:t>cy.</a:t>
            </a:r>
            <a:r>
              <a:rPr lang="pt-BR" dirty="0" err="1">
                <a:solidFill>
                  <a:schemeClr val="accent1"/>
                </a:solidFill>
              </a:rPr>
              <a:t>get</a:t>
            </a:r>
            <a:r>
              <a:rPr lang="pt-BR" dirty="0">
                <a:solidFill>
                  <a:schemeClr val="tx1"/>
                </a:solidFill>
              </a:rPr>
              <a:t>(</a:t>
            </a:r>
            <a:r>
              <a:rPr lang="pt-BR" dirty="0">
                <a:solidFill>
                  <a:schemeClr val="tx2"/>
                </a:solidFill>
              </a:rPr>
              <a:t>'h1'</a:t>
            </a:r>
            <a:r>
              <a:rPr lang="pt-BR" dirty="0">
                <a:solidFill>
                  <a:schemeClr val="tx1"/>
                </a:solidFill>
              </a:rPr>
              <a:t>).</a:t>
            </a:r>
            <a:r>
              <a:rPr lang="pt-BR" dirty="0" err="1">
                <a:solidFill>
                  <a:schemeClr val="accent1"/>
                </a:solidFill>
              </a:rPr>
              <a:t>contains</a:t>
            </a:r>
            <a:r>
              <a:rPr lang="pt-BR" dirty="0">
                <a:solidFill>
                  <a:schemeClr val="tx1"/>
                </a:solidFill>
              </a:rPr>
              <a:t>(</a:t>
            </a:r>
            <a:r>
              <a:rPr lang="pt-BR" dirty="0">
                <a:solidFill>
                  <a:schemeClr val="tx2"/>
                </a:solidFill>
              </a:rPr>
              <a:t>"O hábito de enxergar os testes como parte da entrega</a:t>
            </a:r>
            <a:r>
              <a:rPr lang="pt-BR" dirty="0" smtClean="0">
                <a:solidFill>
                  <a:schemeClr val="tx2"/>
                </a:solidFill>
              </a:rPr>
              <a:t>."</a:t>
            </a:r>
            <a:r>
              <a:rPr lang="pt-BR" dirty="0" smtClean="0">
                <a:solidFill>
                  <a:schemeClr val="tx1"/>
                </a:solidFill>
              </a:rPr>
              <a:t>);</a:t>
            </a:r>
            <a:endParaRPr lang="pt-BR" dirty="0">
              <a:solidFill>
                <a:schemeClr val="tx1"/>
              </a:solidFill>
            </a:endParaRPr>
          </a:p>
          <a:p>
            <a:endParaRPr lang="pt-BR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cy.</a:t>
            </a:r>
            <a:r>
              <a:rPr lang="en-US" dirty="0">
                <a:solidFill>
                  <a:schemeClr val="accent1"/>
                </a:solidFill>
              </a:rPr>
              <a:t>url</a:t>
            </a:r>
            <a:r>
              <a:rPr lang="en-US" dirty="0">
                <a:solidFill>
                  <a:schemeClr val="tx1"/>
                </a:solidFill>
              </a:rPr>
              <a:t>().</a:t>
            </a:r>
            <a:r>
              <a:rPr lang="en-US" dirty="0">
                <a:solidFill>
                  <a:schemeClr val="accent1"/>
                </a:solidFill>
              </a:rPr>
              <a:t>should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2"/>
                </a:solidFill>
              </a:rPr>
              <a:t>'</a:t>
            </a:r>
            <a:r>
              <a:rPr lang="en-US" dirty="0" err="1">
                <a:solidFill>
                  <a:schemeClr val="tx2"/>
                </a:solidFill>
              </a:rPr>
              <a:t>eq</a:t>
            </a:r>
            <a:r>
              <a:rPr lang="en-US" dirty="0">
                <a:solidFill>
                  <a:schemeClr val="tx2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2"/>
                </a:solidFill>
              </a:rPr>
              <a:t>'https://santocodigo.com.br/login'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09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2"/>
          <p:cNvSpPr txBox="1">
            <a:spLocks noGrp="1"/>
          </p:cNvSpPr>
          <p:nvPr>
            <p:ph type="subTitle" idx="3"/>
          </p:nvPr>
        </p:nvSpPr>
        <p:spPr>
          <a:xfrm>
            <a:off x="719988" y="1801433"/>
            <a:ext cx="7704000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>
                <a:solidFill>
                  <a:schemeClr val="accent2"/>
                </a:solidFill>
              </a:rPr>
              <a:t>* </a:t>
            </a:r>
            <a:r>
              <a:rPr lang="pt-BR" dirty="0"/>
              <a:t>Allure </a:t>
            </a:r>
            <a:r>
              <a:rPr lang="pt-BR" dirty="0" smtClean="0"/>
              <a:t>Test.</a:t>
            </a:r>
            <a:endParaRPr dirty="0"/>
          </a:p>
        </p:txBody>
      </p:sp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&lt; </a:t>
            </a:r>
            <a:r>
              <a:rPr lang="pt-BR" dirty="0"/>
              <a:t>Relatórios e coberturas</a:t>
            </a:r>
            <a:r>
              <a:rPr lang="en" dirty="0"/>
              <a:t> </a:t>
            </a:r>
            <a:r>
              <a:rPr lang="en" dirty="0">
                <a:solidFill>
                  <a:schemeClr val="lt2"/>
                </a:solidFill>
              </a:rPr>
              <a:t>/&gt;</a:t>
            </a:r>
            <a:endParaRPr dirty="0"/>
          </a:p>
        </p:txBody>
      </p:sp>
      <p:sp>
        <p:nvSpPr>
          <p:cNvPr id="14" name="Google Shape;285;p32"/>
          <p:cNvSpPr txBox="1">
            <a:spLocks noGrp="1"/>
          </p:cNvSpPr>
          <p:nvPr>
            <p:ph type="subTitle" idx="2"/>
          </p:nvPr>
        </p:nvSpPr>
        <p:spPr>
          <a:xfrm>
            <a:off x="719988" y="2287888"/>
            <a:ext cx="7704000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sz="22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* </a:t>
            </a:r>
            <a:r>
              <a:rPr lang="en" sz="2200" dirty="0">
                <a:latin typeface="Quantico"/>
                <a:ea typeface="Quantico"/>
                <a:cs typeface="Quantico"/>
                <a:sym typeface="Quantico"/>
              </a:rPr>
              <a:t>Jacoco (Java code coverage</a:t>
            </a:r>
            <a:r>
              <a:rPr lang="en" sz="2200" dirty="0" smtClean="0">
                <a:latin typeface="Quantico"/>
                <a:ea typeface="Quantico"/>
                <a:cs typeface="Quantico"/>
                <a:sym typeface="Quantico"/>
              </a:rPr>
              <a:t>).</a:t>
            </a:r>
            <a:endParaRPr sz="2200" dirty="0"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7" name="Google Shape;285;p32"/>
          <p:cNvSpPr txBox="1">
            <a:spLocks noGrp="1"/>
          </p:cNvSpPr>
          <p:nvPr>
            <p:ph type="subTitle" idx="2"/>
          </p:nvPr>
        </p:nvSpPr>
        <p:spPr>
          <a:xfrm>
            <a:off x="719988" y="2774343"/>
            <a:ext cx="7704000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sz="22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* </a:t>
            </a:r>
            <a:r>
              <a:rPr lang="en" sz="2200" dirty="0" smtClean="0">
                <a:latin typeface="Quantico"/>
                <a:ea typeface="Quantico"/>
                <a:cs typeface="Quantico"/>
                <a:sym typeface="Quantico"/>
              </a:rPr>
              <a:t>Newman.</a:t>
            </a:r>
            <a:endParaRPr sz="2200" dirty="0">
              <a:latin typeface="Quantico"/>
              <a:ea typeface="Quantico"/>
              <a:cs typeface="Quantico"/>
              <a:sym typeface="Quantico"/>
            </a:endParaRPr>
          </a:p>
        </p:txBody>
      </p:sp>
    </p:spTree>
    <p:extLst>
      <p:ext uri="{BB962C8B-B14F-4D97-AF65-F5344CB8AC3E}">
        <p14:creationId xmlns:p14="http://schemas.microsoft.com/office/powerpoint/2010/main" val="257672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85;p32"/>
          <p:cNvSpPr txBox="1">
            <a:spLocks noGrp="1"/>
          </p:cNvSpPr>
          <p:nvPr>
            <p:ph type="subTitle" idx="2"/>
          </p:nvPr>
        </p:nvSpPr>
        <p:spPr>
          <a:xfrm>
            <a:off x="719988" y="2321139"/>
            <a:ext cx="7704000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sz="24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* </a:t>
            </a:r>
            <a:r>
              <a:rPr lang="en-US" sz="2200" dirty="0" smtClean="0">
                <a:latin typeface="Quantico"/>
                <a:ea typeface="Quantico"/>
                <a:cs typeface="Quantico"/>
                <a:sym typeface="Quantico"/>
              </a:rPr>
              <a:t>TDD - </a:t>
            </a:r>
            <a:r>
              <a:rPr lang="en-US" sz="2200" dirty="0" err="1" smtClean="0">
                <a:latin typeface="Quantico"/>
                <a:ea typeface="Quantico"/>
                <a:cs typeface="Quantico"/>
                <a:sym typeface="Quantico"/>
              </a:rPr>
              <a:t>Teste</a:t>
            </a:r>
            <a:r>
              <a:rPr lang="en-US" sz="2200" dirty="0" smtClean="0">
                <a:latin typeface="Quantico"/>
                <a:ea typeface="Quantico"/>
                <a:cs typeface="Quantico"/>
                <a:sym typeface="Quantico"/>
              </a:rPr>
              <a:t> </a:t>
            </a:r>
            <a:r>
              <a:rPr lang="en-US" sz="2200" dirty="0">
                <a:latin typeface="Quantico"/>
                <a:ea typeface="Quantico"/>
                <a:cs typeface="Quantico"/>
                <a:sym typeface="Quantico"/>
              </a:rPr>
              <a:t>e Design no Mundo Real - Mauricio </a:t>
            </a:r>
            <a:r>
              <a:rPr lang="en-US" sz="2200" dirty="0" err="1">
                <a:latin typeface="Quantico"/>
                <a:ea typeface="Quantico"/>
                <a:cs typeface="Quantico"/>
                <a:sym typeface="Quantico"/>
              </a:rPr>
              <a:t>Aniche</a:t>
            </a:r>
            <a:endParaRPr sz="2200" dirty="0"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85" name="Google Shape;285;p32"/>
          <p:cNvSpPr txBox="1">
            <a:spLocks noGrp="1"/>
          </p:cNvSpPr>
          <p:nvPr>
            <p:ph type="subTitle" idx="3"/>
          </p:nvPr>
        </p:nvSpPr>
        <p:spPr>
          <a:xfrm>
            <a:off x="719987" y="1802140"/>
            <a:ext cx="5151423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sz="2400" dirty="0">
                <a:solidFill>
                  <a:schemeClr val="accent2"/>
                </a:solidFill>
              </a:rPr>
              <a:t>* </a:t>
            </a:r>
            <a:r>
              <a:rPr lang="en" dirty="0"/>
              <a:t>Clean Code – Robert C. Martin</a:t>
            </a:r>
            <a:endParaRPr sz="1800" dirty="0"/>
          </a:p>
        </p:txBody>
      </p:sp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&lt; </a:t>
            </a:r>
            <a:r>
              <a:rPr lang="en" dirty="0"/>
              <a:t>Bibliografia </a:t>
            </a:r>
            <a:r>
              <a:rPr lang="en" dirty="0">
                <a:solidFill>
                  <a:schemeClr val="lt2"/>
                </a:solidFill>
              </a:rPr>
              <a:t>/&gt;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949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208;p27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76" name="Google Shape;209;p27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10;p27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" name="Google Shape;211;p27"/>
          <p:cNvGrpSpPr/>
          <p:nvPr/>
        </p:nvGrpSpPr>
        <p:grpSpPr>
          <a:xfrm>
            <a:off x="4924175" y="3441525"/>
            <a:ext cx="3447300" cy="962400"/>
            <a:chOff x="4924175" y="3441525"/>
            <a:chExt cx="3447300" cy="962400"/>
          </a:xfrm>
        </p:grpSpPr>
        <p:sp>
          <p:nvSpPr>
            <p:cNvPr id="212" name="Google Shape;212;p27"/>
            <p:cNvSpPr/>
            <p:nvPr/>
          </p:nvSpPr>
          <p:spPr>
            <a:xfrm>
              <a:off x="4924175" y="3441525"/>
              <a:ext cx="3447300" cy="96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" name="Google Shape;214;p27"/>
          <p:cNvGrpSpPr/>
          <p:nvPr/>
        </p:nvGrpSpPr>
        <p:grpSpPr>
          <a:xfrm>
            <a:off x="6849418" y="1309976"/>
            <a:ext cx="1864833" cy="1637043"/>
            <a:chOff x="1054812" y="1029590"/>
            <a:chExt cx="3436214" cy="3912627"/>
          </a:xfrm>
        </p:grpSpPr>
        <p:sp>
          <p:nvSpPr>
            <p:cNvPr id="215" name="Google Shape;215;p27"/>
            <p:cNvSpPr/>
            <p:nvPr/>
          </p:nvSpPr>
          <p:spPr>
            <a:xfrm>
              <a:off x="1054812" y="1029617"/>
              <a:ext cx="3436200" cy="3912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1054825" y="1029590"/>
              <a:ext cx="3436200" cy="610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27"/>
          <p:cNvSpPr txBox="1"/>
          <p:nvPr/>
        </p:nvSpPr>
        <p:spPr>
          <a:xfrm>
            <a:off x="1008000" y="138402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&lt;</a:t>
            </a:r>
            <a:endParaRPr sz="3600" dirty="0">
              <a:solidFill>
                <a:schemeClr val="lt2"/>
              </a:solidFill>
            </a:endParaRPr>
          </a:p>
        </p:txBody>
      </p:sp>
      <p:sp>
        <p:nvSpPr>
          <p:cNvPr id="218" name="Google Shape;218;p27"/>
          <p:cNvSpPr txBox="1"/>
          <p:nvPr/>
        </p:nvSpPr>
        <p:spPr>
          <a:xfrm>
            <a:off x="5947500" y="250987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" sz="3600" dirty="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/&gt;</a:t>
            </a:r>
            <a:endParaRPr sz="3600" dirty="0">
              <a:solidFill>
                <a:schemeClr val="lt2"/>
              </a:solidFill>
              <a:latin typeface="Quantico"/>
              <a:ea typeface="Quantico"/>
              <a:cs typeface="Quantico"/>
            </a:endParaRPr>
          </a:p>
        </p:txBody>
      </p:sp>
      <p:sp>
        <p:nvSpPr>
          <p:cNvPr id="219" name="Google Shape;219;p27"/>
          <p:cNvSpPr txBox="1"/>
          <p:nvPr/>
        </p:nvSpPr>
        <p:spPr>
          <a:xfrm>
            <a:off x="7198457" y="1873600"/>
            <a:ext cx="1216800" cy="7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" sz="36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// </a:t>
            </a:r>
            <a:r>
              <a:rPr lang="en" sz="36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Wingdings" panose="05000000000000000000" pitchFamily="2" charset="2"/>
              </a:rPr>
              <a:t></a:t>
            </a:r>
            <a:endParaRPr lang="en" sz="3600" dirty="0">
              <a:solidFill>
                <a:schemeClr val="accent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accent1"/>
              </a:solidFill>
            </a:endParaRPr>
          </a:p>
        </p:txBody>
      </p:sp>
      <p:sp>
        <p:nvSpPr>
          <p:cNvPr id="220" name="Google Shape;220;p27"/>
          <p:cNvSpPr txBox="1">
            <a:spLocks noGrp="1"/>
          </p:cNvSpPr>
          <p:nvPr>
            <p:ph type="ctrTitle"/>
          </p:nvPr>
        </p:nvSpPr>
        <p:spPr>
          <a:xfrm>
            <a:off x="1560287" y="1329704"/>
            <a:ext cx="4573538" cy="1114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Obrigado!</a:t>
            </a:r>
            <a:endParaRPr sz="5400" dirty="0">
              <a:solidFill>
                <a:schemeClr val="accent2"/>
              </a:solidFill>
            </a:endParaRPr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1"/>
          </p:nvPr>
        </p:nvSpPr>
        <p:spPr>
          <a:xfrm>
            <a:off x="4991975" y="3772200"/>
            <a:ext cx="3302939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“</a:t>
            </a:r>
            <a:r>
              <a:rPr lang="pt-BR" i="1" dirty="0"/>
              <a:t>Até mais, e obrigado pelos peixes!</a:t>
            </a:r>
            <a:r>
              <a:rPr lang="pt-BR" dirty="0"/>
              <a:t>”</a:t>
            </a:r>
            <a:endParaRPr dirty="0"/>
          </a:p>
        </p:txBody>
      </p:sp>
      <p:sp>
        <p:nvSpPr>
          <p:cNvPr id="222" name="Google Shape;222;p27"/>
          <p:cNvSpPr txBox="1"/>
          <p:nvPr/>
        </p:nvSpPr>
        <p:spPr>
          <a:xfrm>
            <a:off x="5361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Thanks.java</a:t>
            </a: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3" name="Google Shape;223;p27"/>
          <p:cNvSpPr txBox="1"/>
          <p:nvPr/>
        </p:nvSpPr>
        <p:spPr>
          <a:xfrm>
            <a:off x="37303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10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ThanksTest.java</a:t>
            </a: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" name="Google Shape;550;p46"/>
          <p:cNvSpPr txBox="1">
            <a:spLocks/>
          </p:cNvSpPr>
          <p:nvPr/>
        </p:nvSpPr>
        <p:spPr>
          <a:xfrm>
            <a:off x="2001253" y="2295855"/>
            <a:ext cx="3294600" cy="353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>
              <a:buSzPts val="1100"/>
            </a:pPr>
            <a:r>
              <a:rPr lang="en-US" sz="1200" dirty="0"/>
              <a:t>alex.clayton@totvs.com.br </a:t>
            </a:r>
          </a:p>
          <a:p>
            <a:pPr marL="0" indent="0">
              <a:buSzPts val="1100"/>
              <a:buFont typeface="Arial"/>
              <a:buNone/>
            </a:pPr>
            <a:endParaRPr lang="en-US" sz="1200" dirty="0"/>
          </a:p>
        </p:txBody>
      </p:sp>
      <p:grpSp>
        <p:nvGrpSpPr>
          <p:cNvPr id="23" name="Google Shape;557;p46"/>
          <p:cNvGrpSpPr/>
          <p:nvPr/>
        </p:nvGrpSpPr>
        <p:grpSpPr>
          <a:xfrm>
            <a:off x="1733548" y="3462654"/>
            <a:ext cx="266790" cy="238574"/>
            <a:chOff x="3824739" y="3890112"/>
            <a:chExt cx="208105" cy="186110"/>
          </a:xfrm>
        </p:grpSpPr>
        <p:sp>
          <p:nvSpPr>
            <p:cNvPr id="24" name="Google Shape;558;p46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59;p46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60;p46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11869;p65"/>
          <p:cNvGrpSpPr/>
          <p:nvPr/>
        </p:nvGrpSpPr>
        <p:grpSpPr>
          <a:xfrm>
            <a:off x="1710900" y="2344058"/>
            <a:ext cx="226728" cy="242847"/>
            <a:chOff x="5170480" y="2934639"/>
            <a:chExt cx="261929" cy="280550"/>
          </a:xfrm>
          <a:solidFill>
            <a:schemeClr val="tx1"/>
          </a:solidFill>
        </p:grpSpPr>
        <p:sp>
          <p:nvSpPr>
            <p:cNvPr id="29" name="Google Shape;11870;p65"/>
            <p:cNvSpPr/>
            <p:nvPr/>
          </p:nvSpPr>
          <p:spPr>
            <a:xfrm>
              <a:off x="5170480" y="2934639"/>
              <a:ext cx="243340" cy="280550"/>
            </a:xfrm>
            <a:custGeom>
              <a:avLst/>
              <a:gdLst/>
              <a:ahLst/>
              <a:cxnLst/>
              <a:rect l="l" t="t" r="r" b="b"/>
              <a:pathLst>
                <a:path w="7645" h="8814" extrusionOk="0">
                  <a:moveTo>
                    <a:pt x="4192" y="301"/>
                  </a:moveTo>
                  <a:lnTo>
                    <a:pt x="5228" y="1337"/>
                  </a:lnTo>
                  <a:lnTo>
                    <a:pt x="3144" y="1337"/>
                  </a:lnTo>
                  <a:lnTo>
                    <a:pt x="4192" y="301"/>
                  </a:lnTo>
                  <a:close/>
                  <a:moveTo>
                    <a:pt x="4190" y="0"/>
                  </a:moveTo>
                  <a:cubicBezTo>
                    <a:pt x="4156" y="0"/>
                    <a:pt x="4120" y="9"/>
                    <a:pt x="4097" y="27"/>
                  </a:cubicBezTo>
                  <a:lnTo>
                    <a:pt x="2787" y="1337"/>
                  </a:lnTo>
                  <a:lnTo>
                    <a:pt x="703" y="1337"/>
                  </a:lnTo>
                  <a:cubicBezTo>
                    <a:pt x="632" y="1337"/>
                    <a:pt x="572" y="1396"/>
                    <a:pt x="572" y="1480"/>
                  </a:cubicBezTo>
                  <a:lnTo>
                    <a:pt x="572" y="3623"/>
                  </a:lnTo>
                  <a:lnTo>
                    <a:pt x="144" y="3623"/>
                  </a:lnTo>
                  <a:cubicBezTo>
                    <a:pt x="60" y="3623"/>
                    <a:pt x="1" y="3682"/>
                    <a:pt x="1" y="3754"/>
                  </a:cubicBezTo>
                  <a:lnTo>
                    <a:pt x="1" y="8683"/>
                  </a:lnTo>
                  <a:cubicBezTo>
                    <a:pt x="1" y="8754"/>
                    <a:pt x="60" y="8814"/>
                    <a:pt x="144" y="8814"/>
                  </a:cubicBezTo>
                  <a:lnTo>
                    <a:pt x="1489" y="8814"/>
                  </a:lnTo>
                  <a:cubicBezTo>
                    <a:pt x="1572" y="8814"/>
                    <a:pt x="1632" y="8754"/>
                    <a:pt x="1632" y="8683"/>
                  </a:cubicBezTo>
                  <a:cubicBezTo>
                    <a:pt x="1632" y="8599"/>
                    <a:pt x="1572" y="8540"/>
                    <a:pt x="1489" y="8540"/>
                  </a:cubicBezTo>
                  <a:lnTo>
                    <a:pt x="275" y="8540"/>
                  </a:lnTo>
                  <a:lnTo>
                    <a:pt x="275" y="4004"/>
                  </a:lnTo>
                  <a:lnTo>
                    <a:pt x="882" y="4456"/>
                  </a:lnTo>
                  <a:cubicBezTo>
                    <a:pt x="904" y="4469"/>
                    <a:pt x="928" y="4476"/>
                    <a:pt x="952" y="4476"/>
                  </a:cubicBezTo>
                  <a:cubicBezTo>
                    <a:pt x="992" y="4476"/>
                    <a:pt x="1031" y="4458"/>
                    <a:pt x="1061" y="4420"/>
                  </a:cubicBezTo>
                  <a:cubicBezTo>
                    <a:pt x="1108" y="4361"/>
                    <a:pt x="1096" y="4289"/>
                    <a:pt x="1037" y="4242"/>
                  </a:cubicBezTo>
                  <a:lnTo>
                    <a:pt x="834" y="4087"/>
                  </a:lnTo>
                  <a:lnTo>
                    <a:pt x="834" y="3766"/>
                  </a:lnTo>
                  <a:lnTo>
                    <a:pt x="834" y="3754"/>
                  </a:lnTo>
                  <a:lnTo>
                    <a:pt x="834" y="3730"/>
                  </a:lnTo>
                  <a:lnTo>
                    <a:pt x="834" y="1610"/>
                  </a:lnTo>
                  <a:lnTo>
                    <a:pt x="7371" y="1610"/>
                  </a:lnTo>
                  <a:lnTo>
                    <a:pt x="7371" y="2099"/>
                  </a:lnTo>
                  <a:cubicBezTo>
                    <a:pt x="7371" y="2170"/>
                    <a:pt x="7430" y="2230"/>
                    <a:pt x="7502" y="2230"/>
                  </a:cubicBezTo>
                  <a:cubicBezTo>
                    <a:pt x="7585" y="2230"/>
                    <a:pt x="7645" y="2170"/>
                    <a:pt x="7645" y="2099"/>
                  </a:cubicBezTo>
                  <a:lnTo>
                    <a:pt x="7645" y="1468"/>
                  </a:lnTo>
                  <a:cubicBezTo>
                    <a:pt x="7633" y="1396"/>
                    <a:pt x="7573" y="1337"/>
                    <a:pt x="7490" y="1337"/>
                  </a:cubicBezTo>
                  <a:lnTo>
                    <a:pt x="5585" y="1337"/>
                  </a:lnTo>
                  <a:lnTo>
                    <a:pt x="4275" y="27"/>
                  </a:lnTo>
                  <a:cubicBezTo>
                    <a:pt x="4257" y="9"/>
                    <a:pt x="4225" y="0"/>
                    <a:pt x="41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30" name="Google Shape;11871;p65"/>
            <p:cNvSpPr/>
            <p:nvPr/>
          </p:nvSpPr>
          <p:spPr>
            <a:xfrm>
              <a:off x="5217493" y="3007116"/>
              <a:ext cx="34122" cy="34122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810" y="262"/>
                  </a:moveTo>
                  <a:lnTo>
                    <a:pt x="810" y="810"/>
                  </a:lnTo>
                  <a:lnTo>
                    <a:pt x="274" y="810"/>
                  </a:lnTo>
                  <a:lnTo>
                    <a:pt x="274" y="262"/>
                  </a:lnTo>
                  <a:close/>
                  <a:moveTo>
                    <a:pt x="143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941"/>
                  </a:lnTo>
                  <a:cubicBezTo>
                    <a:pt x="0" y="1012"/>
                    <a:pt x="60" y="1072"/>
                    <a:pt x="143" y="1072"/>
                  </a:cubicBezTo>
                  <a:lnTo>
                    <a:pt x="941" y="1072"/>
                  </a:lnTo>
                  <a:cubicBezTo>
                    <a:pt x="1012" y="1072"/>
                    <a:pt x="1072" y="1012"/>
                    <a:pt x="1072" y="941"/>
                  </a:cubicBezTo>
                  <a:lnTo>
                    <a:pt x="1072" y="131"/>
                  </a:lnTo>
                  <a:cubicBezTo>
                    <a:pt x="1060" y="60"/>
                    <a:pt x="1000" y="0"/>
                    <a:pt x="9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31" name="Google Shape;11872;p65"/>
            <p:cNvSpPr/>
            <p:nvPr/>
          </p:nvSpPr>
          <p:spPr>
            <a:xfrm>
              <a:off x="5264474" y="3007116"/>
              <a:ext cx="26196" cy="8371"/>
            </a:xfrm>
            <a:custGeom>
              <a:avLst/>
              <a:gdLst/>
              <a:ahLst/>
              <a:cxnLst/>
              <a:rect l="l" t="t" r="r" b="b"/>
              <a:pathLst>
                <a:path w="823" h="263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15"/>
                    <a:pt x="60" y="262"/>
                    <a:pt x="132" y="262"/>
                  </a:cubicBezTo>
                  <a:lnTo>
                    <a:pt x="679" y="262"/>
                  </a:lnTo>
                  <a:cubicBezTo>
                    <a:pt x="763" y="262"/>
                    <a:pt x="822" y="215"/>
                    <a:pt x="822" y="131"/>
                  </a:cubicBezTo>
                  <a:cubicBezTo>
                    <a:pt x="822" y="60"/>
                    <a:pt x="763" y="0"/>
                    <a:pt x="6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32" name="Google Shape;11873;p65"/>
            <p:cNvSpPr/>
            <p:nvPr/>
          </p:nvSpPr>
          <p:spPr>
            <a:xfrm>
              <a:off x="5264856" y="3029079"/>
              <a:ext cx="86068" cy="8371"/>
            </a:xfrm>
            <a:custGeom>
              <a:avLst/>
              <a:gdLst/>
              <a:ahLst/>
              <a:cxnLst/>
              <a:rect l="l" t="t" r="r" b="b"/>
              <a:pathLst>
                <a:path w="2704" h="263" extrusionOk="0">
                  <a:moveTo>
                    <a:pt x="143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03"/>
                    <a:pt x="60" y="263"/>
                    <a:pt x="143" y="263"/>
                  </a:cubicBezTo>
                  <a:lnTo>
                    <a:pt x="2560" y="263"/>
                  </a:lnTo>
                  <a:cubicBezTo>
                    <a:pt x="2644" y="263"/>
                    <a:pt x="2703" y="203"/>
                    <a:pt x="2703" y="132"/>
                  </a:cubicBezTo>
                  <a:cubicBezTo>
                    <a:pt x="2679" y="60"/>
                    <a:pt x="2620" y="1"/>
                    <a:pt x="25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33" name="Google Shape;11874;p65"/>
            <p:cNvSpPr/>
            <p:nvPr/>
          </p:nvSpPr>
          <p:spPr>
            <a:xfrm>
              <a:off x="5227710" y="3062819"/>
              <a:ext cx="51565" cy="8753"/>
            </a:xfrm>
            <a:custGeom>
              <a:avLst/>
              <a:gdLst/>
              <a:ahLst/>
              <a:cxnLst/>
              <a:rect l="l" t="t" r="r" b="b"/>
              <a:pathLst>
                <a:path w="1620" h="275" extrusionOk="0">
                  <a:moveTo>
                    <a:pt x="132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1489" y="274"/>
                  </a:lnTo>
                  <a:cubicBezTo>
                    <a:pt x="1560" y="274"/>
                    <a:pt x="1620" y="215"/>
                    <a:pt x="1620" y="143"/>
                  </a:cubicBezTo>
                  <a:cubicBezTo>
                    <a:pt x="1620" y="72"/>
                    <a:pt x="1560" y="0"/>
                    <a:pt x="148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34" name="Google Shape;11875;p65"/>
            <p:cNvSpPr/>
            <p:nvPr/>
          </p:nvSpPr>
          <p:spPr>
            <a:xfrm>
              <a:off x="5196644" y="3182945"/>
              <a:ext cx="42461" cy="8371"/>
            </a:xfrm>
            <a:custGeom>
              <a:avLst/>
              <a:gdLst/>
              <a:ahLst/>
              <a:cxnLst/>
              <a:rect l="l" t="t" r="r" b="b"/>
              <a:pathLst>
                <a:path w="1334" h="263" extrusionOk="0">
                  <a:moveTo>
                    <a:pt x="143" y="1"/>
                  </a:moveTo>
                  <a:cubicBezTo>
                    <a:pt x="60" y="1"/>
                    <a:pt x="0" y="60"/>
                    <a:pt x="0" y="132"/>
                  </a:cubicBezTo>
                  <a:cubicBezTo>
                    <a:pt x="0" y="203"/>
                    <a:pt x="60" y="263"/>
                    <a:pt x="143" y="263"/>
                  </a:cubicBezTo>
                  <a:lnTo>
                    <a:pt x="1191" y="263"/>
                  </a:lnTo>
                  <a:cubicBezTo>
                    <a:pt x="1274" y="263"/>
                    <a:pt x="1334" y="203"/>
                    <a:pt x="1334" y="132"/>
                  </a:cubicBezTo>
                  <a:cubicBezTo>
                    <a:pt x="1310" y="60"/>
                    <a:pt x="1274" y="1"/>
                    <a:pt x="11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35" name="Google Shape;11876;p65"/>
            <p:cNvSpPr/>
            <p:nvPr/>
          </p:nvSpPr>
          <p:spPr>
            <a:xfrm>
              <a:off x="5210299" y="3013928"/>
              <a:ext cx="222110" cy="201261"/>
            </a:xfrm>
            <a:custGeom>
              <a:avLst/>
              <a:gdLst/>
              <a:ahLst/>
              <a:cxnLst/>
              <a:rect l="l" t="t" r="r" b="b"/>
              <a:pathLst>
                <a:path w="6978" h="6323" extrusionOk="0">
                  <a:moveTo>
                    <a:pt x="4679" y="2632"/>
                  </a:moveTo>
                  <a:lnTo>
                    <a:pt x="4274" y="2929"/>
                  </a:lnTo>
                  <a:lnTo>
                    <a:pt x="1441" y="2929"/>
                  </a:lnTo>
                  <a:lnTo>
                    <a:pt x="1024" y="2632"/>
                  </a:lnTo>
                  <a:close/>
                  <a:moveTo>
                    <a:pt x="3905" y="3168"/>
                  </a:moveTo>
                  <a:lnTo>
                    <a:pt x="3500" y="3465"/>
                  </a:lnTo>
                  <a:lnTo>
                    <a:pt x="2179" y="3465"/>
                  </a:lnTo>
                  <a:lnTo>
                    <a:pt x="1774" y="3168"/>
                  </a:lnTo>
                  <a:close/>
                  <a:moveTo>
                    <a:pt x="3143" y="3727"/>
                  </a:moveTo>
                  <a:lnTo>
                    <a:pt x="2846" y="3942"/>
                  </a:lnTo>
                  <a:lnTo>
                    <a:pt x="2548" y="3727"/>
                  </a:lnTo>
                  <a:close/>
                  <a:moveTo>
                    <a:pt x="6239" y="1"/>
                  </a:moveTo>
                  <a:cubicBezTo>
                    <a:pt x="6167" y="1"/>
                    <a:pt x="6108" y="48"/>
                    <a:pt x="6108" y="132"/>
                  </a:cubicBezTo>
                  <a:lnTo>
                    <a:pt x="6108" y="1263"/>
                  </a:lnTo>
                  <a:lnTo>
                    <a:pt x="6108" y="1596"/>
                  </a:lnTo>
                  <a:lnTo>
                    <a:pt x="5036" y="2382"/>
                  </a:lnTo>
                  <a:lnTo>
                    <a:pt x="667" y="2382"/>
                  </a:lnTo>
                  <a:lnTo>
                    <a:pt x="226" y="2060"/>
                  </a:lnTo>
                  <a:cubicBezTo>
                    <a:pt x="204" y="2047"/>
                    <a:pt x="180" y="2040"/>
                    <a:pt x="156" y="2040"/>
                  </a:cubicBezTo>
                  <a:cubicBezTo>
                    <a:pt x="116" y="2040"/>
                    <a:pt x="77" y="2059"/>
                    <a:pt x="48" y="2096"/>
                  </a:cubicBezTo>
                  <a:cubicBezTo>
                    <a:pt x="0" y="2156"/>
                    <a:pt x="24" y="2227"/>
                    <a:pt x="83" y="2275"/>
                  </a:cubicBezTo>
                  <a:lnTo>
                    <a:pt x="2786" y="4203"/>
                  </a:lnTo>
                  <a:cubicBezTo>
                    <a:pt x="2810" y="4221"/>
                    <a:pt x="2837" y="4230"/>
                    <a:pt x="2863" y="4230"/>
                  </a:cubicBezTo>
                  <a:cubicBezTo>
                    <a:pt x="2890" y="4230"/>
                    <a:pt x="2917" y="4221"/>
                    <a:pt x="2941" y="4203"/>
                  </a:cubicBezTo>
                  <a:lnTo>
                    <a:pt x="6703" y="1513"/>
                  </a:lnTo>
                  <a:lnTo>
                    <a:pt x="6703" y="6049"/>
                  </a:lnTo>
                  <a:lnTo>
                    <a:pt x="786" y="6049"/>
                  </a:lnTo>
                  <a:cubicBezTo>
                    <a:pt x="702" y="6049"/>
                    <a:pt x="643" y="6108"/>
                    <a:pt x="643" y="6192"/>
                  </a:cubicBezTo>
                  <a:cubicBezTo>
                    <a:pt x="643" y="6263"/>
                    <a:pt x="702" y="6323"/>
                    <a:pt x="786" y="6323"/>
                  </a:cubicBezTo>
                  <a:lnTo>
                    <a:pt x="6834" y="6323"/>
                  </a:lnTo>
                  <a:cubicBezTo>
                    <a:pt x="6918" y="6323"/>
                    <a:pt x="6977" y="6263"/>
                    <a:pt x="6977" y="6192"/>
                  </a:cubicBezTo>
                  <a:lnTo>
                    <a:pt x="6977" y="1263"/>
                  </a:lnTo>
                  <a:cubicBezTo>
                    <a:pt x="6941" y="1263"/>
                    <a:pt x="6941" y="1239"/>
                    <a:pt x="6941" y="1239"/>
                  </a:cubicBezTo>
                  <a:cubicBezTo>
                    <a:pt x="6929" y="1191"/>
                    <a:pt x="6882" y="1132"/>
                    <a:pt x="6810" y="1132"/>
                  </a:cubicBezTo>
                  <a:lnTo>
                    <a:pt x="6370" y="1132"/>
                  </a:lnTo>
                  <a:lnTo>
                    <a:pt x="6370" y="132"/>
                  </a:lnTo>
                  <a:cubicBezTo>
                    <a:pt x="6370" y="48"/>
                    <a:pt x="6310" y="1"/>
                    <a:pt x="62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39" name="Google Shape;8417;p59"/>
          <p:cNvGrpSpPr/>
          <p:nvPr/>
        </p:nvGrpSpPr>
        <p:grpSpPr>
          <a:xfrm>
            <a:off x="1722058" y="3112482"/>
            <a:ext cx="223723" cy="236144"/>
            <a:chOff x="3620576" y="2745525"/>
            <a:chExt cx="336889" cy="355592"/>
          </a:xfrm>
          <a:solidFill>
            <a:schemeClr val="tx1"/>
          </a:solidFill>
        </p:grpSpPr>
        <p:sp>
          <p:nvSpPr>
            <p:cNvPr id="40" name="Google Shape;8418;p59"/>
            <p:cNvSpPr/>
            <p:nvPr/>
          </p:nvSpPr>
          <p:spPr>
            <a:xfrm>
              <a:off x="3620576" y="2745525"/>
              <a:ext cx="336889" cy="355592"/>
            </a:xfrm>
            <a:custGeom>
              <a:avLst/>
              <a:gdLst/>
              <a:ahLst/>
              <a:cxnLst/>
              <a:rect l="l" t="t" r="r" b="b"/>
              <a:pathLst>
                <a:path w="10609" h="11198" extrusionOk="0">
                  <a:moveTo>
                    <a:pt x="9856" y="0"/>
                  </a:moveTo>
                  <a:cubicBezTo>
                    <a:pt x="9825" y="0"/>
                    <a:pt x="9794" y="2"/>
                    <a:pt x="9763" y="5"/>
                  </a:cubicBezTo>
                  <a:lnTo>
                    <a:pt x="3310" y="1148"/>
                  </a:lnTo>
                  <a:cubicBezTo>
                    <a:pt x="2965" y="1208"/>
                    <a:pt x="2691" y="1505"/>
                    <a:pt x="2691" y="1863"/>
                  </a:cubicBezTo>
                  <a:lnTo>
                    <a:pt x="2691" y="7161"/>
                  </a:lnTo>
                  <a:cubicBezTo>
                    <a:pt x="2512" y="7101"/>
                    <a:pt x="2324" y="7075"/>
                    <a:pt x="2134" y="7075"/>
                  </a:cubicBezTo>
                  <a:cubicBezTo>
                    <a:pt x="2098" y="7075"/>
                    <a:pt x="2061" y="7076"/>
                    <a:pt x="2024" y="7078"/>
                  </a:cubicBezTo>
                  <a:cubicBezTo>
                    <a:pt x="1489" y="7089"/>
                    <a:pt x="1000" y="7304"/>
                    <a:pt x="608" y="7685"/>
                  </a:cubicBezTo>
                  <a:cubicBezTo>
                    <a:pt x="238" y="8078"/>
                    <a:pt x="12" y="8566"/>
                    <a:pt x="12" y="9102"/>
                  </a:cubicBezTo>
                  <a:cubicBezTo>
                    <a:pt x="0" y="9661"/>
                    <a:pt x="227" y="10185"/>
                    <a:pt x="608" y="10590"/>
                  </a:cubicBezTo>
                  <a:cubicBezTo>
                    <a:pt x="1000" y="10971"/>
                    <a:pt x="1524" y="11197"/>
                    <a:pt x="2072" y="11197"/>
                  </a:cubicBezTo>
                  <a:lnTo>
                    <a:pt x="2096" y="11197"/>
                  </a:lnTo>
                  <a:cubicBezTo>
                    <a:pt x="3215" y="11185"/>
                    <a:pt x="4120" y="10245"/>
                    <a:pt x="4120" y="9114"/>
                  </a:cubicBezTo>
                  <a:lnTo>
                    <a:pt x="4120" y="4934"/>
                  </a:lnTo>
                  <a:cubicBezTo>
                    <a:pt x="4120" y="4827"/>
                    <a:pt x="4037" y="4744"/>
                    <a:pt x="3929" y="4744"/>
                  </a:cubicBezTo>
                  <a:cubicBezTo>
                    <a:pt x="3822" y="4744"/>
                    <a:pt x="3739" y="4827"/>
                    <a:pt x="3739" y="4934"/>
                  </a:cubicBezTo>
                  <a:lnTo>
                    <a:pt x="3739" y="9114"/>
                  </a:lnTo>
                  <a:cubicBezTo>
                    <a:pt x="3739" y="10042"/>
                    <a:pt x="3013" y="10780"/>
                    <a:pt x="2096" y="10792"/>
                  </a:cubicBezTo>
                  <a:lnTo>
                    <a:pt x="2072" y="10792"/>
                  </a:lnTo>
                  <a:cubicBezTo>
                    <a:pt x="1620" y="10792"/>
                    <a:pt x="1203" y="10614"/>
                    <a:pt x="893" y="10304"/>
                  </a:cubicBezTo>
                  <a:cubicBezTo>
                    <a:pt x="572" y="9983"/>
                    <a:pt x="405" y="9566"/>
                    <a:pt x="405" y="9102"/>
                  </a:cubicBezTo>
                  <a:cubicBezTo>
                    <a:pt x="417" y="8221"/>
                    <a:pt x="1143" y="7494"/>
                    <a:pt x="2024" y="7482"/>
                  </a:cubicBezTo>
                  <a:cubicBezTo>
                    <a:pt x="2298" y="7482"/>
                    <a:pt x="2560" y="7518"/>
                    <a:pt x="2798" y="7637"/>
                  </a:cubicBezTo>
                  <a:cubicBezTo>
                    <a:pt x="2826" y="7654"/>
                    <a:pt x="2856" y="7663"/>
                    <a:pt x="2886" y="7663"/>
                  </a:cubicBezTo>
                  <a:cubicBezTo>
                    <a:pt x="2922" y="7663"/>
                    <a:pt x="2957" y="7651"/>
                    <a:pt x="2989" y="7625"/>
                  </a:cubicBezTo>
                  <a:cubicBezTo>
                    <a:pt x="3048" y="7601"/>
                    <a:pt x="3084" y="7518"/>
                    <a:pt x="3084" y="7459"/>
                  </a:cubicBezTo>
                  <a:lnTo>
                    <a:pt x="3084" y="1863"/>
                  </a:lnTo>
                  <a:cubicBezTo>
                    <a:pt x="3084" y="1708"/>
                    <a:pt x="3203" y="1565"/>
                    <a:pt x="3346" y="1541"/>
                  </a:cubicBezTo>
                  <a:lnTo>
                    <a:pt x="9811" y="398"/>
                  </a:lnTo>
                  <a:cubicBezTo>
                    <a:pt x="9834" y="393"/>
                    <a:pt x="9856" y="391"/>
                    <a:pt x="9877" y="391"/>
                  </a:cubicBezTo>
                  <a:cubicBezTo>
                    <a:pt x="9953" y="391"/>
                    <a:pt x="10017" y="423"/>
                    <a:pt x="10073" y="470"/>
                  </a:cubicBezTo>
                  <a:cubicBezTo>
                    <a:pt x="10156" y="529"/>
                    <a:pt x="10192" y="612"/>
                    <a:pt x="10192" y="720"/>
                  </a:cubicBezTo>
                  <a:lnTo>
                    <a:pt x="10192" y="2910"/>
                  </a:lnTo>
                  <a:cubicBezTo>
                    <a:pt x="10192" y="3018"/>
                    <a:pt x="10287" y="3101"/>
                    <a:pt x="10394" y="3101"/>
                  </a:cubicBezTo>
                  <a:cubicBezTo>
                    <a:pt x="10490" y="3101"/>
                    <a:pt x="10585" y="3018"/>
                    <a:pt x="10585" y="2910"/>
                  </a:cubicBezTo>
                  <a:lnTo>
                    <a:pt x="10585" y="720"/>
                  </a:lnTo>
                  <a:cubicBezTo>
                    <a:pt x="10609" y="529"/>
                    <a:pt x="10525" y="315"/>
                    <a:pt x="10359" y="172"/>
                  </a:cubicBezTo>
                  <a:cubicBezTo>
                    <a:pt x="10216" y="60"/>
                    <a:pt x="10039" y="0"/>
                    <a:pt x="985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419;p59"/>
            <p:cNvSpPr/>
            <p:nvPr/>
          </p:nvSpPr>
          <p:spPr>
            <a:xfrm>
              <a:off x="3738896" y="2800747"/>
              <a:ext cx="218570" cy="258771"/>
            </a:xfrm>
            <a:custGeom>
              <a:avLst/>
              <a:gdLst/>
              <a:ahLst/>
              <a:cxnLst/>
              <a:rect l="l" t="t" r="r" b="b"/>
              <a:pathLst>
                <a:path w="6883" h="8149" extrusionOk="0">
                  <a:moveTo>
                    <a:pt x="5651" y="0"/>
                  </a:moveTo>
                  <a:cubicBezTo>
                    <a:pt x="5637" y="0"/>
                    <a:pt x="5623" y="2"/>
                    <a:pt x="5609" y="5"/>
                  </a:cubicBezTo>
                  <a:lnTo>
                    <a:pt x="156" y="981"/>
                  </a:lnTo>
                  <a:cubicBezTo>
                    <a:pt x="72" y="993"/>
                    <a:pt x="1" y="1076"/>
                    <a:pt x="1" y="1171"/>
                  </a:cubicBezTo>
                  <a:lnTo>
                    <a:pt x="1" y="2267"/>
                  </a:lnTo>
                  <a:cubicBezTo>
                    <a:pt x="1" y="2374"/>
                    <a:pt x="84" y="2469"/>
                    <a:pt x="191" y="2469"/>
                  </a:cubicBezTo>
                  <a:cubicBezTo>
                    <a:pt x="287" y="2469"/>
                    <a:pt x="382" y="2374"/>
                    <a:pt x="382" y="2267"/>
                  </a:cubicBezTo>
                  <a:lnTo>
                    <a:pt x="382" y="1338"/>
                  </a:lnTo>
                  <a:lnTo>
                    <a:pt x="5430" y="445"/>
                  </a:lnTo>
                  <a:lnTo>
                    <a:pt x="5430" y="4112"/>
                  </a:lnTo>
                  <a:cubicBezTo>
                    <a:pt x="5241" y="4052"/>
                    <a:pt x="5051" y="4026"/>
                    <a:pt x="4862" y="4026"/>
                  </a:cubicBezTo>
                  <a:cubicBezTo>
                    <a:pt x="4825" y="4026"/>
                    <a:pt x="4788" y="4027"/>
                    <a:pt x="4752" y="4029"/>
                  </a:cubicBezTo>
                  <a:cubicBezTo>
                    <a:pt x="4216" y="4041"/>
                    <a:pt x="3728" y="4243"/>
                    <a:pt x="3347" y="4636"/>
                  </a:cubicBezTo>
                  <a:cubicBezTo>
                    <a:pt x="2966" y="5029"/>
                    <a:pt x="2751" y="5517"/>
                    <a:pt x="2751" y="6053"/>
                  </a:cubicBezTo>
                  <a:cubicBezTo>
                    <a:pt x="2727" y="6613"/>
                    <a:pt x="2954" y="7136"/>
                    <a:pt x="3347" y="7541"/>
                  </a:cubicBezTo>
                  <a:cubicBezTo>
                    <a:pt x="3728" y="7922"/>
                    <a:pt x="4251" y="8148"/>
                    <a:pt x="4799" y="8148"/>
                  </a:cubicBezTo>
                  <a:lnTo>
                    <a:pt x="4835" y="8148"/>
                  </a:lnTo>
                  <a:cubicBezTo>
                    <a:pt x="5942" y="8137"/>
                    <a:pt x="6859" y="7196"/>
                    <a:pt x="6859" y="6065"/>
                  </a:cubicBezTo>
                  <a:lnTo>
                    <a:pt x="6859" y="2148"/>
                  </a:lnTo>
                  <a:cubicBezTo>
                    <a:pt x="6883" y="2017"/>
                    <a:pt x="6799" y="1933"/>
                    <a:pt x="6692" y="1933"/>
                  </a:cubicBezTo>
                  <a:cubicBezTo>
                    <a:pt x="6585" y="1933"/>
                    <a:pt x="6502" y="2017"/>
                    <a:pt x="6502" y="2124"/>
                  </a:cubicBezTo>
                  <a:lnTo>
                    <a:pt x="6502" y="6041"/>
                  </a:lnTo>
                  <a:cubicBezTo>
                    <a:pt x="6502" y="6958"/>
                    <a:pt x="5775" y="7708"/>
                    <a:pt x="4859" y="7720"/>
                  </a:cubicBezTo>
                  <a:lnTo>
                    <a:pt x="4835" y="7720"/>
                  </a:lnTo>
                  <a:cubicBezTo>
                    <a:pt x="4382" y="7720"/>
                    <a:pt x="3966" y="7541"/>
                    <a:pt x="3656" y="7232"/>
                  </a:cubicBezTo>
                  <a:cubicBezTo>
                    <a:pt x="3335" y="6898"/>
                    <a:pt x="3168" y="6482"/>
                    <a:pt x="3168" y="6017"/>
                  </a:cubicBezTo>
                  <a:cubicBezTo>
                    <a:pt x="3180" y="5148"/>
                    <a:pt x="3906" y="4410"/>
                    <a:pt x="4787" y="4398"/>
                  </a:cubicBezTo>
                  <a:cubicBezTo>
                    <a:pt x="5061" y="4398"/>
                    <a:pt x="5323" y="4446"/>
                    <a:pt x="5561" y="4565"/>
                  </a:cubicBezTo>
                  <a:cubicBezTo>
                    <a:pt x="5588" y="4575"/>
                    <a:pt x="5617" y="4581"/>
                    <a:pt x="5646" y="4581"/>
                  </a:cubicBezTo>
                  <a:cubicBezTo>
                    <a:pt x="5683" y="4581"/>
                    <a:pt x="5719" y="4572"/>
                    <a:pt x="5752" y="4553"/>
                  </a:cubicBezTo>
                  <a:cubicBezTo>
                    <a:pt x="5811" y="4517"/>
                    <a:pt x="5847" y="4446"/>
                    <a:pt x="5847" y="4386"/>
                  </a:cubicBezTo>
                  <a:lnTo>
                    <a:pt x="5847" y="207"/>
                  </a:lnTo>
                  <a:cubicBezTo>
                    <a:pt x="5847" y="147"/>
                    <a:pt x="5811" y="88"/>
                    <a:pt x="5775" y="52"/>
                  </a:cubicBezTo>
                  <a:cubicBezTo>
                    <a:pt x="5739" y="16"/>
                    <a:pt x="5696" y="0"/>
                    <a:pt x="56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550;p46"/>
          <p:cNvSpPr txBox="1">
            <a:spLocks/>
          </p:cNvSpPr>
          <p:nvPr/>
        </p:nvSpPr>
        <p:spPr>
          <a:xfrm>
            <a:off x="2011630" y="2683596"/>
            <a:ext cx="3294600" cy="353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>
              <a:buSzPts val="1100"/>
            </a:pPr>
            <a:r>
              <a:rPr lang="en-US" sz="1200" dirty="0"/>
              <a:t>https://github.com/</a:t>
            </a:r>
            <a:r>
              <a:rPr lang="en-US" sz="1200" dirty="0">
                <a:solidFill>
                  <a:srgbClr val="FFE18B"/>
                </a:solidFill>
              </a:rPr>
              <a:t>saintalex93</a:t>
            </a:r>
            <a:endParaRPr lang="en-US" sz="1200" dirty="0">
              <a:solidFill>
                <a:srgbClr val="FFE18B"/>
              </a:solidFill>
            </a:endParaRPr>
          </a:p>
        </p:txBody>
      </p:sp>
      <p:grpSp>
        <p:nvGrpSpPr>
          <p:cNvPr id="70" name="Google Shape;8365;p59"/>
          <p:cNvGrpSpPr/>
          <p:nvPr/>
        </p:nvGrpSpPr>
        <p:grpSpPr>
          <a:xfrm>
            <a:off x="1684900" y="2738884"/>
            <a:ext cx="252728" cy="241611"/>
            <a:chOff x="7441465" y="2302860"/>
            <a:chExt cx="342192" cy="327140"/>
          </a:xfrm>
          <a:solidFill>
            <a:schemeClr val="tx1"/>
          </a:solidFill>
        </p:grpSpPr>
        <p:sp>
          <p:nvSpPr>
            <p:cNvPr id="71" name="Google Shape;8366;p59"/>
            <p:cNvSpPr/>
            <p:nvPr/>
          </p:nvSpPr>
          <p:spPr>
            <a:xfrm>
              <a:off x="7441465" y="2337727"/>
              <a:ext cx="299862" cy="292273"/>
            </a:xfrm>
            <a:custGeom>
              <a:avLst/>
              <a:gdLst/>
              <a:ahLst/>
              <a:cxnLst/>
              <a:rect l="l" t="t" r="r" b="b"/>
              <a:pathLst>
                <a:path w="9443" h="9204" extrusionOk="0">
                  <a:moveTo>
                    <a:pt x="8169" y="0"/>
                  </a:moveTo>
                  <a:cubicBezTo>
                    <a:pt x="7835" y="0"/>
                    <a:pt x="7514" y="131"/>
                    <a:pt x="7276" y="370"/>
                  </a:cubicBezTo>
                  <a:lnTo>
                    <a:pt x="6406" y="1251"/>
                  </a:lnTo>
                  <a:cubicBezTo>
                    <a:pt x="6347" y="1310"/>
                    <a:pt x="6347" y="1417"/>
                    <a:pt x="6406" y="1489"/>
                  </a:cubicBezTo>
                  <a:cubicBezTo>
                    <a:pt x="6436" y="1518"/>
                    <a:pt x="6475" y="1533"/>
                    <a:pt x="6517" y="1533"/>
                  </a:cubicBezTo>
                  <a:cubicBezTo>
                    <a:pt x="6558" y="1533"/>
                    <a:pt x="6603" y="1518"/>
                    <a:pt x="6645" y="1489"/>
                  </a:cubicBezTo>
                  <a:lnTo>
                    <a:pt x="7514" y="608"/>
                  </a:lnTo>
                  <a:cubicBezTo>
                    <a:pt x="7692" y="429"/>
                    <a:pt x="7930" y="346"/>
                    <a:pt x="8169" y="346"/>
                  </a:cubicBezTo>
                  <a:cubicBezTo>
                    <a:pt x="8430" y="346"/>
                    <a:pt x="8645" y="453"/>
                    <a:pt x="8823" y="608"/>
                  </a:cubicBezTo>
                  <a:cubicBezTo>
                    <a:pt x="9014" y="786"/>
                    <a:pt x="9097" y="1024"/>
                    <a:pt x="9097" y="1263"/>
                  </a:cubicBezTo>
                  <a:cubicBezTo>
                    <a:pt x="9097" y="1501"/>
                    <a:pt x="8990" y="1739"/>
                    <a:pt x="8823" y="1917"/>
                  </a:cubicBezTo>
                  <a:lnTo>
                    <a:pt x="7621" y="3132"/>
                  </a:lnTo>
                  <a:cubicBezTo>
                    <a:pt x="7502" y="2834"/>
                    <a:pt x="7323" y="2560"/>
                    <a:pt x="7109" y="2334"/>
                  </a:cubicBezTo>
                  <a:cubicBezTo>
                    <a:pt x="6639" y="1870"/>
                    <a:pt x="6022" y="1638"/>
                    <a:pt x="5408" y="1638"/>
                  </a:cubicBezTo>
                  <a:cubicBezTo>
                    <a:pt x="4793" y="1638"/>
                    <a:pt x="4180" y="1870"/>
                    <a:pt x="3716" y="2334"/>
                  </a:cubicBezTo>
                  <a:lnTo>
                    <a:pt x="941" y="5108"/>
                  </a:lnTo>
                  <a:cubicBezTo>
                    <a:pt x="1" y="6049"/>
                    <a:pt x="1" y="7561"/>
                    <a:pt x="941" y="8502"/>
                  </a:cubicBezTo>
                  <a:cubicBezTo>
                    <a:pt x="1406" y="8966"/>
                    <a:pt x="2025" y="9204"/>
                    <a:pt x="2644" y="9204"/>
                  </a:cubicBezTo>
                  <a:cubicBezTo>
                    <a:pt x="3251" y="9204"/>
                    <a:pt x="3870" y="8966"/>
                    <a:pt x="4335" y="8502"/>
                  </a:cubicBezTo>
                  <a:lnTo>
                    <a:pt x="5811" y="7025"/>
                  </a:lnTo>
                  <a:cubicBezTo>
                    <a:pt x="5871" y="6966"/>
                    <a:pt x="5871" y="6858"/>
                    <a:pt x="5811" y="6787"/>
                  </a:cubicBezTo>
                  <a:cubicBezTo>
                    <a:pt x="5783" y="6778"/>
                    <a:pt x="5750" y="6772"/>
                    <a:pt x="5716" y="6772"/>
                  </a:cubicBezTo>
                  <a:cubicBezTo>
                    <a:pt x="5662" y="6772"/>
                    <a:pt x="5605" y="6786"/>
                    <a:pt x="5561" y="6823"/>
                  </a:cubicBezTo>
                  <a:lnTo>
                    <a:pt x="4085" y="8299"/>
                  </a:lnTo>
                  <a:cubicBezTo>
                    <a:pt x="3692" y="8680"/>
                    <a:pt x="3180" y="8906"/>
                    <a:pt x="2620" y="8906"/>
                  </a:cubicBezTo>
                  <a:cubicBezTo>
                    <a:pt x="2073" y="8906"/>
                    <a:pt x="1549" y="8692"/>
                    <a:pt x="1168" y="8299"/>
                  </a:cubicBezTo>
                  <a:cubicBezTo>
                    <a:pt x="358" y="7489"/>
                    <a:pt x="358" y="6180"/>
                    <a:pt x="1168" y="5358"/>
                  </a:cubicBezTo>
                  <a:lnTo>
                    <a:pt x="3930" y="2596"/>
                  </a:lnTo>
                  <a:cubicBezTo>
                    <a:pt x="4323" y="2203"/>
                    <a:pt x="4847" y="1977"/>
                    <a:pt x="5394" y="1977"/>
                  </a:cubicBezTo>
                  <a:cubicBezTo>
                    <a:pt x="5942" y="1977"/>
                    <a:pt x="6466" y="2191"/>
                    <a:pt x="6847" y="2596"/>
                  </a:cubicBezTo>
                  <a:cubicBezTo>
                    <a:pt x="7073" y="2822"/>
                    <a:pt x="7252" y="3096"/>
                    <a:pt x="7359" y="3394"/>
                  </a:cubicBezTo>
                  <a:lnTo>
                    <a:pt x="6049" y="4703"/>
                  </a:lnTo>
                  <a:cubicBezTo>
                    <a:pt x="5871" y="4882"/>
                    <a:pt x="5633" y="4977"/>
                    <a:pt x="5394" y="4977"/>
                  </a:cubicBezTo>
                  <a:cubicBezTo>
                    <a:pt x="5156" y="4977"/>
                    <a:pt x="4918" y="4870"/>
                    <a:pt x="4740" y="4703"/>
                  </a:cubicBezTo>
                  <a:cubicBezTo>
                    <a:pt x="4644" y="4620"/>
                    <a:pt x="4573" y="4513"/>
                    <a:pt x="4525" y="4394"/>
                  </a:cubicBezTo>
                  <a:cubicBezTo>
                    <a:pt x="4507" y="4321"/>
                    <a:pt x="4440" y="4290"/>
                    <a:pt x="4378" y="4290"/>
                  </a:cubicBezTo>
                  <a:cubicBezTo>
                    <a:pt x="4359" y="4290"/>
                    <a:pt x="4340" y="4293"/>
                    <a:pt x="4323" y="4299"/>
                  </a:cubicBezTo>
                  <a:cubicBezTo>
                    <a:pt x="4239" y="4334"/>
                    <a:pt x="4204" y="4441"/>
                    <a:pt x="4228" y="4513"/>
                  </a:cubicBezTo>
                  <a:cubicBezTo>
                    <a:pt x="4287" y="4680"/>
                    <a:pt x="4394" y="4811"/>
                    <a:pt x="4513" y="4930"/>
                  </a:cubicBezTo>
                  <a:cubicBezTo>
                    <a:pt x="4751" y="5168"/>
                    <a:pt x="5061" y="5299"/>
                    <a:pt x="5406" y="5299"/>
                  </a:cubicBezTo>
                  <a:cubicBezTo>
                    <a:pt x="5752" y="5299"/>
                    <a:pt x="6061" y="5168"/>
                    <a:pt x="6299" y="4930"/>
                  </a:cubicBezTo>
                  <a:lnTo>
                    <a:pt x="9062" y="2155"/>
                  </a:lnTo>
                  <a:cubicBezTo>
                    <a:pt x="9300" y="1917"/>
                    <a:pt x="9443" y="1608"/>
                    <a:pt x="9443" y="1263"/>
                  </a:cubicBezTo>
                  <a:cubicBezTo>
                    <a:pt x="9443" y="929"/>
                    <a:pt x="9300" y="608"/>
                    <a:pt x="9062" y="370"/>
                  </a:cubicBezTo>
                  <a:cubicBezTo>
                    <a:pt x="8823" y="131"/>
                    <a:pt x="8514" y="0"/>
                    <a:pt x="816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8367;p59"/>
            <p:cNvSpPr/>
            <p:nvPr/>
          </p:nvSpPr>
          <p:spPr>
            <a:xfrm>
              <a:off x="7484588" y="2302860"/>
              <a:ext cx="299069" cy="293130"/>
            </a:xfrm>
            <a:custGeom>
              <a:avLst/>
              <a:gdLst/>
              <a:ahLst/>
              <a:cxnLst/>
              <a:rect l="l" t="t" r="r" b="b"/>
              <a:pathLst>
                <a:path w="9418" h="9231" extrusionOk="0">
                  <a:moveTo>
                    <a:pt x="6805" y="0"/>
                  </a:moveTo>
                  <a:cubicBezTo>
                    <a:pt x="6191" y="0"/>
                    <a:pt x="5578" y="235"/>
                    <a:pt x="5108" y="706"/>
                  </a:cubicBezTo>
                  <a:lnTo>
                    <a:pt x="3632" y="2170"/>
                  </a:lnTo>
                  <a:cubicBezTo>
                    <a:pt x="3572" y="2230"/>
                    <a:pt x="3572" y="2337"/>
                    <a:pt x="3632" y="2408"/>
                  </a:cubicBezTo>
                  <a:cubicBezTo>
                    <a:pt x="3661" y="2438"/>
                    <a:pt x="3703" y="2453"/>
                    <a:pt x="3746" y="2453"/>
                  </a:cubicBezTo>
                  <a:cubicBezTo>
                    <a:pt x="3789" y="2453"/>
                    <a:pt x="3834" y="2438"/>
                    <a:pt x="3870" y="2408"/>
                  </a:cubicBezTo>
                  <a:lnTo>
                    <a:pt x="5346" y="944"/>
                  </a:lnTo>
                  <a:cubicBezTo>
                    <a:pt x="5745" y="539"/>
                    <a:pt x="6272" y="336"/>
                    <a:pt x="6802" y="336"/>
                  </a:cubicBezTo>
                  <a:cubicBezTo>
                    <a:pt x="7331" y="336"/>
                    <a:pt x="7864" y="539"/>
                    <a:pt x="8275" y="944"/>
                  </a:cubicBezTo>
                  <a:cubicBezTo>
                    <a:pt x="9085" y="1741"/>
                    <a:pt x="9085" y="3051"/>
                    <a:pt x="8275" y="3873"/>
                  </a:cubicBezTo>
                  <a:lnTo>
                    <a:pt x="5513" y="6635"/>
                  </a:lnTo>
                  <a:cubicBezTo>
                    <a:pt x="5120" y="7028"/>
                    <a:pt x="4596" y="7254"/>
                    <a:pt x="4048" y="7254"/>
                  </a:cubicBezTo>
                  <a:cubicBezTo>
                    <a:pt x="3501" y="7254"/>
                    <a:pt x="2977" y="7040"/>
                    <a:pt x="2596" y="6635"/>
                  </a:cubicBezTo>
                  <a:cubicBezTo>
                    <a:pt x="2370" y="6421"/>
                    <a:pt x="2191" y="6135"/>
                    <a:pt x="2084" y="5837"/>
                  </a:cubicBezTo>
                  <a:lnTo>
                    <a:pt x="3393" y="4527"/>
                  </a:lnTo>
                  <a:cubicBezTo>
                    <a:pt x="3572" y="4349"/>
                    <a:pt x="3810" y="4254"/>
                    <a:pt x="4048" y="4254"/>
                  </a:cubicBezTo>
                  <a:cubicBezTo>
                    <a:pt x="4286" y="4254"/>
                    <a:pt x="4525" y="4361"/>
                    <a:pt x="4703" y="4527"/>
                  </a:cubicBezTo>
                  <a:cubicBezTo>
                    <a:pt x="4798" y="4611"/>
                    <a:pt x="4870" y="4718"/>
                    <a:pt x="4917" y="4837"/>
                  </a:cubicBezTo>
                  <a:cubicBezTo>
                    <a:pt x="4936" y="4910"/>
                    <a:pt x="5002" y="4941"/>
                    <a:pt x="5065" y="4941"/>
                  </a:cubicBezTo>
                  <a:cubicBezTo>
                    <a:pt x="5084" y="4941"/>
                    <a:pt x="5103" y="4938"/>
                    <a:pt x="5120" y="4932"/>
                  </a:cubicBezTo>
                  <a:cubicBezTo>
                    <a:pt x="5215" y="4897"/>
                    <a:pt x="5239" y="4789"/>
                    <a:pt x="5215" y="4718"/>
                  </a:cubicBezTo>
                  <a:cubicBezTo>
                    <a:pt x="5156" y="4551"/>
                    <a:pt x="5048" y="4420"/>
                    <a:pt x="4929" y="4301"/>
                  </a:cubicBezTo>
                  <a:cubicBezTo>
                    <a:pt x="4691" y="4063"/>
                    <a:pt x="4382" y="3932"/>
                    <a:pt x="4036" y="3932"/>
                  </a:cubicBezTo>
                  <a:cubicBezTo>
                    <a:pt x="3691" y="3932"/>
                    <a:pt x="3382" y="4063"/>
                    <a:pt x="3143" y="4301"/>
                  </a:cubicBezTo>
                  <a:lnTo>
                    <a:pt x="1786" y="5659"/>
                  </a:lnTo>
                  <a:cubicBezTo>
                    <a:pt x="1762" y="5670"/>
                    <a:pt x="1738" y="5682"/>
                    <a:pt x="1727" y="5718"/>
                  </a:cubicBezTo>
                  <a:lnTo>
                    <a:pt x="369" y="7075"/>
                  </a:lnTo>
                  <a:cubicBezTo>
                    <a:pt x="131" y="7314"/>
                    <a:pt x="0" y="7623"/>
                    <a:pt x="0" y="7968"/>
                  </a:cubicBezTo>
                  <a:cubicBezTo>
                    <a:pt x="0" y="8302"/>
                    <a:pt x="131" y="8623"/>
                    <a:pt x="369" y="8861"/>
                  </a:cubicBezTo>
                  <a:cubicBezTo>
                    <a:pt x="607" y="9099"/>
                    <a:pt x="929" y="9230"/>
                    <a:pt x="1262" y="9230"/>
                  </a:cubicBezTo>
                  <a:cubicBezTo>
                    <a:pt x="1608" y="9230"/>
                    <a:pt x="1917" y="9099"/>
                    <a:pt x="2155" y="8861"/>
                  </a:cubicBezTo>
                  <a:lnTo>
                    <a:pt x="3036" y="7980"/>
                  </a:lnTo>
                  <a:cubicBezTo>
                    <a:pt x="3096" y="7921"/>
                    <a:pt x="3096" y="7814"/>
                    <a:pt x="3036" y="7742"/>
                  </a:cubicBezTo>
                  <a:cubicBezTo>
                    <a:pt x="3006" y="7712"/>
                    <a:pt x="2965" y="7697"/>
                    <a:pt x="2922" y="7697"/>
                  </a:cubicBezTo>
                  <a:cubicBezTo>
                    <a:pt x="2879" y="7697"/>
                    <a:pt x="2834" y="7712"/>
                    <a:pt x="2798" y="7742"/>
                  </a:cubicBezTo>
                  <a:lnTo>
                    <a:pt x="1917" y="8623"/>
                  </a:lnTo>
                  <a:cubicBezTo>
                    <a:pt x="1738" y="8802"/>
                    <a:pt x="1500" y="8885"/>
                    <a:pt x="1262" y="8885"/>
                  </a:cubicBezTo>
                  <a:cubicBezTo>
                    <a:pt x="1012" y="8885"/>
                    <a:pt x="786" y="8778"/>
                    <a:pt x="607" y="8623"/>
                  </a:cubicBezTo>
                  <a:cubicBezTo>
                    <a:pt x="429" y="8445"/>
                    <a:pt x="345" y="8206"/>
                    <a:pt x="345" y="7968"/>
                  </a:cubicBezTo>
                  <a:cubicBezTo>
                    <a:pt x="345" y="7706"/>
                    <a:pt x="453" y="7492"/>
                    <a:pt x="607" y="7314"/>
                  </a:cubicBezTo>
                  <a:lnTo>
                    <a:pt x="1822" y="6099"/>
                  </a:lnTo>
                  <a:cubicBezTo>
                    <a:pt x="1941" y="6397"/>
                    <a:pt x="2119" y="6671"/>
                    <a:pt x="2334" y="6897"/>
                  </a:cubicBezTo>
                  <a:cubicBezTo>
                    <a:pt x="2786" y="7337"/>
                    <a:pt x="3393" y="7587"/>
                    <a:pt x="4036" y="7587"/>
                  </a:cubicBezTo>
                  <a:cubicBezTo>
                    <a:pt x="4679" y="7587"/>
                    <a:pt x="5287" y="7337"/>
                    <a:pt x="5727" y="6897"/>
                  </a:cubicBezTo>
                  <a:lnTo>
                    <a:pt x="8501" y="4123"/>
                  </a:lnTo>
                  <a:cubicBezTo>
                    <a:pt x="9418" y="3158"/>
                    <a:pt x="9418" y="1634"/>
                    <a:pt x="8501" y="706"/>
                  </a:cubicBezTo>
                  <a:cubicBezTo>
                    <a:pt x="8031" y="235"/>
                    <a:pt x="7418" y="0"/>
                    <a:pt x="680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" name="Google Shape;550;p46"/>
          <p:cNvSpPr txBox="1">
            <a:spLocks/>
          </p:cNvSpPr>
          <p:nvPr/>
        </p:nvSpPr>
        <p:spPr>
          <a:xfrm>
            <a:off x="2011765" y="3034234"/>
            <a:ext cx="3294600" cy="353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>
              <a:buSzPts val="1100"/>
            </a:pPr>
            <a:r>
              <a:rPr lang="en-US" sz="1200" dirty="0"/>
              <a:t>https://soundcloud.com/saintalex93</a:t>
            </a:r>
          </a:p>
          <a:p>
            <a:pPr marL="0" indent="0">
              <a:buSzPts val="1100"/>
              <a:buFont typeface="Arial"/>
              <a:buNone/>
            </a:pPr>
            <a:endParaRPr lang="en-US" sz="1200" dirty="0"/>
          </a:p>
        </p:txBody>
      </p:sp>
      <p:sp>
        <p:nvSpPr>
          <p:cNvPr id="74" name="Google Shape;550;p46"/>
          <p:cNvSpPr txBox="1">
            <a:spLocks/>
          </p:cNvSpPr>
          <p:nvPr/>
        </p:nvSpPr>
        <p:spPr>
          <a:xfrm>
            <a:off x="2032329" y="3434992"/>
            <a:ext cx="3294600" cy="353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>
              <a:buSzPts val="1100"/>
            </a:pPr>
            <a:r>
              <a:rPr lang="en-US" sz="1200" dirty="0"/>
              <a:t>https://linkedin.com/in/alex-santos93/</a:t>
            </a:r>
          </a:p>
        </p:txBody>
      </p:sp>
    </p:spTree>
    <p:extLst>
      <p:ext uri="{BB962C8B-B14F-4D97-AF65-F5344CB8AC3E}">
        <p14:creationId xmlns:p14="http://schemas.microsoft.com/office/powerpoint/2010/main" val="41465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Introdução</a:t>
            </a:r>
            <a:endParaRPr dirty="0"/>
          </a:p>
        </p:txBody>
      </p:sp>
      <p:sp>
        <p:nvSpPr>
          <p:cNvPr id="238" name="Google Shape;238;p29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{</a:t>
            </a:r>
            <a:r>
              <a:rPr lang="en" dirty="0"/>
              <a:t>01</a:t>
            </a:r>
            <a:r>
              <a:rPr lang="en" dirty="0">
                <a:solidFill>
                  <a:schemeClr val="lt2"/>
                </a:solidFill>
              </a:rPr>
              <a:t>}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39" name="Google Shape;239;p29"/>
          <p:cNvSpPr txBox="1">
            <a:spLocks noGrp="1"/>
          </p:cNvSpPr>
          <p:nvPr>
            <p:ph type="ctrTitle" idx="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Tipos de testes</a:t>
            </a:r>
            <a:endParaRPr dirty="0"/>
          </a:p>
        </p:txBody>
      </p:sp>
      <p:sp>
        <p:nvSpPr>
          <p:cNvPr id="240" name="Google Shape;240;p29"/>
          <p:cNvSpPr txBox="1">
            <a:spLocks noGrp="1"/>
          </p:cNvSpPr>
          <p:nvPr>
            <p:ph type="title" idx="4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solidFill>
                  <a:schemeClr val="lt2"/>
                </a:solidFill>
              </a:rPr>
              <a:t>{</a:t>
            </a:r>
            <a:r>
              <a:rPr lang="en" dirty="0"/>
              <a:t>02</a:t>
            </a:r>
            <a:r>
              <a:rPr lang="en" dirty="0">
                <a:solidFill>
                  <a:schemeClr val="lt2"/>
                </a:solidFill>
              </a:rPr>
              <a:t>}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41" name="Google Shape;241;p29"/>
          <p:cNvSpPr txBox="1">
            <a:spLocks noGrp="1"/>
          </p:cNvSpPr>
          <p:nvPr>
            <p:ph type="ctrTitle" idx="5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TDD</a:t>
            </a:r>
            <a:endParaRPr dirty="0"/>
          </a:p>
        </p:txBody>
      </p:sp>
      <p:sp>
        <p:nvSpPr>
          <p:cNvPr id="242" name="Google Shape;242;p29"/>
          <p:cNvSpPr txBox="1">
            <a:spLocks noGrp="1"/>
          </p:cNvSpPr>
          <p:nvPr>
            <p:ph type="title" idx="6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{</a:t>
            </a:r>
            <a:r>
              <a:rPr lang="en" dirty="0"/>
              <a:t>03</a:t>
            </a:r>
            <a:r>
              <a:rPr lang="en" dirty="0">
                <a:solidFill>
                  <a:schemeClr val="lt2"/>
                </a:solidFill>
              </a:rPr>
              <a:t>}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43" name="Google Shape;243;p29"/>
          <p:cNvSpPr txBox="1">
            <a:spLocks noGrp="1"/>
          </p:cNvSpPr>
          <p:nvPr>
            <p:ph type="title" idx="7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{</a:t>
            </a:r>
            <a:r>
              <a:rPr lang="en" dirty="0"/>
              <a:t>04</a:t>
            </a:r>
            <a:r>
              <a:rPr lang="en" dirty="0">
                <a:solidFill>
                  <a:schemeClr val="lt2"/>
                </a:solidFill>
              </a:rPr>
              <a:t>}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44" name="Google Shape;244;p29"/>
          <p:cNvSpPr txBox="1">
            <a:spLocks noGrp="1"/>
          </p:cNvSpPr>
          <p:nvPr>
            <p:ph type="ctrTitle" idx="8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/>
              <a:t>Implementações</a:t>
            </a:r>
            <a:endParaRPr dirty="0"/>
          </a:p>
        </p:txBody>
      </p:sp>
      <p:sp>
        <p:nvSpPr>
          <p:cNvPr id="245" name="Google Shape;245;p29"/>
          <p:cNvSpPr txBox="1">
            <a:spLocks noGrp="1"/>
          </p:cNvSpPr>
          <p:nvPr>
            <p:ph type="title" idx="9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tx2"/>
                </a:solidFill>
              </a:rPr>
              <a:t>&lt;</a:t>
            </a:r>
            <a:r>
              <a:rPr lang="en" dirty="0">
                <a:solidFill>
                  <a:schemeClr val="accent1"/>
                </a:solidFill>
              </a:rPr>
              <a:t> </a:t>
            </a:r>
            <a:r>
              <a:rPr lang="en" dirty="0"/>
              <a:t>Conteúdo</a:t>
            </a:r>
            <a:r>
              <a:rPr lang="en" dirty="0">
                <a:solidFill>
                  <a:schemeClr val="accent1"/>
                </a:solidFill>
              </a:rPr>
              <a:t> </a:t>
            </a:r>
            <a:r>
              <a:rPr lang="en" dirty="0">
                <a:solidFill>
                  <a:schemeClr val="tx2"/>
                </a:solidFill>
              </a:rPr>
              <a:t>/&gt;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246" name="Google Shape;246;p29"/>
          <p:cNvSpPr txBox="1">
            <a:spLocks noGrp="1"/>
          </p:cNvSpPr>
          <p:nvPr>
            <p:ph type="ctrTitle" idx="1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Relatórios e cobertura</a:t>
            </a:r>
            <a:endParaRPr dirty="0"/>
          </a:p>
        </p:txBody>
      </p:sp>
      <p:sp>
        <p:nvSpPr>
          <p:cNvPr id="247" name="Google Shape;247;p29"/>
          <p:cNvSpPr txBox="1">
            <a:spLocks noGrp="1"/>
          </p:cNvSpPr>
          <p:nvPr>
            <p:ph type="title" idx="14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{</a:t>
            </a:r>
            <a:r>
              <a:rPr lang="en" dirty="0"/>
              <a:t>05</a:t>
            </a:r>
            <a:r>
              <a:rPr lang="en" dirty="0">
                <a:solidFill>
                  <a:schemeClr val="lt2"/>
                </a:solidFill>
              </a:rPr>
              <a:t>}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48" name="Google Shape;248;p29"/>
          <p:cNvSpPr txBox="1">
            <a:spLocks noGrp="1"/>
          </p:cNvSpPr>
          <p:nvPr>
            <p:ph type="title" idx="15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{</a:t>
            </a:r>
            <a:r>
              <a:rPr lang="en" dirty="0"/>
              <a:t>06</a:t>
            </a:r>
            <a:r>
              <a:rPr lang="en" dirty="0">
                <a:solidFill>
                  <a:schemeClr val="lt2"/>
                </a:solidFill>
              </a:rPr>
              <a:t>}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49" name="Google Shape;249;p29"/>
          <p:cNvSpPr txBox="1">
            <a:spLocks noGrp="1"/>
          </p:cNvSpPr>
          <p:nvPr>
            <p:ph type="ctrTitle" idx="16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Bibliografia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285;p32"/>
          <p:cNvSpPr txBox="1">
            <a:spLocks noGrp="1"/>
          </p:cNvSpPr>
          <p:nvPr>
            <p:ph type="subTitle" idx="1"/>
          </p:nvPr>
        </p:nvSpPr>
        <p:spPr>
          <a:xfrm>
            <a:off x="719987" y="3278756"/>
            <a:ext cx="6010821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sz="2200" dirty="0">
                <a:solidFill>
                  <a:schemeClr val="accent2"/>
                </a:solidFill>
                <a:latin typeface="Quantico"/>
                <a:ea typeface="Quantico"/>
                <a:cs typeface="Quantico"/>
              </a:rPr>
              <a:t>* </a:t>
            </a:r>
            <a:r>
              <a:rPr lang="en" sz="2200" dirty="0">
                <a:latin typeface="Quantico"/>
                <a:ea typeface="Quantico"/>
                <a:cs typeface="Quantico"/>
              </a:rPr>
              <a:t>Executa sempre da mesma maneira.</a:t>
            </a:r>
            <a:endParaRPr sz="2200" dirty="0">
              <a:latin typeface="Quantico"/>
              <a:ea typeface="Quantico"/>
              <a:cs typeface="Quantico"/>
            </a:endParaRPr>
          </a:p>
        </p:txBody>
      </p:sp>
      <p:sp>
        <p:nvSpPr>
          <p:cNvPr id="13" name="Google Shape;285;p32"/>
          <p:cNvSpPr txBox="1">
            <a:spLocks noGrp="1"/>
          </p:cNvSpPr>
          <p:nvPr>
            <p:ph type="subTitle" idx="2"/>
          </p:nvPr>
        </p:nvSpPr>
        <p:spPr>
          <a:xfrm>
            <a:off x="719987" y="2780382"/>
            <a:ext cx="5770189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sz="22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* </a:t>
            </a:r>
            <a:r>
              <a:rPr lang="en" sz="2200" dirty="0">
                <a:latin typeface="Quantico"/>
                <a:ea typeface="Quantico"/>
                <a:cs typeface="Quantico"/>
                <a:sym typeface="Quantico"/>
              </a:rPr>
              <a:t>Entrada e saída conhecidas.</a:t>
            </a:r>
            <a:endParaRPr sz="2200" dirty="0"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2" name="Google Shape;285;p32"/>
          <p:cNvSpPr txBox="1">
            <a:spLocks noGrp="1"/>
          </p:cNvSpPr>
          <p:nvPr>
            <p:ph type="subTitle" idx="3"/>
          </p:nvPr>
        </p:nvSpPr>
        <p:spPr>
          <a:xfrm>
            <a:off x="719988" y="2296707"/>
            <a:ext cx="4114392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>
                <a:solidFill>
                  <a:schemeClr val="accent2"/>
                </a:solidFill>
              </a:rPr>
              <a:t>* </a:t>
            </a:r>
            <a:r>
              <a:rPr lang="en" dirty="0"/>
              <a:t>Algoritmo de passos finitos.</a:t>
            </a:r>
            <a:endParaRPr dirty="0"/>
          </a:p>
        </p:txBody>
      </p:sp>
      <p:sp>
        <p:nvSpPr>
          <p:cNvPr id="285" name="Google Shape;285;p32"/>
          <p:cNvSpPr txBox="1">
            <a:spLocks noGrp="1"/>
          </p:cNvSpPr>
          <p:nvPr>
            <p:ph type="subTitle" idx="4"/>
          </p:nvPr>
        </p:nvSpPr>
        <p:spPr>
          <a:xfrm>
            <a:off x="719988" y="1820635"/>
            <a:ext cx="4114392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>
                <a:solidFill>
                  <a:schemeClr val="accent2"/>
                </a:solidFill>
              </a:rPr>
              <a:t>* </a:t>
            </a:r>
            <a:r>
              <a:rPr lang="en" dirty="0"/>
              <a:t>Código que testa código.</a:t>
            </a:r>
            <a:endParaRPr dirty="0"/>
          </a:p>
        </p:txBody>
      </p:sp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&lt; </a:t>
            </a:r>
            <a:r>
              <a:rPr lang="en" dirty="0"/>
              <a:t>Introdução </a:t>
            </a:r>
            <a:r>
              <a:rPr lang="en" dirty="0">
                <a:solidFill>
                  <a:schemeClr val="lt2"/>
                </a:solidFill>
              </a:rPr>
              <a:t>/&gt;</a:t>
            </a:r>
            <a:endParaRPr dirty="0"/>
          </a:p>
        </p:txBody>
      </p:sp>
      <p:sp>
        <p:nvSpPr>
          <p:cNvPr id="8" name="Google Shape;285;p32"/>
          <p:cNvSpPr txBox="1">
            <a:spLocks/>
          </p:cNvSpPr>
          <p:nvPr/>
        </p:nvSpPr>
        <p:spPr>
          <a:xfrm>
            <a:off x="719986" y="3762431"/>
            <a:ext cx="5880193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pt-BR" dirty="0">
                <a:solidFill>
                  <a:schemeClr val="accent2"/>
                </a:solidFill>
              </a:rPr>
              <a:t>* </a:t>
            </a:r>
            <a:r>
              <a:rPr lang="pt-BR" dirty="0"/>
              <a:t>Não deve depender de outros cenários.</a:t>
            </a:r>
          </a:p>
        </p:txBody>
      </p:sp>
    </p:spTree>
    <p:extLst>
      <p:ext uri="{BB962C8B-B14F-4D97-AF65-F5344CB8AC3E}">
        <p14:creationId xmlns:p14="http://schemas.microsoft.com/office/powerpoint/2010/main" val="99823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&lt; </a:t>
            </a:r>
            <a:r>
              <a:rPr lang="en" dirty="0"/>
              <a:t>Storyboard – Médico </a:t>
            </a:r>
            <a:r>
              <a:rPr lang="en" dirty="0">
                <a:solidFill>
                  <a:schemeClr val="lt2"/>
                </a:solidFill>
              </a:rPr>
              <a:t>/&gt;</a:t>
            </a:r>
            <a:endParaRPr dirty="0"/>
          </a:p>
        </p:txBody>
      </p:sp>
      <p:sp>
        <p:nvSpPr>
          <p:cNvPr id="15" name="Google Shape;284;p32"/>
          <p:cNvSpPr txBox="1">
            <a:spLocks/>
          </p:cNvSpPr>
          <p:nvPr/>
        </p:nvSpPr>
        <p:spPr>
          <a:xfrm>
            <a:off x="988503" y="413849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algn="r"/>
            <a:r>
              <a:rPr lang="pt-BR" sz="1800" dirty="0">
                <a:solidFill>
                  <a:schemeClr val="lt2"/>
                </a:solidFill>
              </a:rPr>
              <a:t>&lt; </a:t>
            </a:r>
            <a:r>
              <a:rPr lang="pt-BR" sz="1800" dirty="0"/>
              <a:t>Introdução </a:t>
            </a:r>
            <a:r>
              <a:rPr lang="pt-BR" sz="1800" dirty="0">
                <a:solidFill>
                  <a:schemeClr val="lt2"/>
                </a:solidFill>
              </a:rPr>
              <a:t>/&gt;</a:t>
            </a:r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16" y="1430039"/>
            <a:ext cx="7702372" cy="238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62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&lt; </a:t>
            </a:r>
            <a:r>
              <a:rPr lang="en" dirty="0"/>
              <a:t>Storyboard – Bar </a:t>
            </a:r>
            <a:r>
              <a:rPr lang="en" dirty="0">
                <a:solidFill>
                  <a:schemeClr val="lt2"/>
                </a:solidFill>
              </a:rPr>
              <a:t>/&gt;</a:t>
            </a:r>
            <a:endParaRPr dirty="0"/>
          </a:p>
        </p:txBody>
      </p:sp>
      <p:sp>
        <p:nvSpPr>
          <p:cNvPr id="4" name="Google Shape;284;p32"/>
          <p:cNvSpPr txBox="1">
            <a:spLocks/>
          </p:cNvSpPr>
          <p:nvPr/>
        </p:nvSpPr>
        <p:spPr>
          <a:xfrm>
            <a:off x="988503" y="413849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algn="r"/>
            <a:r>
              <a:rPr lang="pt-BR" sz="1800" dirty="0">
                <a:solidFill>
                  <a:schemeClr val="lt2"/>
                </a:solidFill>
              </a:rPr>
              <a:t>&lt; </a:t>
            </a:r>
            <a:r>
              <a:rPr lang="pt-BR" sz="1800" dirty="0"/>
              <a:t>Introdução </a:t>
            </a:r>
            <a:r>
              <a:rPr lang="pt-BR" sz="1800" dirty="0">
                <a:solidFill>
                  <a:schemeClr val="lt2"/>
                </a:solidFill>
              </a:rPr>
              <a:t>/&gt;</a:t>
            </a:r>
            <a:endParaRPr lang="pt-BR" sz="18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88" y="1409158"/>
            <a:ext cx="7704000" cy="238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7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285;p32"/>
          <p:cNvSpPr txBox="1">
            <a:spLocks noGrp="1"/>
          </p:cNvSpPr>
          <p:nvPr>
            <p:ph type="subTitle" idx="2"/>
          </p:nvPr>
        </p:nvSpPr>
        <p:spPr>
          <a:xfrm>
            <a:off x="719987" y="3117703"/>
            <a:ext cx="7763995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sz="22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* </a:t>
            </a:r>
            <a:r>
              <a:rPr lang="en" sz="2200" dirty="0">
                <a:latin typeface="Quantico"/>
                <a:ea typeface="Quantico"/>
                <a:cs typeface="Quantico"/>
                <a:sym typeface="Quantico"/>
              </a:rPr>
              <a:t>Tenha o mesmo apreço ao teste quanto tem ao código.</a:t>
            </a:r>
            <a:endParaRPr sz="2200" dirty="0"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2" name="Google Shape;285;p32"/>
          <p:cNvSpPr txBox="1">
            <a:spLocks noGrp="1"/>
          </p:cNvSpPr>
          <p:nvPr>
            <p:ph type="subTitle" idx="3"/>
          </p:nvPr>
        </p:nvSpPr>
        <p:spPr>
          <a:xfrm>
            <a:off x="719987" y="2366254"/>
            <a:ext cx="7763995" cy="6651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>
                <a:solidFill>
                  <a:schemeClr val="accent2"/>
                </a:solidFill>
              </a:rPr>
              <a:t>* </a:t>
            </a:r>
            <a:r>
              <a:rPr lang="en" dirty="0"/>
              <a:t>Crie testes para as novas funcionalidades implementadas, </a:t>
            </a:r>
            <a:br>
              <a:rPr lang="en" dirty="0"/>
            </a:br>
            <a:r>
              <a:rPr lang="en" dirty="0"/>
              <a:t>   mesmo </a:t>
            </a:r>
            <a:r>
              <a:rPr lang="en" dirty="0" smtClean="0"/>
              <a:t>que não exista nenhum teste no projeto/classe.</a:t>
            </a:r>
            <a:endParaRPr dirty="0"/>
          </a:p>
        </p:txBody>
      </p:sp>
      <p:sp>
        <p:nvSpPr>
          <p:cNvPr id="285" name="Google Shape;285;p32"/>
          <p:cNvSpPr txBox="1">
            <a:spLocks noGrp="1"/>
          </p:cNvSpPr>
          <p:nvPr>
            <p:ph type="subTitle" idx="4"/>
          </p:nvPr>
        </p:nvSpPr>
        <p:spPr>
          <a:xfrm>
            <a:off x="719988" y="1832710"/>
            <a:ext cx="5667062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>
                <a:solidFill>
                  <a:schemeClr val="accent2"/>
                </a:solidFill>
              </a:rPr>
              <a:t>* </a:t>
            </a:r>
            <a:r>
              <a:rPr lang="en" dirty="0"/>
              <a:t>Códigos sem testes não são entregáveis.</a:t>
            </a:r>
            <a:endParaRPr dirty="0"/>
          </a:p>
        </p:txBody>
      </p:sp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&lt; </a:t>
            </a:r>
            <a:r>
              <a:rPr lang="en" dirty="0"/>
              <a:t>Boas práticas </a:t>
            </a:r>
            <a:r>
              <a:rPr lang="en" dirty="0">
                <a:solidFill>
                  <a:schemeClr val="lt2"/>
                </a:solidFill>
              </a:rPr>
              <a:t>/&gt;</a:t>
            </a:r>
            <a:endParaRPr dirty="0"/>
          </a:p>
        </p:txBody>
      </p:sp>
      <p:sp>
        <p:nvSpPr>
          <p:cNvPr id="7" name="Google Shape;284;p32"/>
          <p:cNvSpPr txBox="1">
            <a:spLocks/>
          </p:cNvSpPr>
          <p:nvPr/>
        </p:nvSpPr>
        <p:spPr>
          <a:xfrm>
            <a:off x="988503" y="413849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algn="r"/>
            <a:r>
              <a:rPr lang="pt-BR" sz="1800" dirty="0">
                <a:solidFill>
                  <a:schemeClr val="lt2"/>
                </a:solidFill>
              </a:rPr>
              <a:t>&lt; </a:t>
            </a:r>
            <a:r>
              <a:rPr lang="pt-BR" sz="1800" dirty="0"/>
              <a:t>Introdução </a:t>
            </a:r>
            <a:r>
              <a:rPr lang="pt-BR" sz="1800" dirty="0">
                <a:solidFill>
                  <a:schemeClr val="lt2"/>
                </a:solidFill>
              </a:rPr>
              <a:t>/&gt;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41581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285;p32"/>
          <p:cNvSpPr txBox="1">
            <a:spLocks noGrp="1"/>
          </p:cNvSpPr>
          <p:nvPr>
            <p:ph type="subTitle" idx="2"/>
          </p:nvPr>
        </p:nvSpPr>
        <p:spPr>
          <a:xfrm>
            <a:off x="719987" y="2822752"/>
            <a:ext cx="7763995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sz="2200" dirty="0">
                <a:solidFill>
                  <a:schemeClr val="accent2"/>
                </a:solidFill>
                <a:latin typeface="Quantico"/>
                <a:ea typeface="Quantico"/>
                <a:cs typeface="Quantico"/>
              </a:rPr>
              <a:t>* </a:t>
            </a:r>
            <a:r>
              <a:rPr lang="pt-BR" sz="2200" dirty="0" smtClean="0">
                <a:latin typeface="Quantico"/>
                <a:ea typeface="Quantico"/>
                <a:cs typeface="Quantico"/>
              </a:rPr>
              <a:t>Crie Test </a:t>
            </a:r>
            <a:r>
              <a:rPr lang="pt-BR" sz="2200" dirty="0">
                <a:latin typeface="Quantico"/>
                <a:ea typeface="Quantico"/>
                <a:cs typeface="Quantico"/>
              </a:rPr>
              <a:t>Data </a:t>
            </a:r>
            <a:r>
              <a:rPr lang="pt-BR" sz="2200" dirty="0" err="1" smtClean="0">
                <a:latin typeface="Quantico"/>
                <a:ea typeface="Quantico"/>
                <a:cs typeface="Quantico"/>
              </a:rPr>
              <a:t>Builders</a:t>
            </a:r>
            <a:r>
              <a:rPr lang="pt-BR" sz="2200" dirty="0" smtClean="0">
                <a:latin typeface="Quantico"/>
                <a:ea typeface="Quantico"/>
                <a:cs typeface="Quantico"/>
              </a:rPr>
              <a:t>.</a:t>
            </a:r>
            <a:endParaRPr lang="pt-BR" sz="2200" dirty="0">
              <a:latin typeface="Quantico"/>
              <a:ea typeface="Quantico"/>
              <a:cs typeface="Quantico"/>
            </a:endParaRPr>
          </a:p>
        </p:txBody>
      </p:sp>
      <p:sp>
        <p:nvSpPr>
          <p:cNvPr id="12" name="Google Shape;285;p32"/>
          <p:cNvSpPr txBox="1">
            <a:spLocks noGrp="1"/>
          </p:cNvSpPr>
          <p:nvPr>
            <p:ph type="subTitle" idx="3"/>
          </p:nvPr>
        </p:nvSpPr>
        <p:spPr>
          <a:xfrm>
            <a:off x="719987" y="2324209"/>
            <a:ext cx="7330857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>
                <a:solidFill>
                  <a:schemeClr val="accent2"/>
                </a:solidFill>
              </a:rPr>
              <a:t>* </a:t>
            </a:r>
            <a:r>
              <a:rPr lang="pt-BR" dirty="0" smtClean="0"/>
              <a:t>Atente-se ao “</a:t>
            </a:r>
            <a:r>
              <a:rPr lang="pt-BR" dirty="0" err="1" smtClean="0"/>
              <a:t>Don’t</a:t>
            </a:r>
            <a:r>
              <a:rPr lang="pt-BR" dirty="0" smtClean="0"/>
              <a:t> </a:t>
            </a:r>
            <a:r>
              <a:rPr lang="pt-BR" dirty="0" err="1"/>
              <a:t>Repeat</a:t>
            </a:r>
            <a:r>
              <a:rPr lang="pt-BR" dirty="0"/>
              <a:t> </a:t>
            </a:r>
            <a:r>
              <a:rPr lang="pt-BR" dirty="0" err="1" smtClean="0"/>
              <a:t>Yourself</a:t>
            </a:r>
            <a:r>
              <a:rPr lang="pt-BR" dirty="0" smtClean="0"/>
              <a:t>” (</a:t>
            </a:r>
            <a:r>
              <a:rPr lang="pt-BR" dirty="0"/>
              <a:t>DRY</a:t>
            </a:r>
            <a:r>
              <a:rPr lang="pt-BR" dirty="0" smtClean="0"/>
              <a:t>).</a:t>
            </a:r>
            <a:endParaRPr lang="pt-BR" dirty="0"/>
          </a:p>
        </p:txBody>
      </p:sp>
      <p:sp>
        <p:nvSpPr>
          <p:cNvPr id="285" name="Google Shape;285;p32"/>
          <p:cNvSpPr txBox="1">
            <a:spLocks noGrp="1"/>
          </p:cNvSpPr>
          <p:nvPr>
            <p:ph type="subTitle" idx="4"/>
          </p:nvPr>
        </p:nvSpPr>
        <p:spPr>
          <a:xfrm>
            <a:off x="719988" y="1825835"/>
            <a:ext cx="5667062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>
                <a:solidFill>
                  <a:schemeClr val="accent2"/>
                </a:solidFill>
              </a:rPr>
              <a:t>* </a:t>
            </a:r>
            <a:r>
              <a:rPr lang="en" dirty="0"/>
              <a:t>Escreva testes de equivalência.</a:t>
            </a:r>
            <a:endParaRPr dirty="0"/>
          </a:p>
        </p:txBody>
      </p:sp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&lt; </a:t>
            </a:r>
            <a:r>
              <a:rPr lang="en" dirty="0"/>
              <a:t>Boas práticas </a:t>
            </a:r>
            <a:r>
              <a:rPr lang="en" dirty="0">
                <a:solidFill>
                  <a:schemeClr val="lt2"/>
                </a:solidFill>
              </a:rPr>
              <a:t>/&gt;</a:t>
            </a:r>
            <a:endParaRPr dirty="0"/>
          </a:p>
        </p:txBody>
      </p:sp>
      <p:sp>
        <p:nvSpPr>
          <p:cNvPr id="7" name="Google Shape;284;p32"/>
          <p:cNvSpPr txBox="1">
            <a:spLocks/>
          </p:cNvSpPr>
          <p:nvPr/>
        </p:nvSpPr>
        <p:spPr>
          <a:xfrm>
            <a:off x="988503" y="413849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algn="r"/>
            <a:r>
              <a:rPr lang="pt-BR" sz="1800" dirty="0">
                <a:solidFill>
                  <a:schemeClr val="lt2"/>
                </a:solidFill>
              </a:rPr>
              <a:t>&lt; </a:t>
            </a:r>
            <a:r>
              <a:rPr lang="pt-BR" sz="1800" dirty="0"/>
              <a:t>Introdução </a:t>
            </a:r>
            <a:r>
              <a:rPr lang="pt-BR" sz="1800" dirty="0">
                <a:solidFill>
                  <a:schemeClr val="lt2"/>
                </a:solidFill>
              </a:rPr>
              <a:t>/&gt;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38050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214;p27"/>
          <p:cNvGrpSpPr/>
          <p:nvPr/>
        </p:nvGrpSpPr>
        <p:grpSpPr>
          <a:xfrm>
            <a:off x="719957" y="3072467"/>
            <a:ext cx="7704000" cy="940734"/>
            <a:chOff x="1054812" y="1029590"/>
            <a:chExt cx="3436214" cy="3912627"/>
          </a:xfrm>
        </p:grpSpPr>
        <p:sp>
          <p:nvSpPr>
            <p:cNvPr id="16" name="Google Shape;215;p27"/>
            <p:cNvSpPr/>
            <p:nvPr/>
          </p:nvSpPr>
          <p:spPr>
            <a:xfrm>
              <a:off x="1054812" y="1029617"/>
              <a:ext cx="3436200" cy="3912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16;p27"/>
            <p:cNvSpPr/>
            <p:nvPr/>
          </p:nvSpPr>
          <p:spPr>
            <a:xfrm>
              <a:off x="1054825" y="1029590"/>
              <a:ext cx="3436200" cy="610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214;p27"/>
          <p:cNvGrpSpPr/>
          <p:nvPr/>
        </p:nvGrpSpPr>
        <p:grpSpPr>
          <a:xfrm>
            <a:off x="719926" y="1354577"/>
            <a:ext cx="7704000" cy="1490224"/>
            <a:chOff x="1054812" y="1029590"/>
            <a:chExt cx="3436214" cy="3912627"/>
          </a:xfrm>
        </p:grpSpPr>
        <p:sp>
          <p:nvSpPr>
            <p:cNvPr id="10" name="Google Shape;215;p27"/>
            <p:cNvSpPr/>
            <p:nvPr/>
          </p:nvSpPr>
          <p:spPr>
            <a:xfrm>
              <a:off x="1054812" y="1029617"/>
              <a:ext cx="3436200" cy="3912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16;p27"/>
            <p:cNvSpPr/>
            <p:nvPr/>
          </p:nvSpPr>
          <p:spPr>
            <a:xfrm>
              <a:off x="1054825" y="1029590"/>
              <a:ext cx="3436200" cy="610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285;p32"/>
          <p:cNvSpPr txBox="1">
            <a:spLocks noGrp="1"/>
          </p:cNvSpPr>
          <p:nvPr>
            <p:ph type="subTitle" idx="1"/>
          </p:nvPr>
        </p:nvSpPr>
        <p:spPr>
          <a:xfrm>
            <a:off x="915934" y="3396101"/>
            <a:ext cx="7200230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sz="2400" dirty="0">
                <a:solidFill>
                  <a:schemeClr val="accent2"/>
                </a:solidFill>
                <a:latin typeface="Quantico"/>
                <a:ea typeface="Quantico"/>
                <a:cs typeface="Quantico"/>
              </a:rPr>
              <a:t>* </a:t>
            </a:r>
            <a:r>
              <a:rPr lang="en" sz="2200" dirty="0">
                <a:latin typeface="Quantico"/>
                <a:ea typeface="Quantico"/>
                <a:cs typeface="Quantico"/>
              </a:rPr>
              <a:t>Entrega do software (build</a:t>
            </a:r>
            <a:r>
              <a:rPr lang="en" sz="2200" dirty="0" smtClean="0">
                <a:latin typeface="Quantico"/>
                <a:ea typeface="Quantico"/>
                <a:cs typeface="Quantico"/>
              </a:rPr>
              <a:t>).</a:t>
            </a:r>
            <a:endParaRPr sz="2200" dirty="0">
              <a:latin typeface="Quantico"/>
              <a:ea typeface="Quantico"/>
              <a:cs typeface="Quantico"/>
            </a:endParaRPr>
          </a:p>
        </p:txBody>
      </p:sp>
      <p:sp>
        <p:nvSpPr>
          <p:cNvPr id="12" name="Google Shape;285;p32"/>
          <p:cNvSpPr txBox="1">
            <a:spLocks noGrp="1"/>
          </p:cNvSpPr>
          <p:nvPr>
            <p:ph type="subTitle" idx="2"/>
          </p:nvPr>
        </p:nvSpPr>
        <p:spPr>
          <a:xfrm>
            <a:off x="915935" y="2320432"/>
            <a:ext cx="7354916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sz="24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* </a:t>
            </a:r>
            <a:r>
              <a:rPr lang="en" sz="2200" dirty="0" smtClean="0">
                <a:latin typeface="Quantico"/>
                <a:ea typeface="Quantico"/>
                <a:cs typeface="Quantico"/>
                <a:sym typeface="Quantico"/>
              </a:rPr>
              <a:t>Variações </a:t>
            </a:r>
            <a:r>
              <a:rPr lang="en" sz="2200" dirty="0">
                <a:latin typeface="Quantico"/>
                <a:ea typeface="Quantico"/>
                <a:cs typeface="Quantico"/>
                <a:sym typeface="Quantico"/>
              </a:rPr>
              <a:t>de saídas e comportamentos esperados.</a:t>
            </a:r>
            <a:endParaRPr sz="2200" dirty="0"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85" name="Google Shape;285;p32"/>
          <p:cNvSpPr txBox="1">
            <a:spLocks noGrp="1"/>
          </p:cNvSpPr>
          <p:nvPr>
            <p:ph type="subTitle" idx="3"/>
          </p:nvPr>
        </p:nvSpPr>
        <p:spPr>
          <a:xfrm>
            <a:off x="915934" y="1801433"/>
            <a:ext cx="7354917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sz="2400" dirty="0">
                <a:solidFill>
                  <a:schemeClr val="accent2"/>
                </a:solidFill>
              </a:rPr>
              <a:t>* </a:t>
            </a:r>
            <a:r>
              <a:rPr lang="en" dirty="0"/>
              <a:t>Variações de entradas para os cenários de teste.</a:t>
            </a:r>
            <a:endParaRPr sz="1800" dirty="0"/>
          </a:p>
        </p:txBody>
      </p:sp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&lt; </a:t>
            </a:r>
            <a:r>
              <a:rPr lang="en" dirty="0"/>
              <a:t>Implementação e utilização</a:t>
            </a:r>
            <a:r>
              <a:rPr lang="en" dirty="0">
                <a:solidFill>
                  <a:schemeClr val="lt2"/>
                </a:solidFill>
              </a:rPr>
              <a:t>/&gt;</a:t>
            </a:r>
            <a:endParaRPr dirty="0"/>
          </a:p>
        </p:txBody>
      </p:sp>
      <p:sp>
        <p:nvSpPr>
          <p:cNvPr id="18" name="Google Shape;284;p32"/>
          <p:cNvSpPr txBox="1">
            <a:spLocks/>
          </p:cNvSpPr>
          <p:nvPr/>
        </p:nvSpPr>
        <p:spPr>
          <a:xfrm>
            <a:off x="988503" y="413849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algn="r"/>
            <a:r>
              <a:rPr lang="pt-BR" sz="1800" dirty="0">
                <a:solidFill>
                  <a:schemeClr val="lt2"/>
                </a:solidFill>
              </a:rPr>
              <a:t>&lt; </a:t>
            </a:r>
            <a:r>
              <a:rPr lang="pt-BR" sz="1800" dirty="0"/>
              <a:t>Introdução </a:t>
            </a:r>
            <a:r>
              <a:rPr lang="pt-BR" sz="1800" dirty="0">
                <a:solidFill>
                  <a:schemeClr val="lt2"/>
                </a:solidFill>
              </a:rPr>
              <a:t>/&gt;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28999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 Operating System Design Pitch Deck by Slidesgo">
  <a:themeElements>
    <a:clrScheme name="Simple Light">
      <a:dk1>
        <a:srgbClr val="FFFFFF"/>
      </a:dk1>
      <a:lt1>
        <a:srgbClr val="2D323C"/>
      </a:lt1>
      <a:dk2>
        <a:srgbClr val="242830"/>
      </a:dk2>
      <a:lt2>
        <a:srgbClr val="FFDB5D"/>
      </a:lt2>
      <a:accent1>
        <a:srgbClr val="94EE6B"/>
      </a:accent1>
      <a:accent2>
        <a:srgbClr val="E81981"/>
      </a:accent2>
      <a:accent3>
        <a:srgbClr val="BD64B5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6659</TotalTime>
  <Words>1090</Words>
  <Application>Microsoft Office PowerPoint</Application>
  <PresentationFormat>Apresentação na tela (16:9)</PresentationFormat>
  <Paragraphs>234</Paragraphs>
  <Slides>26</Slides>
  <Notes>26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3" baseType="lpstr">
      <vt:lpstr>Arial</vt:lpstr>
      <vt:lpstr>Denk One</vt:lpstr>
      <vt:lpstr>Fira Sans Extra Condensed</vt:lpstr>
      <vt:lpstr>Quantico</vt:lpstr>
      <vt:lpstr>Source Code Pro</vt:lpstr>
      <vt:lpstr>Wingdings</vt:lpstr>
      <vt:lpstr>New Operating System Design Pitch Deck by Slidesgo</vt:lpstr>
      <vt:lpstr>O hábito de enxergar os testes como parte da entrega.</vt:lpstr>
      <vt:lpstr>&lt; Alex Santos /&gt;</vt:lpstr>
      <vt:lpstr>Introdução</vt:lpstr>
      <vt:lpstr>&lt; Introdução /&gt;</vt:lpstr>
      <vt:lpstr>&lt; Storyboard – Médico /&gt;</vt:lpstr>
      <vt:lpstr>&lt; Storyboard – Bar /&gt;</vt:lpstr>
      <vt:lpstr>&lt; Boas práticas /&gt;</vt:lpstr>
      <vt:lpstr>&lt; Boas práticas /&gt;</vt:lpstr>
      <vt:lpstr>&lt; Implementação e utilização/&gt;</vt:lpstr>
      <vt:lpstr>&lt; Tipos de testes /&gt;</vt:lpstr>
      <vt:lpstr>&lt; Testes unitários /&gt;</vt:lpstr>
      <vt:lpstr>&lt; Testes integrados /&gt;</vt:lpstr>
      <vt:lpstr>&lt; Testes de ponta a ponta /&gt;</vt:lpstr>
      <vt:lpstr>&lt; Test Driven Development (TDD) /&gt;</vt:lpstr>
      <vt:lpstr>&lt; Exemplos – Red /&gt;</vt:lpstr>
      <vt:lpstr>&lt; Exemplos – Green /&gt;</vt:lpstr>
      <vt:lpstr>&lt; Exemplos – Refactory /&gt;</vt:lpstr>
      <vt:lpstr>&lt; JUnit /&gt;</vt:lpstr>
      <vt:lpstr>&lt; Anotações: /&gt;</vt:lpstr>
      <vt:lpstr>Apresentação do PowerPoint</vt:lpstr>
      <vt:lpstr>&lt; Cypress /&gt;</vt:lpstr>
      <vt:lpstr>&lt; Cypress /&gt;</vt:lpstr>
      <vt:lpstr>&lt; Métodos /&gt;</vt:lpstr>
      <vt:lpstr>&lt; Relatórios e coberturas /&gt;</vt:lpstr>
      <vt:lpstr>&lt; Bibliografia /&gt;</vt:lpstr>
      <vt:lpstr>Obrigado!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Testes</dc:title>
  <cp:lastModifiedBy>Alex Clayton dos Santos</cp:lastModifiedBy>
  <cp:revision>62</cp:revision>
  <dcterms:modified xsi:type="dcterms:W3CDTF">2023-09-22T11:32:59Z</dcterms:modified>
</cp:coreProperties>
</file>