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3" r:id="rId3"/>
    <p:sldId id="258" r:id="rId4"/>
    <p:sldId id="304" r:id="rId5"/>
    <p:sldId id="305" r:id="rId6"/>
    <p:sldId id="307" r:id="rId7"/>
    <p:sldId id="330" r:id="rId8"/>
    <p:sldId id="331" r:id="rId9"/>
    <p:sldId id="308" r:id="rId10"/>
    <p:sldId id="334" r:id="rId11"/>
    <p:sldId id="312" r:id="rId12"/>
    <p:sldId id="332" r:id="rId13"/>
    <p:sldId id="333" r:id="rId14"/>
    <p:sldId id="309" r:id="rId15"/>
    <p:sldId id="319" r:id="rId16"/>
    <p:sldId id="340" r:id="rId17"/>
    <p:sldId id="341" r:id="rId18"/>
    <p:sldId id="343" r:id="rId19"/>
    <p:sldId id="323" r:id="rId20"/>
    <p:sldId id="269" r:id="rId21"/>
    <p:sldId id="310" r:id="rId22"/>
    <p:sldId id="321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Clayton dos Santos" initials="ACdS" lastIdx="2" clrIdx="0">
    <p:extLst>
      <p:ext uri="{19B8F6BF-5375-455C-9EA6-DF929625EA0E}">
        <p15:presenceInfo xmlns:p15="http://schemas.microsoft.com/office/powerpoint/2012/main" userId="S-1-5-21-510092573-1659520265-1847928074-16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B"/>
    <a:srgbClr val="FFF5D9"/>
    <a:srgbClr val="00CCFF"/>
    <a:srgbClr val="ABF18B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CA734B-1544-4462-8260-297E23F77F39}">
  <a:tblStyle styleId="{74CA734B-1544-4462-8260-297E23F77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0F31D8-159B-4A78-A900-51893A10FC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7" autoAdjust="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53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AB37-6759-4260-B0B8-079BDFFA370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47C7-0580-4FCD-8338-8364D2214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4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894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66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47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6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0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70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90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30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23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687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75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4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46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08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082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42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96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64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0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0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6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 smtClean="0">
                <a:solidFill>
                  <a:schemeClr val="accent1"/>
                </a:solidFill>
              </a:rPr>
              <a:t>[</a:t>
            </a:r>
            <a:r>
              <a:rPr lang="en" sz="3600" dirty="0" smtClean="0">
                <a:solidFill>
                  <a:schemeClr val="accent2"/>
                </a:solidFill>
              </a:rPr>
              <a:t>{}</a:t>
            </a:r>
            <a:r>
              <a:rPr lang="en" sz="3600" dirty="0" smtClean="0">
                <a:solidFill>
                  <a:schemeClr val="accent1"/>
                </a:solidFill>
              </a:rPr>
              <a:t>]</a:t>
            </a:r>
            <a:endParaRPr lang="en" sz="36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inovação pode estar presente nas pequenas coisas!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Não tenha medo em arriscar.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 smtClean="0"/>
              <a:t>Testes unitários.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 smtClean="0"/>
              <a:t>Tipos de testes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Testes integrados.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xmlns="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  <a:sym typeface="Quantico"/>
              </a:rPr>
              <a:t>Testes de ponta a ponta.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7175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Tem o escopo dedicado a um trecho de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unitários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Custo de processamento e complexidade menores.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xmlns="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Costuma utilizar </a:t>
            </a:r>
            <a:r>
              <a:rPr lang="pt-BR" sz="2200" dirty="0" err="1">
                <a:latin typeface="Quantico"/>
                <a:ea typeface="Quantico"/>
                <a:cs typeface="Quantico"/>
                <a:sym typeface="Quantico"/>
              </a:rPr>
              <a:t>Mocks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 (dublês).</a:t>
            </a:r>
          </a:p>
        </p:txBody>
      </p:sp>
    </p:spTree>
    <p:extLst>
      <p:ext uri="{BB962C8B-B14F-4D97-AF65-F5344CB8AC3E}">
        <p14:creationId xmlns:p14="http://schemas.microsoft.com/office/powerpoint/2010/main" val="22642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Testa a integração </a:t>
            </a:r>
            <a:r>
              <a:rPr lang="pt-BR" dirty="0" smtClean="0"/>
              <a:t>entre classes.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integrados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287888"/>
            <a:ext cx="761961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O custo de processamento e complexidade são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maiores.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xmlns="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Garante que os serviços estejam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respondendo.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37153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Testa todas as camadas do </a:t>
            </a:r>
            <a:r>
              <a:rPr lang="en" dirty="0" smtClean="0"/>
              <a:t>sistema.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de ponta a ponta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Necessita que todos os artefatos estejam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respondendo.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xmlns="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Exige um maior custo de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processamento.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" name="Google Shape;285;p32">
            <a:extLst>
              <a:ext uri="{FF2B5EF4-FFF2-40B4-BE49-F238E27FC236}">
                <a16:creationId xmlns:a16="http://schemas.microsoft.com/office/drawing/2014/main" xmlns="" id="{FCFAD74F-C434-3A06-E9EE-DDA42FB65283}"/>
              </a:ext>
            </a:extLst>
          </p:cNvPr>
          <p:cNvSpPr txBox="1">
            <a:spLocks/>
          </p:cNvSpPr>
          <p:nvPr/>
        </p:nvSpPr>
        <p:spPr>
          <a:xfrm>
            <a:off x="719988" y="3424094"/>
            <a:ext cx="77040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Normalmente precisa de uma pipeline para que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seja              executado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, subindo artefatos e configurando ambiente.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391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4078100" y="133549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4078100" y="163075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 todos os cenários de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4078100" y="2397841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078100" y="269307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Implementa os serviços de uma forma simples para que os testes passem.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4078100" y="357705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4078100" y="3872298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Refatora e reavalia a implementação.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/>
              <a:t>Test Driven Development (TDD)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720000" y="1246832"/>
            <a:ext cx="2997300" cy="29973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3"/>
          <p:cNvSpPr/>
          <p:nvPr/>
        </p:nvSpPr>
        <p:spPr>
          <a:xfrm>
            <a:off x="975600" y="1757907"/>
            <a:ext cx="2486100" cy="2486100"/>
          </a:xfrm>
          <a:prstGeom prst="ellipse">
            <a:avLst/>
          </a:prstGeom>
          <a:solidFill>
            <a:srgbClr val="ABF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3"/>
          <p:cNvSpPr/>
          <p:nvPr/>
        </p:nvSpPr>
        <p:spPr>
          <a:xfrm>
            <a:off x="1467000" y="2740602"/>
            <a:ext cx="1503300" cy="15033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3"/>
          <p:cNvSpPr txBox="1"/>
          <p:nvPr/>
        </p:nvSpPr>
        <p:spPr>
          <a:xfrm>
            <a:off x="1582050" y="128660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1582050" y="208438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1582050" y="3236799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8983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– </a:t>
            </a:r>
            <a:r>
              <a:rPr lang="en" dirty="0" smtClean="0"/>
              <a:t>Red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Green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1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1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Refactory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+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-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2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19;p27"/>
          <p:cNvSpPr txBox="1"/>
          <p:nvPr/>
        </p:nvSpPr>
        <p:spPr>
          <a:xfrm>
            <a:off x="6950816" y="1873600"/>
            <a:ext cx="1636294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200" dirty="0" smtClean="0">
                <a:solidFill>
                  <a:schemeClr val="accent1"/>
                </a:solidFill>
              </a:rPr>
              <a:t>&lt;/&gt;</a:t>
            </a:r>
            <a:endParaRPr lang="en" sz="32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2" name="Google Shape;220;p27"/>
          <p:cNvSpPr txBox="1">
            <a:spLocks/>
          </p:cNvSpPr>
          <p:nvPr/>
        </p:nvSpPr>
        <p:spPr>
          <a:xfrm>
            <a:off x="1161910" y="1322829"/>
            <a:ext cx="5399527" cy="111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 err="1" smtClean="0"/>
              <a:t>Inovações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para </a:t>
            </a:r>
            <a:r>
              <a:rPr lang="en-US" dirty="0" err="1" smtClean="0"/>
              <a:t>causarem</a:t>
            </a:r>
            <a:r>
              <a:rPr lang="en-US" dirty="0" smtClean="0"/>
              <a:t> </a:t>
            </a:r>
            <a:r>
              <a:rPr lang="en-US" dirty="0" err="1" smtClean="0"/>
              <a:t>impactos</a:t>
            </a:r>
            <a:r>
              <a:rPr lang="en-US" dirty="0" smtClean="0"/>
              <a:t>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Google Shape;217;p27"/>
          <p:cNvSpPr txBox="1"/>
          <p:nvPr/>
        </p:nvSpPr>
        <p:spPr>
          <a:xfrm>
            <a:off x="794864" y="140465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36" name="Google Shape;218;p27"/>
          <p:cNvSpPr txBox="1"/>
          <p:nvPr/>
        </p:nvSpPr>
        <p:spPr>
          <a:xfrm>
            <a:off x="3094704" y="2429983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3112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smtClean="0"/>
              <a:t>Pontos de vista: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smtClean="0"/>
              <a:t>Inovação</a:t>
            </a:r>
            <a:r>
              <a:rPr lang="pt-BR" sz="1800" dirty="0" smtClean="0"/>
              <a:t>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719988" y="1354576"/>
            <a:ext cx="770400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inovation.js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09B08B6-9145-B3D6-2411-56E137E90BFF}"/>
              </a:ext>
            </a:extLst>
          </p:cNvPr>
          <p:cNvSpPr txBox="1"/>
          <p:nvPr/>
        </p:nvSpPr>
        <p:spPr>
          <a:xfrm>
            <a:off x="847493" y="1937425"/>
            <a:ext cx="757649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//</a:t>
            </a:r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Inovação cultural.</a:t>
            </a: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Inovação cultural.</a:t>
            </a:r>
          </a:p>
          <a:p>
            <a:endParaRPr lang="en" dirty="0" smtClean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Inovação cultural.</a:t>
            </a:r>
          </a:p>
          <a:p>
            <a:endParaRPr lang="en" dirty="0" smtClean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Inovação cultural.</a:t>
            </a:r>
          </a:p>
          <a:p>
            <a:endParaRPr lang="pt-BR" dirty="0">
              <a:solidFill>
                <a:schemeClr val="tx1"/>
              </a:solidFill>
              <a:latin typeface="+mj-lt"/>
            </a:endParaRPr>
          </a:p>
          <a:p>
            <a:r>
              <a:rPr lang="en" dirty="0">
                <a:solidFill>
                  <a:schemeClr val="accent2"/>
                </a:solidFill>
                <a:sym typeface="Quantico"/>
              </a:rPr>
              <a:t>// </a:t>
            </a:r>
            <a:r>
              <a:rPr lang="en" dirty="0">
                <a:solidFill>
                  <a:schemeClr val="tx1"/>
                </a:solidFill>
                <a:sym typeface="Quantico"/>
              </a:rPr>
              <a:t>: Inovação cultural.</a:t>
            </a:r>
          </a:p>
          <a:p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Alex Santos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77" y="641114"/>
            <a:ext cx="1892559" cy="18145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4" name="Google Shape;214;p27"/>
          <p:cNvGrpSpPr/>
          <p:nvPr/>
        </p:nvGrpSpPr>
        <p:grpSpPr>
          <a:xfrm>
            <a:off x="652272" y="1548385"/>
            <a:ext cx="3600462" cy="1658112"/>
            <a:chOff x="1054812" y="1029576"/>
            <a:chExt cx="3436200" cy="3912641"/>
          </a:xfrm>
        </p:grpSpPr>
        <p:sp>
          <p:nvSpPr>
            <p:cNvPr id="15" name="Google Shape;215;p27"/>
            <p:cNvSpPr/>
            <p:nvPr/>
          </p:nvSpPr>
          <p:spPr>
            <a:xfrm>
              <a:off x="1054812" y="1029616"/>
              <a:ext cx="3436200" cy="39126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Pai de duas </a:t>
              </a:r>
              <a:r>
                <a:rPr lang="pt-BR" sz="1200" dirty="0" err="1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brancheszinhas</a:t>
              </a:r>
              <a:r>
                <a:rPr lang="pt-BR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;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</a:t>
              </a:r>
              <a:r>
                <a:rPr lang="pt-BR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Músico;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</a:t>
              </a:r>
              <a:r>
                <a:rPr lang="pt-BR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Curioso;</a:t>
              </a:r>
            </a:p>
            <a:p>
              <a:r>
                <a:rPr lang="pt-BR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Apaixonado por tecnologia e música.</a:t>
              </a:r>
            </a:p>
          </p:txBody>
        </p:sp>
        <p:sp>
          <p:nvSpPr>
            <p:cNvPr id="16" name="Google Shape;216;p27"/>
            <p:cNvSpPr/>
            <p:nvPr/>
          </p:nvSpPr>
          <p:spPr>
            <a:xfrm>
              <a:off x="1054812" y="1029576"/>
              <a:ext cx="3436200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About.java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8" name="Google Shape;214;p27"/>
          <p:cNvGrpSpPr/>
          <p:nvPr/>
        </p:nvGrpSpPr>
        <p:grpSpPr>
          <a:xfrm>
            <a:off x="4750755" y="2777576"/>
            <a:ext cx="3673233" cy="1622544"/>
            <a:chOff x="985361" y="1029576"/>
            <a:chExt cx="3505651" cy="3912641"/>
          </a:xfrm>
        </p:grpSpPr>
        <p:sp>
          <p:nvSpPr>
            <p:cNvPr id="19" name="Google Shape;215;p27"/>
            <p:cNvSpPr/>
            <p:nvPr/>
          </p:nvSpPr>
          <p:spPr>
            <a:xfrm>
              <a:off x="985361" y="1029616"/>
              <a:ext cx="3505651" cy="39126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</a:t>
              </a: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Desenvolvedor Tech lead </a:t>
              </a: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no 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Segmento Logístico;</a:t>
              </a: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Stack em Java, Angular, Cloud e </a:t>
              </a: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UX;</a:t>
              </a:r>
              <a:endPara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</a:endParaRP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Formação em Desenvolvimento </a:t>
              </a:r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Web e UX;</a:t>
              </a:r>
            </a:p>
            <a:p>
              <a:pPr lvl="0"/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Mentor voluntário para desenvolvedores;</a:t>
              </a:r>
            </a:p>
            <a:p>
              <a:pPr lvl="0"/>
              <a:r>
                <a:rPr lang="en" sz="12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Redator do blog TOTVS Developers;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" name="Google Shape;216;p27"/>
            <p:cNvSpPr/>
            <p:nvPr/>
          </p:nvSpPr>
          <p:spPr>
            <a:xfrm>
              <a:off x="985361" y="1029576"/>
              <a:ext cx="3505651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Story.java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7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/>
        </p:nvSpPr>
        <p:spPr>
          <a:xfrm>
            <a:off x="719988" y="13557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Ambiente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723900" y="235249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Input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723900" y="34791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Envio para a API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6226877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Banco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6226877" y="2345064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Resposta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6226877" y="3352777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Testes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719988" y="168532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Efetua 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 início dos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723900" y="268214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Efetua os inputs necessários e realiza as ações.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723900" y="380880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Envia para o serviço e processa os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dados.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6226877" y="1585223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Consulta ou insere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dados.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6226877" y="267470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Processa o retorno e altera a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6226877" y="368242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Analisa se a interface de comportou de acordo com o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esperado.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2" name="Google Shape;12283;p65"/>
          <p:cNvGrpSpPr/>
          <p:nvPr/>
        </p:nvGrpSpPr>
        <p:grpSpPr>
          <a:xfrm>
            <a:off x="3188977" y="1771367"/>
            <a:ext cx="2765822" cy="1671169"/>
            <a:chOff x="7009649" y="1541981"/>
            <a:chExt cx="524940" cy="320655"/>
          </a:xfrm>
          <a:solidFill>
            <a:schemeClr val="tx1"/>
          </a:solidFill>
        </p:grpSpPr>
        <p:sp>
          <p:nvSpPr>
            <p:cNvPr id="53" name="Google Shape;12284;p65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85;p65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86;p65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287;p65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288;p65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89;p65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90;p65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91;p65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Cypress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321139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TDD - </a:t>
            </a:r>
            <a:r>
              <a:rPr lang="en-US" sz="2200" dirty="0" err="1" smtClean="0">
                <a:latin typeface="Quantico"/>
                <a:ea typeface="Quantico"/>
                <a:cs typeface="Quantico"/>
                <a:sym typeface="Quantico"/>
              </a:rPr>
              <a:t>Teste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en-US" sz="2200" dirty="0">
                <a:latin typeface="Quantico"/>
                <a:ea typeface="Quantico"/>
                <a:cs typeface="Quantico"/>
                <a:sym typeface="Quantico"/>
              </a:rPr>
              <a:t>e Design no Mundo Real - Mauricio </a:t>
            </a:r>
            <a:r>
              <a:rPr lang="en-US" sz="2200" dirty="0" err="1">
                <a:latin typeface="Quantico"/>
                <a:ea typeface="Quantico"/>
                <a:cs typeface="Quantico"/>
                <a:sym typeface="Quantico"/>
              </a:rPr>
              <a:t>Aniche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1802140"/>
            <a:ext cx="5151423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en" dirty="0"/>
              <a:t>Clean Code – Robert C. Martin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Bibliografia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4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76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// </a:t>
            </a: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Wingdings" panose="05000000000000000000" pitchFamily="2" charset="2"/>
              </a:rPr>
              <a:t></a:t>
            </a:r>
            <a:endParaRPr lang="en" sz="36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Obrigado!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4991975" y="3772200"/>
            <a:ext cx="3302939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</a:t>
            </a:r>
            <a:r>
              <a:rPr lang="pt-BR" i="1" dirty="0"/>
              <a:t>Até mais, e obrigado pelos peixes!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550;p46"/>
          <p:cNvSpPr txBox="1">
            <a:spLocks/>
          </p:cNvSpPr>
          <p:nvPr/>
        </p:nvSpPr>
        <p:spPr>
          <a:xfrm>
            <a:off x="2001253" y="2295855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alex.clayton@totvs.com.br 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grpSp>
        <p:nvGrpSpPr>
          <p:cNvPr id="23" name="Google Shape;557;p46"/>
          <p:cNvGrpSpPr/>
          <p:nvPr/>
        </p:nvGrpSpPr>
        <p:grpSpPr>
          <a:xfrm>
            <a:off x="1733548" y="3462654"/>
            <a:ext cx="266790" cy="238574"/>
            <a:chOff x="3824739" y="3890112"/>
            <a:chExt cx="208105" cy="186110"/>
          </a:xfrm>
        </p:grpSpPr>
        <p:sp>
          <p:nvSpPr>
            <p:cNvPr id="24" name="Google Shape;55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1869;p65"/>
          <p:cNvGrpSpPr/>
          <p:nvPr/>
        </p:nvGrpSpPr>
        <p:grpSpPr>
          <a:xfrm>
            <a:off x="1710900" y="2344058"/>
            <a:ext cx="226728" cy="242847"/>
            <a:chOff x="5170480" y="2934639"/>
            <a:chExt cx="261929" cy="280550"/>
          </a:xfrm>
          <a:solidFill>
            <a:schemeClr val="tx1"/>
          </a:solidFill>
        </p:grpSpPr>
        <p:sp>
          <p:nvSpPr>
            <p:cNvPr id="29" name="Google Shape;11870;p65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11871;p65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11872;p65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2" name="Google Shape;11873;p65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11874;p65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11875;p65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11876;p65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oogle Shape;8417;p59"/>
          <p:cNvGrpSpPr/>
          <p:nvPr/>
        </p:nvGrpSpPr>
        <p:grpSpPr>
          <a:xfrm>
            <a:off x="1722058" y="3112482"/>
            <a:ext cx="223723" cy="236144"/>
            <a:chOff x="3620576" y="2745525"/>
            <a:chExt cx="336889" cy="355592"/>
          </a:xfrm>
          <a:solidFill>
            <a:schemeClr val="tx1"/>
          </a:solidFill>
        </p:grpSpPr>
        <p:sp>
          <p:nvSpPr>
            <p:cNvPr id="40" name="Google Shape;8418;p59"/>
            <p:cNvSpPr/>
            <p:nvPr/>
          </p:nvSpPr>
          <p:spPr>
            <a:xfrm>
              <a:off x="3620576" y="2745525"/>
              <a:ext cx="336889" cy="355592"/>
            </a:xfrm>
            <a:custGeom>
              <a:avLst/>
              <a:gdLst/>
              <a:ahLst/>
              <a:cxnLst/>
              <a:rect l="l" t="t" r="r" b="b"/>
              <a:pathLst>
                <a:path w="10609" h="11198" extrusionOk="0">
                  <a:moveTo>
                    <a:pt x="9856" y="0"/>
                  </a:moveTo>
                  <a:cubicBezTo>
                    <a:pt x="9825" y="0"/>
                    <a:pt x="9794" y="2"/>
                    <a:pt x="9763" y="5"/>
                  </a:cubicBezTo>
                  <a:lnTo>
                    <a:pt x="3310" y="1148"/>
                  </a:lnTo>
                  <a:cubicBezTo>
                    <a:pt x="2965" y="1208"/>
                    <a:pt x="2691" y="1505"/>
                    <a:pt x="2691" y="1863"/>
                  </a:cubicBezTo>
                  <a:lnTo>
                    <a:pt x="2691" y="7161"/>
                  </a:lnTo>
                  <a:cubicBezTo>
                    <a:pt x="2512" y="7101"/>
                    <a:pt x="2324" y="7075"/>
                    <a:pt x="2134" y="7075"/>
                  </a:cubicBezTo>
                  <a:cubicBezTo>
                    <a:pt x="2098" y="7075"/>
                    <a:pt x="2061" y="7076"/>
                    <a:pt x="2024" y="7078"/>
                  </a:cubicBezTo>
                  <a:cubicBezTo>
                    <a:pt x="1489" y="7089"/>
                    <a:pt x="1000" y="7304"/>
                    <a:pt x="608" y="7685"/>
                  </a:cubicBezTo>
                  <a:cubicBezTo>
                    <a:pt x="238" y="8078"/>
                    <a:pt x="12" y="8566"/>
                    <a:pt x="12" y="9102"/>
                  </a:cubicBezTo>
                  <a:cubicBezTo>
                    <a:pt x="0" y="9661"/>
                    <a:pt x="227" y="10185"/>
                    <a:pt x="608" y="10590"/>
                  </a:cubicBezTo>
                  <a:cubicBezTo>
                    <a:pt x="1000" y="10971"/>
                    <a:pt x="1524" y="11197"/>
                    <a:pt x="2072" y="11197"/>
                  </a:cubicBezTo>
                  <a:lnTo>
                    <a:pt x="2096" y="11197"/>
                  </a:lnTo>
                  <a:cubicBezTo>
                    <a:pt x="3215" y="11185"/>
                    <a:pt x="4120" y="10245"/>
                    <a:pt x="4120" y="9114"/>
                  </a:cubicBezTo>
                  <a:lnTo>
                    <a:pt x="4120" y="4934"/>
                  </a:lnTo>
                  <a:cubicBezTo>
                    <a:pt x="4120" y="4827"/>
                    <a:pt x="4037" y="4744"/>
                    <a:pt x="3929" y="4744"/>
                  </a:cubicBezTo>
                  <a:cubicBezTo>
                    <a:pt x="3822" y="4744"/>
                    <a:pt x="3739" y="4827"/>
                    <a:pt x="3739" y="4934"/>
                  </a:cubicBezTo>
                  <a:lnTo>
                    <a:pt x="3739" y="9114"/>
                  </a:lnTo>
                  <a:cubicBezTo>
                    <a:pt x="3739" y="10042"/>
                    <a:pt x="3013" y="10780"/>
                    <a:pt x="2096" y="10792"/>
                  </a:cubicBezTo>
                  <a:lnTo>
                    <a:pt x="2072" y="10792"/>
                  </a:lnTo>
                  <a:cubicBezTo>
                    <a:pt x="1620" y="10792"/>
                    <a:pt x="1203" y="10614"/>
                    <a:pt x="893" y="10304"/>
                  </a:cubicBezTo>
                  <a:cubicBezTo>
                    <a:pt x="572" y="9983"/>
                    <a:pt x="405" y="9566"/>
                    <a:pt x="405" y="9102"/>
                  </a:cubicBezTo>
                  <a:cubicBezTo>
                    <a:pt x="417" y="8221"/>
                    <a:pt x="1143" y="7494"/>
                    <a:pt x="2024" y="7482"/>
                  </a:cubicBezTo>
                  <a:cubicBezTo>
                    <a:pt x="2298" y="7482"/>
                    <a:pt x="2560" y="7518"/>
                    <a:pt x="2798" y="7637"/>
                  </a:cubicBezTo>
                  <a:cubicBezTo>
                    <a:pt x="2826" y="7654"/>
                    <a:pt x="2856" y="7663"/>
                    <a:pt x="2886" y="7663"/>
                  </a:cubicBezTo>
                  <a:cubicBezTo>
                    <a:pt x="2922" y="7663"/>
                    <a:pt x="2957" y="7651"/>
                    <a:pt x="2989" y="7625"/>
                  </a:cubicBezTo>
                  <a:cubicBezTo>
                    <a:pt x="3048" y="7601"/>
                    <a:pt x="3084" y="7518"/>
                    <a:pt x="3084" y="7459"/>
                  </a:cubicBezTo>
                  <a:lnTo>
                    <a:pt x="3084" y="1863"/>
                  </a:lnTo>
                  <a:cubicBezTo>
                    <a:pt x="3084" y="1708"/>
                    <a:pt x="3203" y="1565"/>
                    <a:pt x="3346" y="1541"/>
                  </a:cubicBezTo>
                  <a:lnTo>
                    <a:pt x="9811" y="398"/>
                  </a:lnTo>
                  <a:cubicBezTo>
                    <a:pt x="9834" y="393"/>
                    <a:pt x="9856" y="391"/>
                    <a:pt x="9877" y="391"/>
                  </a:cubicBezTo>
                  <a:cubicBezTo>
                    <a:pt x="9953" y="391"/>
                    <a:pt x="10017" y="423"/>
                    <a:pt x="10073" y="470"/>
                  </a:cubicBezTo>
                  <a:cubicBezTo>
                    <a:pt x="10156" y="529"/>
                    <a:pt x="10192" y="612"/>
                    <a:pt x="10192" y="720"/>
                  </a:cubicBezTo>
                  <a:lnTo>
                    <a:pt x="10192" y="2910"/>
                  </a:lnTo>
                  <a:cubicBezTo>
                    <a:pt x="10192" y="3018"/>
                    <a:pt x="10287" y="3101"/>
                    <a:pt x="10394" y="3101"/>
                  </a:cubicBezTo>
                  <a:cubicBezTo>
                    <a:pt x="10490" y="3101"/>
                    <a:pt x="10585" y="3018"/>
                    <a:pt x="10585" y="2910"/>
                  </a:cubicBezTo>
                  <a:lnTo>
                    <a:pt x="10585" y="720"/>
                  </a:lnTo>
                  <a:cubicBezTo>
                    <a:pt x="10609" y="529"/>
                    <a:pt x="10525" y="315"/>
                    <a:pt x="10359" y="172"/>
                  </a:cubicBezTo>
                  <a:cubicBezTo>
                    <a:pt x="10216" y="60"/>
                    <a:pt x="10039" y="0"/>
                    <a:pt x="98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19;p59"/>
            <p:cNvSpPr/>
            <p:nvPr/>
          </p:nvSpPr>
          <p:spPr>
            <a:xfrm>
              <a:off x="3738896" y="2800747"/>
              <a:ext cx="218570" cy="258771"/>
            </a:xfrm>
            <a:custGeom>
              <a:avLst/>
              <a:gdLst/>
              <a:ahLst/>
              <a:cxnLst/>
              <a:rect l="l" t="t" r="r" b="b"/>
              <a:pathLst>
                <a:path w="6883" h="8149" extrusionOk="0">
                  <a:moveTo>
                    <a:pt x="5651" y="0"/>
                  </a:moveTo>
                  <a:cubicBezTo>
                    <a:pt x="5637" y="0"/>
                    <a:pt x="5623" y="2"/>
                    <a:pt x="5609" y="5"/>
                  </a:cubicBezTo>
                  <a:lnTo>
                    <a:pt x="156" y="981"/>
                  </a:lnTo>
                  <a:cubicBezTo>
                    <a:pt x="72" y="993"/>
                    <a:pt x="1" y="1076"/>
                    <a:pt x="1" y="1171"/>
                  </a:cubicBezTo>
                  <a:lnTo>
                    <a:pt x="1" y="2267"/>
                  </a:lnTo>
                  <a:cubicBezTo>
                    <a:pt x="1" y="2374"/>
                    <a:pt x="84" y="2469"/>
                    <a:pt x="191" y="2469"/>
                  </a:cubicBezTo>
                  <a:cubicBezTo>
                    <a:pt x="287" y="2469"/>
                    <a:pt x="382" y="2374"/>
                    <a:pt x="382" y="2267"/>
                  </a:cubicBezTo>
                  <a:lnTo>
                    <a:pt x="382" y="1338"/>
                  </a:lnTo>
                  <a:lnTo>
                    <a:pt x="5430" y="445"/>
                  </a:lnTo>
                  <a:lnTo>
                    <a:pt x="5430" y="4112"/>
                  </a:lnTo>
                  <a:cubicBezTo>
                    <a:pt x="5241" y="4052"/>
                    <a:pt x="5051" y="4026"/>
                    <a:pt x="4862" y="4026"/>
                  </a:cubicBezTo>
                  <a:cubicBezTo>
                    <a:pt x="4825" y="4026"/>
                    <a:pt x="4788" y="4027"/>
                    <a:pt x="4752" y="4029"/>
                  </a:cubicBezTo>
                  <a:cubicBezTo>
                    <a:pt x="4216" y="4041"/>
                    <a:pt x="3728" y="4243"/>
                    <a:pt x="3347" y="4636"/>
                  </a:cubicBezTo>
                  <a:cubicBezTo>
                    <a:pt x="2966" y="5029"/>
                    <a:pt x="2751" y="5517"/>
                    <a:pt x="2751" y="6053"/>
                  </a:cubicBezTo>
                  <a:cubicBezTo>
                    <a:pt x="2727" y="6613"/>
                    <a:pt x="2954" y="7136"/>
                    <a:pt x="3347" y="7541"/>
                  </a:cubicBezTo>
                  <a:cubicBezTo>
                    <a:pt x="3728" y="7922"/>
                    <a:pt x="4251" y="8148"/>
                    <a:pt x="4799" y="8148"/>
                  </a:cubicBezTo>
                  <a:lnTo>
                    <a:pt x="4835" y="8148"/>
                  </a:lnTo>
                  <a:cubicBezTo>
                    <a:pt x="5942" y="8137"/>
                    <a:pt x="6859" y="7196"/>
                    <a:pt x="6859" y="6065"/>
                  </a:cubicBezTo>
                  <a:lnTo>
                    <a:pt x="6859" y="2148"/>
                  </a:lnTo>
                  <a:cubicBezTo>
                    <a:pt x="6883" y="2017"/>
                    <a:pt x="6799" y="1933"/>
                    <a:pt x="6692" y="1933"/>
                  </a:cubicBezTo>
                  <a:cubicBezTo>
                    <a:pt x="6585" y="1933"/>
                    <a:pt x="6502" y="2017"/>
                    <a:pt x="6502" y="2124"/>
                  </a:cubicBezTo>
                  <a:lnTo>
                    <a:pt x="6502" y="6041"/>
                  </a:lnTo>
                  <a:cubicBezTo>
                    <a:pt x="6502" y="6958"/>
                    <a:pt x="5775" y="7708"/>
                    <a:pt x="4859" y="7720"/>
                  </a:cubicBezTo>
                  <a:lnTo>
                    <a:pt x="4835" y="7720"/>
                  </a:lnTo>
                  <a:cubicBezTo>
                    <a:pt x="4382" y="7720"/>
                    <a:pt x="3966" y="7541"/>
                    <a:pt x="3656" y="7232"/>
                  </a:cubicBezTo>
                  <a:cubicBezTo>
                    <a:pt x="3335" y="6898"/>
                    <a:pt x="3168" y="6482"/>
                    <a:pt x="3168" y="6017"/>
                  </a:cubicBezTo>
                  <a:cubicBezTo>
                    <a:pt x="3180" y="5148"/>
                    <a:pt x="3906" y="4410"/>
                    <a:pt x="4787" y="4398"/>
                  </a:cubicBezTo>
                  <a:cubicBezTo>
                    <a:pt x="5061" y="4398"/>
                    <a:pt x="5323" y="4446"/>
                    <a:pt x="5561" y="4565"/>
                  </a:cubicBezTo>
                  <a:cubicBezTo>
                    <a:pt x="5588" y="4575"/>
                    <a:pt x="5617" y="4581"/>
                    <a:pt x="5646" y="4581"/>
                  </a:cubicBezTo>
                  <a:cubicBezTo>
                    <a:pt x="5683" y="4581"/>
                    <a:pt x="5719" y="4572"/>
                    <a:pt x="5752" y="4553"/>
                  </a:cubicBezTo>
                  <a:cubicBezTo>
                    <a:pt x="5811" y="4517"/>
                    <a:pt x="5847" y="4446"/>
                    <a:pt x="5847" y="4386"/>
                  </a:cubicBezTo>
                  <a:lnTo>
                    <a:pt x="5847" y="207"/>
                  </a:lnTo>
                  <a:cubicBezTo>
                    <a:pt x="5847" y="147"/>
                    <a:pt x="5811" y="88"/>
                    <a:pt x="5775" y="52"/>
                  </a:cubicBezTo>
                  <a:cubicBezTo>
                    <a:pt x="5739" y="16"/>
                    <a:pt x="5696" y="0"/>
                    <a:pt x="56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550;p46"/>
          <p:cNvSpPr txBox="1">
            <a:spLocks/>
          </p:cNvSpPr>
          <p:nvPr/>
        </p:nvSpPr>
        <p:spPr>
          <a:xfrm>
            <a:off x="2011630" y="2683596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https://github.com/</a:t>
            </a:r>
            <a:r>
              <a:rPr lang="en-US" sz="1200" dirty="0">
                <a:solidFill>
                  <a:srgbClr val="FFE18B"/>
                </a:solidFill>
              </a:rPr>
              <a:t>saintalex93</a:t>
            </a:r>
          </a:p>
        </p:txBody>
      </p:sp>
      <p:grpSp>
        <p:nvGrpSpPr>
          <p:cNvPr id="70" name="Google Shape;8365;p59"/>
          <p:cNvGrpSpPr/>
          <p:nvPr/>
        </p:nvGrpSpPr>
        <p:grpSpPr>
          <a:xfrm>
            <a:off x="1684900" y="2738884"/>
            <a:ext cx="252728" cy="241611"/>
            <a:chOff x="7441465" y="2302860"/>
            <a:chExt cx="342192" cy="327140"/>
          </a:xfrm>
          <a:solidFill>
            <a:schemeClr val="tx1"/>
          </a:solidFill>
        </p:grpSpPr>
        <p:sp>
          <p:nvSpPr>
            <p:cNvPr id="71" name="Google Shape;8366;p5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67;p5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550;p46"/>
          <p:cNvSpPr txBox="1">
            <a:spLocks/>
          </p:cNvSpPr>
          <p:nvPr/>
        </p:nvSpPr>
        <p:spPr>
          <a:xfrm>
            <a:off x="2011765" y="3034234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https://soundcloud.com/saintalex93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sp>
        <p:nvSpPr>
          <p:cNvPr id="74" name="Google Shape;550;p46"/>
          <p:cNvSpPr txBox="1">
            <a:spLocks/>
          </p:cNvSpPr>
          <p:nvPr/>
        </p:nvSpPr>
        <p:spPr>
          <a:xfrm>
            <a:off x="2032329" y="3434992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https://linkedin.com/in/alex-santos93/</a:t>
            </a:r>
          </a:p>
        </p:txBody>
      </p:sp>
    </p:spTree>
    <p:extLst>
      <p:ext uri="{BB962C8B-B14F-4D97-AF65-F5344CB8AC3E}">
        <p14:creationId xmlns:p14="http://schemas.microsoft.com/office/powerpoint/2010/main" val="4146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01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testes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02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TDD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03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04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Inovação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/>
              <a:t>Conteúdo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Aplicações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06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719987" y="3278756"/>
            <a:ext cx="6010821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Executa sempre da mesma maneira.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780382"/>
            <a:ext cx="5770189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Entrada e saída conhecidas.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2296707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Algoritmo de passos finitos.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0635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 que testa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Introdução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8" name="Google Shape;285;p32"/>
          <p:cNvSpPr txBox="1">
            <a:spLocks/>
          </p:cNvSpPr>
          <p:nvPr/>
        </p:nvSpPr>
        <p:spPr>
          <a:xfrm>
            <a:off x="719986" y="3762431"/>
            <a:ext cx="5880193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t-BR" dirty="0">
                <a:solidFill>
                  <a:schemeClr val="accent2"/>
                </a:solidFill>
              </a:rPr>
              <a:t>* </a:t>
            </a:r>
            <a:r>
              <a:rPr lang="pt-BR" dirty="0"/>
              <a:t>Não deve depender de outros cenários.</a:t>
            </a:r>
          </a:p>
        </p:txBody>
      </p:sp>
    </p:spTree>
    <p:extLst>
      <p:ext uri="{BB962C8B-B14F-4D97-AF65-F5344CB8AC3E}">
        <p14:creationId xmlns:p14="http://schemas.microsoft.com/office/powerpoint/2010/main" val="9982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Médico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5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6" y="1430039"/>
            <a:ext cx="7702372" cy="23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Bar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4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8" y="1409158"/>
            <a:ext cx="7704000" cy="23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3117703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Tenha o mesmo apreço ao teste quanto tem ao código.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66254"/>
            <a:ext cx="7763995" cy="665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Crie testes para as novas funcionalidades implementadas, </a:t>
            </a:r>
            <a:br>
              <a:rPr lang="en" dirty="0"/>
            </a:br>
            <a:r>
              <a:rPr lang="en" dirty="0"/>
              <a:t>   mesmo </a:t>
            </a:r>
            <a:r>
              <a:rPr lang="en" dirty="0" smtClean="0"/>
              <a:t>que não exista nenhum teste no projeto/classe.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32710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Códigos sem testes não são entregáveis.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158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822752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</a:rPr>
              <a:t>Crie Test </a:t>
            </a:r>
            <a:r>
              <a:rPr lang="pt-BR" sz="2200" dirty="0">
                <a:latin typeface="Quantico"/>
                <a:ea typeface="Quantico"/>
                <a:cs typeface="Quantico"/>
              </a:rPr>
              <a:t>Data </a:t>
            </a:r>
            <a:r>
              <a:rPr lang="pt-BR" sz="2200" dirty="0" err="1" smtClean="0">
                <a:latin typeface="Quantico"/>
                <a:ea typeface="Quantico"/>
                <a:cs typeface="Quantico"/>
              </a:rPr>
              <a:t>Builders</a:t>
            </a:r>
            <a:r>
              <a:rPr lang="pt-BR" sz="2200" dirty="0" smtClean="0">
                <a:latin typeface="Quantico"/>
                <a:ea typeface="Quantico"/>
                <a:cs typeface="Quantico"/>
              </a:rPr>
              <a:t>.</a:t>
            </a:r>
            <a:endParaRPr lang="pt-BR"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24209"/>
            <a:ext cx="733085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 smtClean="0"/>
              <a:t>Atente-se ao “</a:t>
            </a:r>
            <a:r>
              <a:rPr lang="pt-BR" dirty="0" err="1" smtClean="0"/>
              <a:t>Don’t</a:t>
            </a:r>
            <a:r>
              <a:rPr lang="pt-BR" dirty="0" smtClean="0"/>
              <a:t> </a:t>
            </a:r>
            <a:r>
              <a:rPr lang="pt-BR" dirty="0" err="1"/>
              <a:t>Repeat</a:t>
            </a:r>
            <a:r>
              <a:rPr lang="pt-BR" dirty="0"/>
              <a:t> </a:t>
            </a:r>
            <a:r>
              <a:rPr lang="pt-BR" dirty="0" err="1" smtClean="0"/>
              <a:t>Yourself</a:t>
            </a:r>
            <a:r>
              <a:rPr lang="pt-BR" dirty="0" smtClean="0"/>
              <a:t>” (</a:t>
            </a:r>
            <a:r>
              <a:rPr lang="pt-BR" dirty="0"/>
              <a:t>DRY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5835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Escreva testes de equivalência.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05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214;p27"/>
          <p:cNvGrpSpPr/>
          <p:nvPr/>
        </p:nvGrpSpPr>
        <p:grpSpPr>
          <a:xfrm>
            <a:off x="719957" y="3072467"/>
            <a:ext cx="7704000" cy="940734"/>
            <a:chOff x="1054812" y="1029590"/>
            <a:chExt cx="3436214" cy="391262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14;p27"/>
          <p:cNvGrpSpPr/>
          <p:nvPr/>
        </p:nvGrpSpPr>
        <p:grpSpPr>
          <a:xfrm>
            <a:off x="719926" y="1354577"/>
            <a:ext cx="7704000" cy="1490224"/>
            <a:chOff x="1054812" y="1029590"/>
            <a:chExt cx="3436214" cy="3912627"/>
          </a:xfrm>
        </p:grpSpPr>
        <p:sp>
          <p:nvSpPr>
            <p:cNvPr id="10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915934" y="3396101"/>
            <a:ext cx="720023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Entrega do software (build</a:t>
            </a:r>
            <a:r>
              <a:rPr lang="en" sz="2200" dirty="0" smtClean="0">
                <a:latin typeface="Quantico"/>
                <a:ea typeface="Quantico"/>
                <a:cs typeface="Quantico"/>
              </a:rPr>
              <a:t>).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915935" y="2320432"/>
            <a:ext cx="735491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Variações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de saídas e comportamentos esperados.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915934" y="1801433"/>
            <a:ext cx="735491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en" dirty="0"/>
              <a:t>Variações de entradas para os cenários de teste.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Implementação e utilização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8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899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6681</TotalTime>
  <Words>995</Words>
  <Application>Microsoft Office PowerPoint</Application>
  <PresentationFormat>Apresentação na tela (16:9)</PresentationFormat>
  <Paragraphs>215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Denk One</vt:lpstr>
      <vt:lpstr>Fira Sans Extra Condensed</vt:lpstr>
      <vt:lpstr>Quantico</vt:lpstr>
      <vt:lpstr>Source Code Pro</vt:lpstr>
      <vt:lpstr>Wingdings</vt:lpstr>
      <vt:lpstr>New Operating System Design Pitch Deck by Slidesgo</vt:lpstr>
      <vt:lpstr>A inovação pode estar presente nas pequenas coisas!</vt:lpstr>
      <vt:lpstr>&lt; Alex Santos /&gt;</vt:lpstr>
      <vt:lpstr>Introdução</vt:lpstr>
      <vt:lpstr>&lt; Introdução /&gt;</vt:lpstr>
      <vt:lpstr>&lt; Storyboard – Médico /&gt;</vt:lpstr>
      <vt:lpstr>&lt; Storyboard – Bar /&gt;</vt:lpstr>
      <vt:lpstr>&lt; Boas práticas /&gt;</vt:lpstr>
      <vt:lpstr>&lt; Boas práticas /&gt;</vt:lpstr>
      <vt:lpstr>&lt; Implementação e utilização/&gt;</vt:lpstr>
      <vt:lpstr>&lt; Tipos de testes /&gt;</vt:lpstr>
      <vt:lpstr>&lt; Testes unitários /&gt;</vt:lpstr>
      <vt:lpstr>&lt; Testes integrados /&gt;</vt:lpstr>
      <vt:lpstr>&lt; Testes de ponta a ponta /&gt;</vt:lpstr>
      <vt:lpstr>&lt; Test Driven Development (TDD) /&gt;</vt:lpstr>
      <vt:lpstr>&lt; Exemplos – Red /&gt;</vt:lpstr>
      <vt:lpstr>&lt; Exemplos – Green /&gt;</vt:lpstr>
      <vt:lpstr>&lt; Exemplos – Refactory /&gt;</vt:lpstr>
      <vt:lpstr>Apresentação do PowerPoint</vt:lpstr>
      <vt:lpstr>&lt; Pontos de vista: /&gt;</vt:lpstr>
      <vt:lpstr>&lt; Cypress /&gt;</vt:lpstr>
      <vt:lpstr>&lt; Bibliografia /&gt;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Testes</dc:title>
  <cp:lastModifiedBy>Alex Clayton dos Santos</cp:lastModifiedBy>
  <cp:revision>65</cp:revision>
  <dcterms:modified xsi:type="dcterms:W3CDTF">2024-08-16T00:05:31Z</dcterms:modified>
</cp:coreProperties>
</file>