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50936D-FCEA-4323-B64C-3709FC93E11A}">
  <a:tblStyle styleId="{FC50936D-FCEA-4323-B64C-3709FC93E11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Roboto-regular.fntdata"/><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31e78ab7c_2_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f31e78ab7c_2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31e78ab7c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f31e78ab7c_2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000">
                <a:solidFill>
                  <a:srgbClr val="595959"/>
                </a:solidFill>
              </a:rPr>
              <a:t>Instructions</a:t>
            </a:r>
            <a:r>
              <a:rPr lang="en" sz="1000">
                <a:solidFill>
                  <a:srgbClr val="595959"/>
                </a:solidFill>
              </a:rPr>
              <a:t>:</a:t>
            </a:r>
            <a:endParaRPr sz="1000">
              <a:solidFill>
                <a:srgbClr val="595959"/>
              </a:solidFill>
            </a:endParaRPr>
          </a:p>
          <a:p>
            <a:pPr indent="-292100" lvl="0" marL="457200" rtl="0" algn="l">
              <a:lnSpc>
                <a:spcPct val="115000"/>
              </a:lnSpc>
              <a:spcBef>
                <a:spcPts val="0"/>
              </a:spcBef>
              <a:spcAft>
                <a:spcPts val="0"/>
              </a:spcAft>
              <a:buClr>
                <a:srgbClr val="595959"/>
              </a:buClr>
              <a:buSzPts val="1000"/>
              <a:buAutoNum type="arabicPeriod"/>
            </a:pPr>
            <a:r>
              <a:rPr lang="en" sz="1000">
                <a:solidFill>
                  <a:srgbClr val="595959"/>
                </a:solidFill>
              </a:rPr>
              <a:t>Provide a list of key data features+descriptions+units used in your presentation. </a:t>
            </a:r>
            <a:endParaRPr sz="1000">
              <a:solidFill>
                <a:srgbClr val="595959"/>
              </a:solidFill>
            </a:endParaRPr>
          </a:p>
          <a:p>
            <a:pPr indent="-292100" lvl="1" marL="914400" rtl="0" algn="l">
              <a:lnSpc>
                <a:spcPct val="115000"/>
              </a:lnSpc>
              <a:spcBef>
                <a:spcPts val="0"/>
              </a:spcBef>
              <a:spcAft>
                <a:spcPts val="0"/>
              </a:spcAft>
              <a:buClr>
                <a:srgbClr val="595959"/>
              </a:buClr>
              <a:buSzPts val="1000"/>
              <a:buAutoNum type="alphaLcPeriod"/>
            </a:pPr>
            <a:r>
              <a:rPr lang="en" sz="1000">
                <a:solidFill>
                  <a:srgbClr val="595959"/>
                </a:solidFill>
              </a:rPr>
              <a:t>You could also include feature statistics (tables, plots, etc.) on additional slides, if needed. </a:t>
            </a:r>
            <a:endParaRPr sz="1000">
              <a:solidFill>
                <a:srgbClr val="595959"/>
              </a:solidFill>
            </a:endParaRPr>
          </a:p>
          <a:p>
            <a:pPr indent="-292100" lvl="2" marL="1371600" rtl="0" algn="l">
              <a:lnSpc>
                <a:spcPct val="115000"/>
              </a:lnSpc>
              <a:spcBef>
                <a:spcPts val="0"/>
              </a:spcBef>
              <a:spcAft>
                <a:spcPts val="0"/>
              </a:spcAft>
              <a:buClr>
                <a:srgbClr val="595959"/>
              </a:buClr>
              <a:buSzPts val="1000"/>
              <a:buAutoNum type="romanLcPeriod"/>
            </a:pPr>
            <a:r>
              <a:rPr lang="en" sz="1000">
                <a:solidFill>
                  <a:srgbClr val="595959"/>
                </a:solidFill>
              </a:rPr>
              <a:t>For example, you can include df.describe(), scatterplots, heatmaps, box plots, etc. </a:t>
            </a:r>
            <a:endParaRPr sz="1000">
              <a:solidFill>
                <a:srgbClr val="595959"/>
              </a:solidFill>
            </a:endParaRPr>
          </a:p>
          <a:p>
            <a:pPr indent="-292100" lvl="0" marL="457200" rtl="0" algn="l">
              <a:lnSpc>
                <a:spcPct val="115000"/>
              </a:lnSpc>
              <a:spcBef>
                <a:spcPts val="0"/>
              </a:spcBef>
              <a:spcAft>
                <a:spcPts val="0"/>
              </a:spcAft>
              <a:buClr>
                <a:srgbClr val="595959"/>
              </a:buClr>
              <a:buSzPts val="1000"/>
              <a:buAutoNum type="arabicPeriod"/>
            </a:pPr>
            <a:r>
              <a:rPr lang="en" sz="1000">
                <a:solidFill>
                  <a:srgbClr val="595959"/>
                </a:solidFill>
              </a:rPr>
              <a:t>Ideate how the observed statistics can be exploited in improving ultimate performance of the model, i.e. these should be rational hypotheses worth exploring/testing.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31e78ab7c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f31e78ab7c_2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n" sz="1000">
                <a:solidFill>
                  <a:srgbClr val="595959"/>
                </a:solidFill>
              </a:rPr>
              <a:t>Instructions</a:t>
            </a:r>
            <a:r>
              <a:rPr lang="en" sz="1000">
                <a:solidFill>
                  <a:srgbClr val="595959"/>
                </a:solidFill>
              </a:rPr>
              <a:t>: </a:t>
            </a:r>
            <a:endParaRPr sz="1000">
              <a:solidFill>
                <a:srgbClr val="595959"/>
              </a:solidFill>
            </a:endParaRPr>
          </a:p>
          <a:p>
            <a:pPr indent="-292100" lvl="0" marL="457200" rtl="0" algn="l">
              <a:lnSpc>
                <a:spcPct val="115000"/>
              </a:lnSpc>
              <a:spcBef>
                <a:spcPts val="0"/>
              </a:spcBef>
              <a:spcAft>
                <a:spcPts val="0"/>
              </a:spcAft>
              <a:buClr>
                <a:srgbClr val="595959"/>
              </a:buClr>
              <a:buSzPts val="1000"/>
              <a:buAutoNum type="arabicPeriod"/>
            </a:pPr>
            <a:r>
              <a:rPr lang="en" sz="1000">
                <a:solidFill>
                  <a:srgbClr val="595959"/>
                </a:solidFill>
              </a:rPr>
              <a:t>Optional slide.</a:t>
            </a:r>
            <a:endParaRPr sz="1000">
              <a:solidFill>
                <a:srgbClr val="595959"/>
              </a:solidFill>
            </a:endParaRPr>
          </a:p>
          <a:p>
            <a:pPr indent="-292100" lvl="0" marL="457200" rtl="0" algn="l">
              <a:lnSpc>
                <a:spcPct val="115000"/>
              </a:lnSpc>
              <a:spcBef>
                <a:spcPts val="0"/>
              </a:spcBef>
              <a:spcAft>
                <a:spcPts val="0"/>
              </a:spcAft>
              <a:buClr>
                <a:srgbClr val="595959"/>
              </a:buClr>
              <a:buSzPts val="1000"/>
              <a:buAutoNum type="arabicPeriod"/>
            </a:pPr>
            <a:r>
              <a:rPr lang="en" sz="1000">
                <a:solidFill>
                  <a:srgbClr val="595959"/>
                </a:solidFill>
              </a:rPr>
              <a:t>Describe interesting preprocessing, feature engineering, dimension reduction, etc. and </a:t>
            </a:r>
            <a:r>
              <a:rPr b="1" lang="en" sz="1000">
                <a:solidFill>
                  <a:srgbClr val="595959"/>
                </a:solidFill>
              </a:rPr>
              <a:t>rationales </a:t>
            </a:r>
            <a:r>
              <a:rPr lang="en" sz="1000">
                <a:solidFill>
                  <a:srgbClr val="595959"/>
                </a:solidFill>
              </a:rPr>
              <a:t>for these.</a:t>
            </a:r>
            <a:endParaRPr sz="1000">
              <a:solidFill>
                <a:srgbClr val="595959"/>
              </a:solidFill>
            </a:endParaRPr>
          </a:p>
          <a:p>
            <a:pPr indent="-292100" lvl="0" marL="457200" rtl="0" algn="l">
              <a:lnSpc>
                <a:spcPct val="115000"/>
              </a:lnSpc>
              <a:spcBef>
                <a:spcPts val="0"/>
              </a:spcBef>
              <a:spcAft>
                <a:spcPts val="0"/>
              </a:spcAft>
              <a:buClr>
                <a:srgbClr val="595959"/>
              </a:buClr>
              <a:buSzPts val="1000"/>
              <a:buAutoNum type="arabicPeriod"/>
            </a:pPr>
            <a:r>
              <a:rPr lang="en" sz="1000">
                <a:solidFill>
                  <a:srgbClr val="595959"/>
                </a:solidFill>
              </a:rPr>
              <a:t>Provide sufficient details for </a:t>
            </a:r>
            <a:r>
              <a:rPr b="1" lang="en" sz="1000">
                <a:solidFill>
                  <a:srgbClr val="595959"/>
                </a:solidFill>
              </a:rPr>
              <a:t>the readers </a:t>
            </a:r>
            <a:r>
              <a:rPr lang="en" sz="1000">
                <a:solidFill>
                  <a:srgbClr val="595959"/>
                </a:solidFill>
              </a:rPr>
              <a:t>to understand your model, even if they is just looking at your slides (and missed your video presentation). </a:t>
            </a:r>
            <a:endParaRPr sz="1000">
              <a:solidFill>
                <a:srgbClr val="595959"/>
              </a:solidFill>
            </a:endParaRPr>
          </a:p>
          <a:p>
            <a:pPr indent="-292100" lvl="0" marL="457200" rtl="0" algn="l">
              <a:lnSpc>
                <a:spcPct val="115000"/>
              </a:lnSpc>
              <a:spcBef>
                <a:spcPts val="0"/>
              </a:spcBef>
              <a:spcAft>
                <a:spcPts val="0"/>
              </a:spcAft>
              <a:buClr>
                <a:srgbClr val="595959"/>
              </a:buClr>
              <a:buSzPts val="1000"/>
              <a:buAutoNum type="arabicPeriod"/>
            </a:pPr>
            <a:r>
              <a:rPr lang="en" sz="1000">
                <a:solidFill>
                  <a:srgbClr val="595959"/>
                </a:solidFill>
              </a:rPr>
              <a:t>Use more slides, if needed. Use diagrams, plots, small snippets of code, etc.</a:t>
            </a:r>
            <a:br>
              <a:rPr lang="en" sz="1000">
                <a:solidFill>
                  <a:srgbClr val="595959"/>
                </a:solidFill>
              </a:rPr>
            </a:b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31e78ab7c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f31e78ab7c_2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000">
                <a:solidFill>
                  <a:srgbClr val="595959"/>
                </a:solidFill>
              </a:rPr>
              <a:t>Instructions</a:t>
            </a:r>
            <a:r>
              <a:rPr lang="en" sz="1000">
                <a:solidFill>
                  <a:srgbClr val="595959"/>
                </a:solidFill>
              </a:rPr>
              <a:t>:</a:t>
            </a:r>
            <a:endParaRPr sz="1000">
              <a:solidFill>
                <a:srgbClr val="595959"/>
              </a:solidFill>
            </a:endParaRPr>
          </a:p>
          <a:p>
            <a:pPr indent="-292100" lvl="0" marL="457200" rtl="0" algn="l">
              <a:lnSpc>
                <a:spcPct val="115000"/>
              </a:lnSpc>
              <a:spcBef>
                <a:spcPts val="0"/>
              </a:spcBef>
              <a:spcAft>
                <a:spcPts val="0"/>
              </a:spcAft>
              <a:buClr>
                <a:srgbClr val="595959"/>
              </a:buClr>
              <a:buSzPts val="1000"/>
              <a:buAutoNum type="arabicPeriod"/>
            </a:pPr>
            <a:r>
              <a:rPr lang="en" sz="1000">
                <a:solidFill>
                  <a:srgbClr val="595959"/>
                </a:solidFill>
              </a:rPr>
              <a:t>Describe the latest modeling pipeline and the model.</a:t>
            </a:r>
            <a:endParaRPr sz="1000">
              <a:solidFill>
                <a:srgbClr val="595959"/>
              </a:solidFill>
            </a:endParaRPr>
          </a:p>
          <a:p>
            <a:pPr indent="-292100" lvl="0" marL="457200" rtl="0" algn="l">
              <a:lnSpc>
                <a:spcPct val="115000"/>
              </a:lnSpc>
              <a:spcBef>
                <a:spcPts val="0"/>
              </a:spcBef>
              <a:spcAft>
                <a:spcPts val="0"/>
              </a:spcAft>
              <a:buClr>
                <a:srgbClr val="595959"/>
              </a:buClr>
              <a:buSzPts val="1000"/>
              <a:buAutoNum type="arabicPeriod"/>
            </a:pPr>
            <a:r>
              <a:rPr lang="en" sz="1000">
                <a:solidFill>
                  <a:srgbClr val="595959"/>
                </a:solidFill>
              </a:rPr>
              <a:t>Provide sufficient details for </a:t>
            </a:r>
            <a:r>
              <a:rPr b="1" lang="en" sz="1000">
                <a:solidFill>
                  <a:srgbClr val="595959"/>
                </a:solidFill>
              </a:rPr>
              <a:t>the readers </a:t>
            </a:r>
            <a:r>
              <a:rPr lang="en" sz="1000">
                <a:solidFill>
                  <a:srgbClr val="595959"/>
                </a:solidFill>
              </a:rPr>
              <a:t>to understand your model, even if they is just looking at your slides (and missed your video presentation). </a:t>
            </a:r>
            <a:endParaRPr sz="1000">
              <a:solidFill>
                <a:srgbClr val="595959"/>
              </a:solidFill>
            </a:endParaRPr>
          </a:p>
          <a:p>
            <a:pPr indent="-292100" lvl="0" marL="457200" rtl="0" algn="l">
              <a:lnSpc>
                <a:spcPct val="115000"/>
              </a:lnSpc>
              <a:spcBef>
                <a:spcPts val="0"/>
              </a:spcBef>
              <a:spcAft>
                <a:spcPts val="0"/>
              </a:spcAft>
              <a:buClr>
                <a:srgbClr val="595959"/>
              </a:buClr>
              <a:buSzPts val="1000"/>
              <a:buAutoNum type="arabicPeriod"/>
            </a:pPr>
            <a:r>
              <a:rPr lang="en" sz="1000">
                <a:solidFill>
                  <a:srgbClr val="595959"/>
                </a:solidFill>
              </a:rPr>
              <a:t>Use more slides, if needed.</a:t>
            </a:r>
            <a:endParaRPr sz="1000">
              <a:solidFill>
                <a:srgbClr val="595959"/>
              </a:solidFill>
            </a:endParaRPr>
          </a:p>
          <a:p>
            <a:pPr indent="-292100" lvl="0" marL="457200" rtl="0" algn="l">
              <a:lnSpc>
                <a:spcPct val="115000"/>
              </a:lnSpc>
              <a:spcBef>
                <a:spcPts val="0"/>
              </a:spcBef>
              <a:spcAft>
                <a:spcPts val="0"/>
              </a:spcAft>
              <a:buClr>
                <a:srgbClr val="595959"/>
              </a:buClr>
              <a:buSzPts val="1000"/>
              <a:buAutoNum type="arabicPeriod"/>
            </a:pPr>
            <a:r>
              <a:rPr lang="en" sz="1000">
                <a:solidFill>
                  <a:srgbClr val="595959"/>
                </a:solidFill>
              </a:rPr>
              <a:t>Use diagrams, plots, small snippets of code, etc.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31e78ab7c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f31e78ab7c_2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n" sz="1000">
                <a:solidFill>
                  <a:srgbClr val="595959"/>
                </a:solidFill>
              </a:rPr>
              <a:t>Instructions</a:t>
            </a:r>
            <a:r>
              <a:rPr lang="en" sz="1000">
                <a:solidFill>
                  <a:srgbClr val="595959"/>
                </a:solidFill>
              </a:rPr>
              <a:t>: </a:t>
            </a:r>
            <a:endParaRPr sz="1000">
              <a:solidFill>
                <a:srgbClr val="595959"/>
              </a:solidFill>
            </a:endParaRPr>
          </a:p>
          <a:p>
            <a:pPr indent="-292100" lvl="0" marL="457200" rtl="0" algn="l">
              <a:lnSpc>
                <a:spcPct val="115000"/>
              </a:lnSpc>
              <a:spcBef>
                <a:spcPts val="0"/>
              </a:spcBef>
              <a:spcAft>
                <a:spcPts val="0"/>
              </a:spcAft>
              <a:buClr>
                <a:srgbClr val="595959"/>
              </a:buClr>
              <a:buSzPts val="1000"/>
              <a:buAutoNum type="arabicPeriod"/>
            </a:pPr>
            <a:r>
              <a:rPr lang="en" sz="1000">
                <a:solidFill>
                  <a:srgbClr val="595959"/>
                </a:solidFill>
              </a:rPr>
              <a:t>Describe problems/solutions you encountered since the last presentation. </a:t>
            </a:r>
            <a:endParaRPr sz="1000">
              <a:solidFill>
                <a:srgbClr val="595959"/>
              </a:solidFill>
            </a:endParaRPr>
          </a:p>
          <a:p>
            <a:pPr indent="-292100" lvl="0" marL="457200" rtl="0" algn="l">
              <a:lnSpc>
                <a:spcPct val="115000"/>
              </a:lnSpc>
              <a:spcBef>
                <a:spcPts val="0"/>
              </a:spcBef>
              <a:spcAft>
                <a:spcPts val="0"/>
              </a:spcAft>
              <a:buClr>
                <a:srgbClr val="595959"/>
              </a:buClr>
              <a:buSzPts val="1000"/>
              <a:buAutoNum type="arabicPeriod"/>
            </a:pPr>
            <a:r>
              <a:rPr lang="en" sz="1000">
                <a:solidFill>
                  <a:srgbClr val="595959"/>
                </a:solidFill>
              </a:rPr>
              <a:t>Provide sufficient details for </a:t>
            </a:r>
            <a:r>
              <a:rPr b="1" lang="en" sz="1000">
                <a:solidFill>
                  <a:srgbClr val="595959"/>
                </a:solidFill>
              </a:rPr>
              <a:t>the readers </a:t>
            </a:r>
            <a:r>
              <a:rPr lang="en" sz="1000">
                <a:solidFill>
                  <a:srgbClr val="595959"/>
                </a:solidFill>
              </a:rPr>
              <a:t>to understand your model, even if they is just looking at your slides (and missed your video presentation).  </a:t>
            </a:r>
            <a:endParaRPr sz="1000">
              <a:solidFill>
                <a:srgbClr val="595959"/>
              </a:solidFill>
            </a:endParaRPr>
          </a:p>
          <a:p>
            <a:pPr indent="-292100" lvl="0" marL="457200" rtl="0" algn="l">
              <a:lnSpc>
                <a:spcPct val="115000"/>
              </a:lnSpc>
              <a:spcBef>
                <a:spcPts val="0"/>
              </a:spcBef>
              <a:spcAft>
                <a:spcPts val="0"/>
              </a:spcAft>
              <a:buClr>
                <a:srgbClr val="595959"/>
              </a:buClr>
              <a:buSzPts val="1000"/>
              <a:buAutoNum type="arabicPeriod"/>
            </a:pPr>
            <a:r>
              <a:rPr lang="en" sz="1000">
                <a:solidFill>
                  <a:srgbClr val="595959"/>
                </a:solidFill>
              </a:rPr>
              <a:t>Use more slides, if needed. </a:t>
            </a:r>
            <a:endParaRPr sz="1000">
              <a:solidFill>
                <a:srgbClr val="595959"/>
              </a:solidFill>
            </a:endParaRPr>
          </a:p>
          <a:p>
            <a:pPr indent="-292100" lvl="0" marL="457200" rtl="0" algn="l">
              <a:lnSpc>
                <a:spcPct val="115000"/>
              </a:lnSpc>
              <a:spcBef>
                <a:spcPts val="0"/>
              </a:spcBef>
              <a:spcAft>
                <a:spcPts val="0"/>
              </a:spcAft>
              <a:buClr>
                <a:srgbClr val="595959"/>
              </a:buClr>
              <a:buSzPts val="1000"/>
              <a:buAutoNum type="arabicPeriod"/>
            </a:pPr>
            <a:r>
              <a:rPr lang="en" sz="1000">
                <a:solidFill>
                  <a:srgbClr val="595959"/>
                </a:solidFill>
              </a:rPr>
              <a:t>Use diagrams, plots, small snippets of code, etc.</a:t>
            </a:r>
            <a:br>
              <a:rPr lang="en" sz="1000">
                <a:solidFill>
                  <a:srgbClr val="595959"/>
                </a:solidFill>
              </a:rPr>
            </a:b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31e78ab7c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f31e78ab7c_2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n" sz="1000">
                <a:solidFill>
                  <a:srgbClr val="595959"/>
                </a:solidFill>
              </a:rPr>
              <a:t>Instructions</a:t>
            </a:r>
            <a:r>
              <a:rPr lang="en" sz="1000">
                <a:solidFill>
                  <a:srgbClr val="595959"/>
                </a:solidFill>
              </a:rPr>
              <a:t>:</a:t>
            </a:r>
            <a:endParaRPr sz="1000">
              <a:solidFill>
                <a:srgbClr val="595959"/>
              </a:solidFill>
            </a:endParaRPr>
          </a:p>
          <a:p>
            <a:pPr indent="-292100" lvl="0" marL="457200" rtl="0" algn="l">
              <a:lnSpc>
                <a:spcPct val="115000"/>
              </a:lnSpc>
              <a:spcBef>
                <a:spcPts val="0"/>
              </a:spcBef>
              <a:spcAft>
                <a:spcPts val="0"/>
              </a:spcAft>
              <a:buClr>
                <a:srgbClr val="595959"/>
              </a:buClr>
              <a:buSzPts val="1000"/>
              <a:buAutoNum type="arabicPeriod"/>
            </a:pPr>
            <a:r>
              <a:rPr lang="en" sz="1000">
                <a:solidFill>
                  <a:srgbClr val="595959"/>
                </a:solidFill>
              </a:rPr>
              <a:t>Describe plans for next week and each member’s </a:t>
            </a:r>
            <a:r>
              <a:rPr b="1" lang="en" sz="1000">
                <a:solidFill>
                  <a:srgbClr val="595959"/>
                </a:solidFill>
              </a:rPr>
              <a:t>assignment</a:t>
            </a:r>
            <a:r>
              <a:rPr lang="en" sz="1000">
                <a:solidFill>
                  <a:srgbClr val="595959"/>
                </a:solidFill>
              </a:rPr>
              <a:t>.</a:t>
            </a:r>
            <a:endParaRPr sz="1000">
              <a:solidFill>
                <a:srgbClr val="595959"/>
              </a:solidFill>
            </a:endParaRPr>
          </a:p>
          <a:p>
            <a:pPr indent="-292100" lvl="0" marL="457200" rtl="0" algn="l">
              <a:lnSpc>
                <a:spcPct val="115000"/>
              </a:lnSpc>
              <a:spcBef>
                <a:spcPts val="0"/>
              </a:spcBef>
              <a:spcAft>
                <a:spcPts val="0"/>
              </a:spcAft>
              <a:buClr>
                <a:srgbClr val="595959"/>
              </a:buClr>
              <a:buSzPts val="1000"/>
              <a:buAutoNum type="arabicPeriod"/>
            </a:pPr>
            <a:r>
              <a:rPr lang="en" sz="1000">
                <a:solidFill>
                  <a:srgbClr val="595959"/>
                </a:solidFill>
              </a:rPr>
              <a:t>Provide sufficient details for </a:t>
            </a:r>
            <a:r>
              <a:rPr b="1" lang="en" sz="1000">
                <a:solidFill>
                  <a:srgbClr val="595959"/>
                </a:solidFill>
              </a:rPr>
              <a:t>the readers </a:t>
            </a:r>
            <a:r>
              <a:rPr lang="en" sz="1000">
                <a:solidFill>
                  <a:srgbClr val="595959"/>
                </a:solidFill>
              </a:rPr>
              <a:t>to understand your model, even if they is just looking at your slides (and missed your video presentation).  </a:t>
            </a:r>
            <a:endParaRPr sz="1000">
              <a:solidFill>
                <a:srgbClr val="595959"/>
              </a:solidFill>
            </a:endParaRPr>
          </a:p>
          <a:p>
            <a:pPr indent="-292100" lvl="0" marL="457200" rtl="0" algn="l">
              <a:lnSpc>
                <a:spcPct val="115000"/>
              </a:lnSpc>
              <a:spcBef>
                <a:spcPts val="0"/>
              </a:spcBef>
              <a:spcAft>
                <a:spcPts val="0"/>
              </a:spcAft>
              <a:buClr>
                <a:srgbClr val="595959"/>
              </a:buClr>
              <a:buSzPts val="1000"/>
              <a:buAutoNum type="arabicPeriod"/>
            </a:pPr>
            <a:r>
              <a:rPr lang="en" sz="1000">
                <a:solidFill>
                  <a:srgbClr val="595959"/>
                </a:solidFill>
              </a:rPr>
              <a:t>Use more slides, if needed. </a:t>
            </a:r>
            <a:endParaRPr sz="1000">
              <a:solidFill>
                <a:srgbClr val="595959"/>
              </a:solidFill>
            </a:endParaRPr>
          </a:p>
          <a:p>
            <a:pPr indent="-292100" lvl="0" marL="457200" rtl="0" algn="l">
              <a:lnSpc>
                <a:spcPct val="115000"/>
              </a:lnSpc>
              <a:spcBef>
                <a:spcPts val="0"/>
              </a:spcBef>
              <a:spcAft>
                <a:spcPts val="0"/>
              </a:spcAft>
              <a:buClr>
                <a:srgbClr val="595959"/>
              </a:buClr>
              <a:buSzPts val="1000"/>
              <a:buAutoNum type="arabicPeriod"/>
            </a:pPr>
            <a:r>
              <a:rPr lang="en" sz="1000">
                <a:solidFill>
                  <a:srgbClr val="595959"/>
                </a:solidFill>
              </a:rPr>
              <a:t>Use diagrams, plots, small snippets of code, etc.</a:t>
            </a:r>
            <a:br>
              <a:rPr lang="en" sz="1000">
                <a:solidFill>
                  <a:srgbClr val="595959"/>
                </a:solidFill>
              </a:rPr>
            </a:b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31e78ab7c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f31e78ab7c_2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000">
                <a:solidFill>
                  <a:srgbClr val="595959"/>
                </a:solidFill>
              </a:rPr>
              <a:t>Instructions</a:t>
            </a:r>
            <a:r>
              <a:rPr lang="en" sz="1000">
                <a:solidFill>
                  <a:srgbClr val="595959"/>
                </a:solidFill>
              </a:rPr>
              <a:t>: Provide URLs as references for borrowed techniques, ideas, concepts. </a:t>
            </a:r>
            <a:endParaRPr sz="1000">
              <a:solidFill>
                <a:srgbClr val="595959"/>
              </a:solidFill>
            </a:endParaRPr>
          </a:p>
          <a:p>
            <a:pPr indent="-292100" lvl="0" marL="457200" rtl="0" algn="l">
              <a:lnSpc>
                <a:spcPct val="115000"/>
              </a:lnSpc>
              <a:spcBef>
                <a:spcPts val="0"/>
              </a:spcBef>
              <a:spcAft>
                <a:spcPts val="0"/>
              </a:spcAft>
              <a:buClr>
                <a:srgbClr val="595959"/>
              </a:buClr>
              <a:buSzPts val="1000"/>
              <a:buAutoNum type="arabicPeriod"/>
            </a:pPr>
            <a:r>
              <a:rPr lang="en" sz="1000">
                <a:solidFill>
                  <a:srgbClr val="595959"/>
                </a:solidFill>
              </a:rPr>
              <a:t>Keep them ordered (e.g. alphabetically or chronologically). </a:t>
            </a:r>
            <a:endParaRPr sz="1000">
              <a:solidFill>
                <a:srgbClr val="595959"/>
              </a:solidFill>
            </a:endParaRPr>
          </a:p>
          <a:p>
            <a:pPr indent="-292100" lvl="0" marL="457200" rtl="0" algn="l">
              <a:lnSpc>
                <a:spcPct val="115000"/>
              </a:lnSpc>
              <a:spcBef>
                <a:spcPts val="0"/>
              </a:spcBef>
              <a:spcAft>
                <a:spcPts val="0"/>
              </a:spcAft>
              <a:buClr>
                <a:srgbClr val="595959"/>
              </a:buClr>
              <a:buSzPts val="1000"/>
              <a:buAutoNum type="arabicPeriod"/>
            </a:pPr>
            <a:r>
              <a:rPr lang="en" sz="1000">
                <a:solidFill>
                  <a:srgbClr val="595959"/>
                </a:solidFill>
              </a:rPr>
              <a:t>Include scientific publications that would help your audience to better/deeper understand your preprocessing/modeling techniques. </a:t>
            </a:r>
            <a:endParaRPr sz="1000">
              <a:solidFill>
                <a:srgbClr val="595959"/>
              </a:solidFill>
            </a:endParaRPr>
          </a:p>
          <a:p>
            <a:pPr indent="-292100" lvl="0" marL="457200" rtl="0" algn="l">
              <a:lnSpc>
                <a:spcPct val="115000"/>
              </a:lnSpc>
              <a:spcBef>
                <a:spcPts val="0"/>
              </a:spcBef>
              <a:spcAft>
                <a:spcPts val="0"/>
              </a:spcAft>
              <a:buClr>
                <a:srgbClr val="595959"/>
              </a:buClr>
              <a:buSzPts val="1000"/>
              <a:buAutoNum type="arabicPeriod"/>
            </a:pPr>
            <a:r>
              <a:rPr lang="en" sz="1000">
                <a:solidFill>
                  <a:srgbClr val="595959"/>
                </a:solidFill>
              </a:rPr>
              <a:t>It is likely that you have used HOML textbook or Prof. Melnikov’s videos in your work; so please cite these in such case. </a:t>
            </a:r>
            <a:endParaRPr sz="1000">
              <a:solidFill>
                <a:srgbClr val="595959"/>
              </a:solidFill>
            </a:endParaRPr>
          </a:p>
          <a:p>
            <a:pPr indent="-292100" lvl="0" marL="457200" rtl="0" algn="l">
              <a:lnSpc>
                <a:spcPct val="115000"/>
              </a:lnSpc>
              <a:spcBef>
                <a:spcPts val="0"/>
              </a:spcBef>
              <a:spcAft>
                <a:spcPts val="0"/>
              </a:spcAft>
              <a:buClr>
                <a:srgbClr val="595959"/>
              </a:buClr>
              <a:buSzPts val="1000"/>
              <a:buAutoNum type="arabicPeriod"/>
            </a:pPr>
            <a:r>
              <a:rPr lang="en" sz="1000">
                <a:solidFill>
                  <a:srgbClr val="595959"/>
                </a:solidFill>
              </a:rPr>
              <a:t>Citing legitimate external sources legitimizes your work and helps the idea reproduction/sharing. Use some common formal style (APA, Harvard, etc.) - this is a trivial copy/paste from Google Scholar.</a:t>
            </a:r>
            <a:endParaRPr sz="1000">
              <a:solidFill>
                <a:srgbClr val="595959"/>
              </a:solidFill>
            </a:endParaRPr>
          </a:p>
          <a:p>
            <a:pPr indent="0" lvl="0" marL="0" rtl="0" algn="l">
              <a:lnSpc>
                <a:spcPct val="115000"/>
              </a:lnSpc>
              <a:spcBef>
                <a:spcPts val="0"/>
              </a:spcBef>
              <a:spcAft>
                <a:spcPts val="0"/>
              </a:spcAft>
              <a:buSzPts val="1800"/>
              <a:buNone/>
            </a:pPr>
            <a:r>
              <a:t/>
            </a:r>
            <a:endParaRPr sz="1000">
              <a:solidFill>
                <a:srgbClr val="595959"/>
              </a:solidFill>
            </a:endParaRPr>
          </a:p>
          <a:p>
            <a:pPr indent="0" lvl="0" marL="0" rtl="0" algn="l">
              <a:lnSpc>
                <a:spcPct val="115000"/>
              </a:lnSpc>
              <a:spcBef>
                <a:spcPts val="0"/>
              </a:spcBef>
              <a:spcAft>
                <a:spcPts val="0"/>
              </a:spcAft>
              <a:buClr>
                <a:schemeClr val="dk1"/>
              </a:buClr>
              <a:buSzPts val="1800"/>
              <a:buFont typeface="Arial"/>
              <a:buNone/>
            </a:pPr>
            <a:r>
              <a:t/>
            </a:r>
            <a:endParaRPr sz="1000">
              <a:solidFill>
                <a:srgbClr val="595959"/>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31e78ab7c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f31e78ab7c_2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800"/>
              <a:buFont typeface="Arial"/>
              <a:buNone/>
            </a:pPr>
            <a:r>
              <a:rPr b="1" lang="en" sz="1000">
                <a:solidFill>
                  <a:srgbClr val="595959"/>
                </a:solidFill>
              </a:rPr>
              <a:t>Instructions</a:t>
            </a:r>
            <a:r>
              <a:rPr lang="en" sz="1000">
                <a:solidFill>
                  <a:srgbClr val="595959"/>
                </a:solidFill>
              </a:rPr>
              <a:t>: You can use more slides with additional (</a:t>
            </a:r>
            <a:r>
              <a:rPr b="1" lang="en" sz="1000">
                <a:solidFill>
                  <a:srgbClr val="595959"/>
                </a:solidFill>
              </a:rPr>
              <a:t>annotated!</a:t>
            </a:r>
            <a:r>
              <a:rPr lang="en" sz="1000">
                <a:solidFill>
                  <a:srgbClr val="595959"/>
                </a:solidFill>
              </a:rPr>
              <a:t>) images, formulas, code that might be helpful to your audience.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d904c843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13d904c843e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3e663b285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13e663b2854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d904c843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13d904c843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5a5030c3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125a5030c35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t>Instructions</a:t>
            </a:r>
            <a:r>
              <a:rPr lang="en"/>
              <a:t>: Please fill in the correct date for sharing your content with other students. If you do not want your content to be shared, just pick a nonsensical date in the next millennium.</a:t>
            </a:r>
            <a:endParaRPr/>
          </a:p>
          <a:p>
            <a:pPr indent="0" lvl="0" marL="0" rtl="0" algn="l">
              <a:lnSpc>
                <a:spcPct val="115000"/>
              </a:lnSpc>
              <a:spcBef>
                <a:spcPts val="1200"/>
              </a:spcBef>
              <a:spcAft>
                <a:spcPts val="1200"/>
              </a:spcAft>
              <a:buSzPts val="1100"/>
              <a:buNone/>
            </a:pPr>
            <a:r>
              <a:rPr b="1" lang="en"/>
              <a:t>Note</a:t>
            </a:r>
            <a:r>
              <a:rPr lang="en"/>
              <a:t>: If ok to share your content right away or with a couple of weeks delay, if this gives a sufficient cushion to outdate your content for the ongoing competition. Alternatively, you can use the competition end date. This sharing has no effect on your grade (of course), but is greatly appreciated by the future students, who will learn from your progress, tricks, techniques, ideas, and failures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31e78ab7c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f31e78ab7c_2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800"/>
              <a:buFont typeface="Arial"/>
              <a:buNone/>
            </a:pPr>
            <a:r>
              <a:rPr b="1" lang="en" sz="1000">
                <a:solidFill>
                  <a:srgbClr val="595959"/>
                </a:solidFill>
              </a:rPr>
              <a:t>Instructions</a:t>
            </a:r>
            <a:r>
              <a:rPr lang="en" sz="1000">
                <a:solidFill>
                  <a:srgbClr val="595959"/>
                </a:solidFill>
              </a:rPr>
              <a:t>: Use this page to define all acronyms and mnemonics used in your presentation.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31e78ab7c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f31e78ab7c_2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800"/>
              <a:buFont typeface="Arial"/>
              <a:buNone/>
            </a:pPr>
            <a:r>
              <a:rPr b="1" lang="en" sz="1000">
                <a:solidFill>
                  <a:srgbClr val="595959"/>
                </a:solidFill>
              </a:rPr>
              <a:t>Instructions</a:t>
            </a:r>
            <a:r>
              <a:rPr lang="en" sz="1000">
                <a:solidFill>
                  <a:srgbClr val="595959"/>
                </a:solidFill>
              </a:rPr>
              <a:t>: </a:t>
            </a:r>
            <a:endParaRPr sz="1000">
              <a:solidFill>
                <a:srgbClr val="595959"/>
              </a:solidFill>
            </a:endParaRPr>
          </a:p>
          <a:p>
            <a:pPr indent="-292100" lvl="0" marL="457200" rtl="0" algn="l">
              <a:lnSpc>
                <a:spcPct val="115000"/>
              </a:lnSpc>
              <a:spcBef>
                <a:spcPts val="0"/>
              </a:spcBef>
              <a:spcAft>
                <a:spcPts val="0"/>
              </a:spcAft>
              <a:buClr>
                <a:srgbClr val="595959"/>
              </a:buClr>
              <a:buSzPts val="1000"/>
              <a:buAutoNum type="arabicPeriod"/>
            </a:pPr>
            <a:r>
              <a:rPr lang="en" sz="1000">
                <a:solidFill>
                  <a:srgbClr val="595959"/>
                </a:solidFill>
              </a:rPr>
              <a:t>Brief refresher of the competition task.</a:t>
            </a:r>
            <a:endParaRPr sz="1000">
              <a:solidFill>
                <a:srgbClr val="595959"/>
              </a:solidFill>
            </a:endParaRPr>
          </a:p>
          <a:p>
            <a:pPr indent="-292100" lvl="0" marL="457200" rtl="0" algn="l">
              <a:lnSpc>
                <a:spcPct val="115000"/>
              </a:lnSpc>
              <a:spcBef>
                <a:spcPts val="0"/>
              </a:spcBef>
              <a:spcAft>
                <a:spcPts val="0"/>
              </a:spcAft>
              <a:buClr>
                <a:srgbClr val="595959"/>
              </a:buClr>
              <a:buSzPts val="1000"/>
              <a:buAutoNum type="arabicPeriod"/>
            </a:pPr>
            <a:r>
              <a:rPr lang="en" sz="1000">
                <a:solidFill>
                  <a:srgbClr val="595959"/>
                </a:solidFill>
              </a:rPr>
              <a:t>Include URL to competition.</a:t>
            </a:r>
            <a:endParaRPr sz="1000">
              <a:solidFill>
                <a:srgbClr val="595959"/>
              </a:solidFill>
            </a:endParaRPr>
          </a:p>
          <a:p>
            <a:pPr indent="-292100" lvl="0" marL="457200" rtl="0" algn="l">
              <a:lnSpc>
                <a:spcPct val="115000"/>
              </a:lnSpc>
              <a:spcBef>
                <a:spcPts val="0"/>
              </a:spcBef>
              <a:spcAft>
                <a:spcPts val="0"/>
              </a:spcAft>
              <a:buClr>
                <a:srgbClr val="595959"/>
              </a:buClr>
              <a:buSzPts val="1000"/>
              <a:buAutoNum type="arabicPeriod"/>
            </a:pPr>
            <a:r>
              <a:rPr lang="en" sz="1000">
                <a:solidFill>
                  <a:srgbClr val="595959"/>
                </a:solidFill>
              </a:rPr>
              <a:t>Use more slides if needed.</a:t>
            </a:r>
            <a:endParaRPr sz="1000">
              <a:solidFill>
                <a:srgbClr val="595959"/>
              </a:solidFill>
            </a:endParaRPr>
          </a:p>
          <a:p>
            <a:pPr indent="-292100" lvl="0" marL="457200" rtl="0" algn="l">
              <a:lnSpc>
                <a:spcPct val="115000"/>
              </a:lnSpc>
              <a:spcBef>
                <a:spcPts val="0"/>
              </a:spcBef>
              <a:spcAft>
                <a:spcPts val="0"/>
              </a:spcAft>
              <a:buClr>
                <a:srgbClr val="595959"/>
              </a:buClr>
              <a:buSzPts val="1000"/>
              <a:buAutoNum type="arabicPeriod"/>
            </a:pPr>
            <a:r>
              <a:rPr lang="en" sz="1000">
                <a:solidFill>
                  <a:srgbClr val="595959"/>
                </a:solidFill>
              </a:rPr>
              <a:t>Add sufficient details for anyone in our class to understand this and other slides just from your presentation alone.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4679f40d9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14679f40d9f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000">
                <a:solidFill>
                  <a:srgbClr val="595959"/>
                </a:solidFill>
              </a:rPr>
              <a:t>Instructions</a:t>
            </a:r>
            <a:r>
              <a:rPr lang="en" sz="1000">
                <a:solidFill>
                  <a:srgbClr val="595959"/>
                </a:solidFill>
              </a:rPr>
              <a:t>:</a:t>
            </a:r>
            <a:endParaRPr sz="1000">
              <a:solidFill>
                <a:srgbClr val="595959"/>
              </a:solidFill>
            </a:endParaRPr>
          </a:p>
          <a:p>
            <a:pPr indent="-292100" lvl="0" marL="457200" rtl="0" algn="l">
              <a:lnSpc>
                <a:spcPct val="115000"/>
              </a:lnSpc>
              <a:spcBef>
                <a:spcPts val="0"/>
              </a:spcBef>
              <a:spcAft>
                <a:spcPts val="0"/>
              </a:spcAft>
              <a:buClr>
                <a:srgbClr val="595959"/>
              </a:buClr>
              <a:buSzPts val="1000"/>
              <a:buAutoNum type="arabicPeriod"/>
            </a:pPr>
            <a:r>
              <a:rPr lang="en"/>
              <a:t>Describe the hardware resources allowed/accessible to you in this competition (eg. number and speed of CPU, GPU, TPU, RAM). Do you use Colab, Colab Pro, dedicated cloud or hardware service, etc.</a:t>
            </a:r>
            <a:endParaRPr/>
          </a:p>
          <a:p>
            <a:pPr indent="-292100" lvl="0" marL="457200" rtl="0" algn="l">
              <a:lnSpc>
                <a:spcPct val="115000"/>
              </a:lnSpc>
              <a:spcBef>
                <a:spcPts val="0"/>
              </a:spcBef>
              <a:spcAft>
                <a:spcPts val="0"/>
              </a:spcAft>
              <a:buClr>
                <a:srgbClr val="595959"/>
              </a:buClr>
              <a:buSzPts val="1000"/>
              <a:buAutoNum type="arabicPeriod"/>
            </a:pPr>
            <a:r>
              <a:rPr lang="en"/>
              <a:t>Is there a runtime constraint in this competition?</a:t>
            </a:r>
            <a:endParaRPr/>
          </a:p>
          <a:p>
            <a:pPr indent="-298450" lvl="0" marL="457200" rtl="0" algn="l">
              <a:lnSpc>
                <a:spcPct val="115000"/>
              </a:lnSpc>
              <a:spcBef>
                <a:spcPts val="0"/>
              </a:spcBef>
              <a:spcAft>
                <a:spcPts val="0"/>
              </a:spcAft>
              <a:buSzPts val="1100"/>
              <a:buAutoNum type="arabicPeriod"/>
            </a:pPr>
            <a:r>
              <a:rPr lang="en"/>
              <a:t>Do you train/test on a different equipment from where the model is tested by Kaggle? (for example, if the model is tested via Kaggle Notebooks).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31e78ab7c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f31e78ab7c_2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800"/>
              <a:buFont typeface="Arial"/>
              <a:buNone/>
            </a:pPr>
            <a:r>
              <a:rPr b="1" lang="en" sz="1000">
                <a:solidFill>
                  <a:srgbClr val="595959"/>
                </a:solidFill>
              </a:rPr>
              <a:t>Instructions</a:t>
            </a:r>
            <a:r>
              <a:rPr lang="en" sz="1000">
                <a:solidFill>
                  <a:srgbClr val="595959"/>
                </a:solidFill>
              </a:rPr>
              <a:t>: </a:t>
            </a:r>
            <a:br>
              <a:rPr lang="en" sz="1000">
                <a:solidFill>
                  <a:srgbClr val="595959"/>
                </a:solidFill>
              </a:rPr>
            </a:br>
            <a:r>
              <a:rPr lang="en" sz="1000">
                <a:solidFill>
                  <a:srgbClr val="595959"/>
                </a:solidFill>
              </a:rPr>
              <a:t>- IMPORTANT: Show weekly progress for each specified date</a:t>
            </a:r>
            <a:br>
              <a:rPr lang="en" sz="1000">
                <a:solidFill>
                  <a:srgbClr val="595959"/>
                </a:solidFill>
              </a:rPr>
            </a:br>
            <a:r>
              <a:rPr lang="en" sz="1000">
                <a:solidFill>
                  <a:srgbClr val="595959"/>
                </a:solidFill>
              </a:rPr>
              <a:t>- “Entries”= total number of submissions to date.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69650" y="57750"/>
            <a:ext cx="89829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69650" y="630450"/>
            <a:ext cx="8982900" cy="44265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1" name="Google Shape;61;p15"/>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9650" y="57750"/>
            <a:ext cx="89829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69650" y="630450"/>
            <a:ext cx="8982900" cy="44265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apps.ep.jhu.edu/course-homepages/3765-605-742-deep-neural-network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www.kaggle.com/" TargetMode="External"/><Relationship Id="rId4" Type="http://schemas.openxmlformats.org/officeDocument/2006/relationships/hyperlink" Target="https://zindi.africa/" TargetMode="External"/><Relationship Id="rId9" Type="http://schemas.openxmlformats.org/officeDocument/2006/relationships/hyperlink" Target="https://docs.google.com/spreadsheets/d/1NmLDbHSWNComZpLEvAeGaWwe7WZsR1qPYf0nA2UFnCA/edit?usp=sharing" TargetMode="External"/><Relationship Id="rId5" Type="http://schemas.openxmlformats.org/officeDocument/2006/relationships/hyperlink" Target="https://www.drivendata.org/competitions/" TargetMode="External"/><Relationship Id="rId6" Type="http://schemas.openxmlformats.org/officeDocument/2006/relationships/hyperlink" Target="https://www.aicrowd.com/" TargetMode="External"/><Relationship Id="rId7" Type="http://schemas.openxmlformats.org/officeDocument/2006/relationships/hyperlink" Target="https://docs.google.com/spreadsheets/d/1NmLDbHSWNComZpLEvAeGaWwe7WZsR1qPYf0nA2UFnCA/edit?usp=sharing" TargetMode="External"/><Relationship Id="rId8" Type="http://schemas.openxmlformats.org/officeDocument/2006/relationships/hyperlink" Target="https://docs.google.com/spreadsheets/d/1NmLDbHSWNComZpLEvAeGaWwe7WZsR1qPYf0nA2UFnCA/edit?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6"/>
          <p:cNvSpPr txBox="1"/>
          <p:nvPr>
            <p:ph type="ctrTitle"/>
          </p:nvPr>
        </p:nvSpPr>
        <p:spPr>
          <a:xfrm>
            <a:off x="311700" y="874575"/>
            <a:ext cx="8520600" cy="8562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Team: [Name]</a:t>
            </a:r>
            <a:endParaRPr/>
          </a:p>
        </p:txBody>
      </p:sp>
      <p:sp>
        <p:nvSpPr>
          <p:cNvPr id="67" name="Google Shape;67;p16"/>
          <p:cNvSpPr txBox="1"/>
          <p:nvPr>
            <p:ph idx="1" type="subTitle"/>
          </p:nvPr>
        </p:nvSpPr>
        <p:spPr>
          <a:xfrm>
            <a:off x="29350" y="1892225"/>
            <a:ext cx="9114600" cy="23010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2800"/>
              <a:buFont typeface="Arial"/>
              <a:buNone/>
            </a:pPr>
            <a:r>
              <a:rPr lang="en" sz="1400"/>
              <a:t>Team member names:	</a:t>
            </a:r>
            <a:endParaRPr sz="1400"/>
          </a:p>
          <a:p>
            <a:pPr indent="0" lvl="0" marL="0" rtl="0" algn="l">
              <a:lnSpc>
                <a:spcPct val="100000"/>
              </a:lnSpc>
              <a:spcBef>
                <a:spcPts val="0"/>
              </a:spcBef>
              <a:spcAft>
                <a:spcPts val="0"/>
              </a:spcAft>
              <a:buSzPts val="2800"/>
              <a:buNone/>
            </a:pPr>
            <a:r>
              <a:rPr lang="en" sz="1400"/>
              <a:t>Competition name: 	</a:t>
            </a:r>
            <a:endParaRPr sz="1400"/>
          </a:p>
          <a:p>
            <a:pPr indent="0" lvl="0" marL="0" rtl="0" algn="l">
              <a:lnSpc>
                <a:spcPct val="100000"/>
              </a:lnSpc>
              <a:spcBef>
                <a:spcPts val="0"/>
              </a:spcBef>
              <a:spcAft>
                <a:spcPts val="0"/>
              </a:spcAft>
              <a:buSzPts val="2800"/>
              <a:buNone/>
            </a:pPr>
            <a:r>
              <a:rPr lang="en" sz="1400"/>
              <a:t>Competition URL: 	</a:t>
            </a:r>
            <a:endParaRPr sz="1400"/>
          </a:p>
          <a:p>
            <a:pPr indent="0" lvl="0" marL="0" rtl="0" algn="l">
              <a:lnSpc>
                <a:spcPct val="100000"/>
              </a:lnSpc>
              <a:spcBef>
                <a:spcPts val="0"/>
              </a:spcBef>
              <a:spcAft>
                <a:spcPts val="0"/>
              </a:spcAft>
              <a:buSzPts val="2800"/>
              <a:buNone/>
            </a:pPr>
            <a:r>
              <a:rPr lang="en" sz="1400"/>
              <a:t>Competition end date: 	</a:t>
            </a:r>
            <a:endParaRPr sz="1400"/>
          </a:p>
          <a:p>
            <a:pPr indent="0" lvl="0" marL="0" rtl="0" algn="l">
              <a:lnSpc>
                <a:spcPct val="100000"/>
              </a:lnSpc>
              <a:spcBef>
                <a:spcPts val="0"/>
              </a:spcBef>
              <a:spcAft>
                <a:spcPts val="0"/>
              </a:spcAft>
              <a:buSzPts val="2800"/>
              <a:buNone/>
            </a:pPr>
            <a:r>
              <a:rPr lang="en" sz="1400"/>
              <a:t>Competition prize: 	</a:t>
            </a:r>
            <a:endParaRPr sz="1400"/>
          </a:p>
          <a:p>
            <a:pPr indent="0" lvl="0" marL="0" rtl="0" algn="l">
              <a:lnSpc>
                <a:spcPct val="100000"/>
              </a:lnSpc>
              <a:spcBef>
                <a:spcPts val="0"/>
              </a:spcBef>
              <a:spcAft>
                <a:spcPts val="0"/>
              </a:spcAft>
              <a:buSzPts val="2800"/>
              <a:buNone/>
            </a:pPr>
            <a:r>
              <a:rPr lang="en" sz="1400"/>
              <a:t># of teams in LB:		</a:t>
            </a:r>
            <a:endParaRPr sz="1400"/>
          </a:p>
          <a:p>
            <a:pPr indent="0" lvl="0" marL="0" rtl="0" algn="l">
              <a:lnSpc>
                <a:spcPct val="100000"/>
              </a:lnSpc>
              <a:spcBef>
                <a:spcPts val="0"/>
              </a:spcBef>
              <a:spcAft>
                <a:spcPts val="0"/>
              </a:spcAft>
              <a:buSzPts val="2800"/>
              <a:buNone/>
            </a:pPr>
            <a:r>
              <a:rPr lang="en" sz="1400"/>
              <a:t>Today’s date: 	</a:t>
            </a:r>
            <a:endParaRPr sz="1400"/>
          </a:p>
          <a:p>
            <a:pPr indent="0" lvl="0" marL="0" rtl="0" algn="l">
              <a:lnSpc>
                <a:spcPct val="100000"/>
              </a:lnSpc>
              <a:spcBef>
                <a:spcPts val="0"/>
              </a:spcBef>
              <a:spcAft>
                <a:spcPts val="0"/>
              </a:spcAft>
              <a:buSzPts val="2800"/>
              <a:buNone/>
            </a:pPr>
            <a:r>
              <a:rPr lang="en" sz="1400"/>
              <a:t>Video URL (for FPVP only):</a:t>
            </a:r>
            <a:endParaRPr sz="1400"/>
          </a:p>
        </p:txBody>
      </p:sp>
      <p:sp>
        <p:nvSpPr>
          <p:cNvPr id="68" name="Google Shape;68;p16"/>
          <p:cNvSpPr txBox="1"/>
          <p:nvPr/>
        </p:nvSpPr>
        <p:spPr>
          <a:xfrm>
            <a:off x="29350" y="29575"/>
            <a:ext cx="64458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 sz="900"/>
              <a:t>Final Project</a:t>
            </a:r>
            <a:r>
              <a:rPr b="0" i="0" lang="en" sz="900" u="none" cap="none" strike="noStrike">
                <a:solidFill>
                  <a:srgbClr val="000000"/>
                </a:solidFill>
                <a:latin typeface="Arial"/>
                <a:ea typeface="Arial"/>
                <a:cs typeface="Arial"/>
                <a:sym typeface="Arial"/>
              </a:rPr>
              <a:t>. Johns Hop</a:t>
            </a:r>
            <a:r>
              <a:rPr lang="en" sz="900"/>
              <a:t>kins University</a:t>
            </a:r>
            <a:r>
              <a:rPr b="0" i="0" lang="en" sz="900" u="none" cap="none" strike="noStrike">
                <a:solidFill>
                  <a:srgbClr val="000000"/>
                </a:solidFill>
                <a:latin typeface="Arial"/>
                <a:ea typeface="Arial"/>
                <a:cs typeface="Arial"/>
                <a:sym typeface="Arial"/>
              </a:rPr>
              <a:t>. </a:t>
            </a:r>
            <a:r>
              <a:rPr lang="en" sz="900"/>
              <a:t>Deep Neural Network (</a:t>
            </a:r>
            <a:r>
              <a:rPr lang="en" sz="900" u="sng">
                <a:solidFill>
                  <a:schemeClr val="hlink"/>
                </a:solidFill>
                <a:hlinkClick r:id="rId3"/>
              </a:rPr>
              <a:t>DNN 605.742</a:t>
            </a:r>
            <a:r>
              <a:rPr lang="en" sz="900"/>
              <a:t>) </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99675" y="26675"/>
            <a:ext cx="89649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Key Features</a:t>
            </a:r>
            <a:endParaRPr/>
          </a:p>
        </p:txBody>
      </p:sp>
      <p:sp>
        <p:nvSpPr>
          <p:cNvPr id="131" name="Google Shape;131;p25"/>
          <p:cNvSpPr txBox="1"/>
          <p:nvPr>
            <p:ph idx="1" type="body"/>
          </p:nvPr>
        </p:nvSpPr>
        <p:spPr>
          <a:xfrm>
            <a:off x="99675" y="599375"/>
            <a:ext cx="8964900" cy="4494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p:txBody>
      </p:sp>
      <p:sp>
        <p:nvSpPr>
          <p:cNvPr id="132" name="Google Shape;132;p25"/>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99675" y="26675"/>
            <a:ext cx="89649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Preprocessing</a:t>
            </a:r>
            <a:endParaRPr/>
          </a:p>
        </p:txBody>
      </p:sp>
      <p:sp>
        <p:nvSpPr>
          <p:cNvPr id="138" name="Google Shape;138;p26"/>
          <p:cNvSpPr txBox="1"/>
          <p:nvPr>
            <p:ph idx="1" type="body"/>
          </p:nvPr>
        </p:nvSpPr>
        <p:spPr>
          <a:xfrm>
            <a:off x="99675" y="599375"/>
            <a:ext cx="8964900" cy="4494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t/>
            </a:r>
            <a:endParaRPr/>
          </a:p>
        </p:txBody>
      </p:sp>
      <p:sp>
        <p:nvSpPr>
          <p:cNvPr id="139" name="Google Shape;139;p26"/>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99675" y="26675"/>
            <a:ext cx="89649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Our Latest Model</a:t>
            </a:r>
            <a:endParaRPr/>
          </a:p>
        </p:txBody>
      </p:sp>
      <p:sp>
        <p:nvSpPr>
          <p:cNvPr id="145" name="Google Shape;145;p27"/>
          <p:cNvSpPr txBox="1"/>
          <p:nvPr>
            <p:ph idx="1" type="body"/>
          </p:nvPr>
        </p:nvSpPr>
        <p:spPr>
          <a:xfrm>
            <a:off x="99675" y="599375"/>
            <a:ext cx="8964900" cy="4494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t/>
            </a:r>
            <a:endParaRPr/>
          </a:p>
        </p:txBody>
      </p:sp>
      <p:sp>
        <p:nvSpPr>
          <p:cNvPr id="146" name="Google Shape;146;p27"/>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99675" y="26675"/>
            <a:ext cx="89649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Recent Modeling Problems</a:t>
            </a:r>
            <a:endParaRPr/>
          </a:p>
        </p:txBody>
      </p:sp>
      <p:sp>
        <p:nvSpPr>
          <p:cNvPr id="152" name="Google Shape;152;p28"/>
          <p:cNvSpPr txBox="1"/>
          <p:nvPr>
            <p:ph idx="1" type="body"/>
          </p:nvPr>
        </p:nvSpPr>
        <p:spPr>
          <a:xfrm>
            <a:off x="99675" y="599375"/>
            <a:ext cx="8964900" cy="4494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t/>
            </a:r>
            <a:endParaRPr/>
          </a:p>
        </p:txBody>
      </p:sp>
      <p:sp>
        <p:nvSpPr>
          <p:cNvPr id="153" name="Google Shape;153;p28"/>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99675" y="26675"/>
            <a:ext cx="89649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Plans for next week</a:t>
            </a:r>
            <a:endParaRPr/>
          </a:p>
          <a:p>
            <a:pPr indent="0" lvl="0" marL="0" rtl="0" algn="l">
              <a:lnSpc>
                <a:spcPct val="100000"/>
              </a:lnSpc>
              <a:spcBef>
                <a:spcPts val="0"/>
              </a:spcBef>
              <a:spcAft>
                <a:spcPts val="0"/>
              </a:spcAft>
              <a:buSzPct val="111111"/>
              <a:buNone/>
            </a:pPr>
            <a:r>
              <a:t/>
            </a:r>
            <a:endParaRPr/>
          </a:p>
        </p:txBody>
      </p:sp>
      <p:sp>
        <p:nvSpPr>
          <p:cNvPr id="159" name="Google Shape;159;p29"/>
          <p:cNvSpPr txBox="1"/>
          <p:nvPr>
            <p:ph idx="1" type="body"/>
          </p:nvPr>
        </p:nvSpPr>
        <p:spPr>
          <a:xfrm>
            <a:off x="99675" y="599375"/>
            <a:ext cx="8964900" cy="4494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t/>
            </a:r>
            <a:endParaRPr/>
          </a:p>
        </p:txBody>
      </p:sp>
      <p:sp>
        <p:nvSpPr>
          <p:cNvPr id="160" name="Google Shape;160;p29"/>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99675" y="26675"/>
            <a:ext cx="89649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References</a:t>
            </a:r>
            <a:endParaRPr/>
          </a:p>
        </p:txBody>
      </p:sp>
      <p:sp>
        <p:nvSpPr>
          <p:cNvPr id="166" name="Google Shape;166;p30"/>
          <p:cNvSpPr txBox="1"/>
          <p:nvPr>
            <p:ph idx="1" type="body"/>
          </p:nvPr>
        </p:nvSpPr>
        <p:spPr>
          <a:xfrm>
            <a:off x="99675" y="599375"/>
            <a:ext cx="8964900" cy="44943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en"/>
              <a:t>Géron, A., 2019. Hands-on machine learning with Scikit-Learn, Keras, and TensorFlow: Concepts, tools, and techniques to build intelligent systems. " O'Reilly Media, Inc.".</a:t>
            </a:r>
            <a:endParaRPr/>
          </a:p>
          <a:p>
            <a:pPr indent="-342900" lvl="0" marL="457200" rtl="0" algn="l">
              <a:lnSpc>
                <a:spcPct val="115000"/>
              </a:lnSpc>
              <a:spcBef>
                <a:spcPts val="0"/>
              </a:spcBef>
              <a:spcAft>
                <a:spcPts val="0"/>
              </a:spcAft>
              <a:buSzPts val="1800"/>
              <a:buAutoNum type="arabicPeriod"/>
            </a:pPr>
            <a:r>
              <a:t/>
            </a:r>
            <a:endParaRPr/>
          </a:p>
          <a:p>
            <a:pPr indent="-342900" lvl="0" marL="457200" rtl="0" algn="l">
              <a:lnSpc>
                <a:spcPct val="115000"/>
              </a:lnSpc>
              <a:spcBef>
                <a:spcPts val="0"/>
              </a:spcBef>
              <a:spcAft>
                <a:spcPts val="0"/>
              </a:spcAft>
              <a:buSzPts val="1800"/>
              <a:buAutoNum type="arabicPeriod"/>
            </a:pPr>
            <a:r>
              <a:t/>
            </a:r>
            <a:endParaRPr/>
          </a:p>
        </p:txBody>
      </p:sp>
      <p:sp>
        <p:nvSpPr>
          <p:cNvPr id="167" name="Google Shape;167;p30"/>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68" name="Google Shape;168;p30"/>
          <p:cNvPicPr preferRelativeResize="0"/>
          <p:nvPr/>
        </p:nvPicPr>
        <p:blipFill>
          <a:blip r:embed="rId3">
            <a:alphaModFix/>
          </a:blip>
          <a:stretch>
            <a:fillRect/>
          </a:stretch>
        </p:blipFill>
        <p:spPr>
          <a:xfrm>
            <a:off x="4260650" y="1716775"/>
            <a:ext cx="4803923" cy="326597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99675" y="26675"/>
            <a:ext cx="89649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Appendix</a:t>
            </a:r>
            <a:endParaRPr/>
          </a:p>
        </p:txBody>
      </p:sp>
      <p:sp>
        <p:nvSpPr>
          <p:cNvPr id="174" name="Google Shape;174;p31"/>
          <p:cNvSpPr txBox="1"/>
          <p:nvPr>
            <p:ph idx="1" type="body"/>
          </p:nvPr>
        </p:nvSpPr>
        <p:spPr>
          <a:xfrm>
            <a:off x="99675" y="599375"/>
            <a:ext cx="8964900" cy="4494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p:txBody>
      </p:sp>
      <p:sp>
        <p:nvSpPr>
          <p:cNvPr id="175" name="Google Shape;175;p31"/>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7"/>
          <p:cNvSpPr txBox="1"/>
          <p:nvPr>
            <p:ph type="title"/>
          </p:nvPr>
        </p:nvSpPr>
        <p:spPr>
          <a:xfrm>
            <a:off x="99675" y="26675"/>
            <a:ext cx="89649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9E9E9E"/>
                </a:solidFill>
              </a:rPr>
              <a:t>Project Overview</a:t>
            </a:r>
            <a:endParaRPr>
              <a:solidFill>
                <a:srgbClr val="9E9E9E"/>
              </a:solidFill>
            </a:endParaRPr>
          </a:p>
        </p:txBody>
      </p:sp>
      <p:sp>
        <p:nvSpPr>
          <p:cNvPr id="74" name="Google Shape;74;p17"/>
          <p:cNvSpPr txBox="1"/>
          <p:nvPr>
            <p:ph idx="1" type="body"/>
          </p:nvPr>
        </p:nvSpPr>
        <p:spPr>
          <a:xfrm>
            <a:off x="99675" y="599375"/>
            <a:ext cx="8964900" cy="4494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a:solidFill>
                  <a:srgbClr val="9E9E9E"/>
                </a:solidFill>
              </a:rPr>
              <a:t>This is a half-of-the-semester </a:t>
            </a:r>
            <a:r>
              <a:rPr lang="en">
                <a:solidFill>
                  <a:srgbClr val="9E9E9E"/>
                </a:solidFill>
              </a:rPr>
              <a:t>long </a:t>
            </a:r>
            <a:r>
              <a:rPr lang="en">
                <a:solidFill>
                  <a:srgbClr val="9E9E9E"/>
                </a:solidFill>
              </a:rPr>
              <a:t>project with basic steps:</a:t>
            </a:r>
            <a:endParaRPr>
              <a:solidFill>
                <a:srgbClr val="9E9E9E"/>
              </a:solidFill>
            </a:endParaRPr>
          </a:p>
          <a:p>
            <a:pPr indent="-342900" lvl="0" marL="457200" rtl="0" algn="l">
              <a:lnSpc>
                <a:spcPct val="115000"/>
              </a:lnSpc>
              <a:spcBef>
                <a:spcPts val="1200"/>
              </a:spcBef>
              <a:spcAft>
                <a:spcPts val="0"/>
              </a:spcAft>
              <a:buClr>
                <a:srgbClr val="9E9E9E"/>
              </a:buClr>
              <a:buSzPts val="1800"/>
              <a:buAutoNum type="arabicPeriod"/>
            </a:pPr>
            <a:r>
              <a:rPr lang="en">
                <a:solidFill>
                  <a:srgbClr val="9E9E9E"/>
                </a:solidFill>
              </a:rPr>
              <a:t>Form a team and choose a </a:t>
            </a:r>
            <a:r>
              <a:rPr b="1" lang="en">
                <a:solidFill>
                  <a:srgbClr val="9E9E9E"/>
                </a:solidFill>
              </a:rPr>
              <a:t>paying </a:t>
            </a:r>
            <a:r>
              <a:rPr lang="en">
                <a:solidFill>
                  <a:srgbClr val="9E9E9E"/>
                </a:solidFill>
              </a:rPr>
              <a:t>Kaggle competition by </a:t>
            </a:r>
            <a:r>
              <a:rPr lang="en" strike="sngStrike">
                <a:solidFill>
                  <a:srgbClr val="9E9E9E"/>
                </a:solidFill>
              </a:rPr>
              <a:t>week 6</a:t>
            </a:r>
            <a:r>
              <a:rPr lang="en">
                <a:solidFill>
                  <a:srgbClr val="9E9E9E"/>
                </a:solidFill>
              </a:rPr>
              <a:t> end of week 5</a:t>
            </a:r>
            <a:endParaRPr>
              <a:solidFill>
                <a:srgbClr val="9E9E9E"/>
              </a:solidFill>
            </a:endParaRPr>
          </a:p>
          <a:p>
            <a:pPr indent="-342900" lvl="0" marL="457200" rtl="0" algn="l">
              <a:lnSpc>
                <a:spcPct val="115000"/>
              </a:lnSpc>
              <a:spcBef>
                <a:spcPts val="0"/>
              </a:spcBef>
              <a:spcAft>
                <a:spcPts val="0"/>
              </a:spcAft>
              <a:buClr>
                <a:srgbClr val="9E9E9E"/>
              </a:buClr>
              <a:buSzPts val="1800"/>
              <a:buAutoNum type="arabicPeriod"/>
            </a:pPr>
            <a:r>
              <a:rPr lang="en">
                <a:solidFill>
                  <a:srgbClr val="9E9E9E"/>
                </a:solidFill>
              </a:rPr>
              <a:t>Make </a:t>
            </a:r>
            <a:r>
              <a:rPr b="1" lang="en" u="sng">
                <a:solidFill>
                  <a:srgbClr val="9E9E9E"/>
                </a:solidFill>
              </a:rPr>
              <a:t>weekly</a:t>
            </a:r>
            <a:r>
              <a:rPr b="1" lang="en">
                <a:solidFill>
                  <a:srgbClr val="9E9E9E"/>
                </a:solidFill>
              </a:rPr>
              <a:t> LB submissions</a:t>
            </a:r>
            <a:r>
              <a:rPr lang="en">
                <a:solidFill>
                  <a:srgbClr val="9E9E9E"/>
                </a:solidFill>
              </a:rPr>
              <a:t> in weeks 7, 8, 9, 10, 11, ..., last week</a:t>
            </a:r>
            <a:endParaRPr>
              <a:solidFill>
                <a:srgbClr val="9E9E9E"/>
              </a:solidFill>
            </a:endParaRPr>
          </a:p>
          <a:p>
            <a:pPr indent="-342900" lvl="0" marL="457200" rtl="0" algn="l">
              <a:lnSpc>
                <a:spcPct val="115000"/>
              </a:lnSpc>
              <a:spcBef>
                <a:spcPts val="0"/>
              </a:spcBef>
              <a:spcAft>
                <a:spcPts val="0"/>
              </a:spcAft>
              <a:buClr>
                <a:srgbClr val="9E9E9E"/>
              </a:buClr>
              <a:buSzPts val="1800"/>
              <a:buAutoNum type="arabicPeriod"/>
            </a:pPr>
            <a:r>
              <a:rPr lang="en">
                <a:solidFill>
                  <a:srgbClr val="9E9E9E"/>
                </a:solidFill>
              </a:rPr>
              <a:t>Submit an FP interim presentation (slides only) including your weekly progress performance to Canvas in week 9</a:t>
            </a:r>
            <a:endParaRPr>
              <a:solidFill>
                <a:srgbClr val="9E9E9E"/>
              </a:solidFill>
            </a:endParaRPr>
          </a:p>
          <a:p>
            <a:pPr indent="-342900" lvl="0" marL="457200" rtl="0" algn="l">
              <a:spcBef>
                <a:spcPts val="0"/>
              </a:spcBef>
              <a:spcAft>
                <a:spcPts val="0"/>
              </a:spcAft>
              <a:buClr>
                <a:srgbClr val="9E9E9E"/>
              </a:buClr>
              <a:buSzPts val="1800"/>
              <a:buAutoNum type="arabicPeriod"/>
            </a:pPr>
            <a:r>
              <a:rPr lang="en">
                <a:solidFill>
                  <a:srgbClr val="9E9E9E"/>
                </a:solidFill>
              </a:rPr>
              <a:t>Submit an FP final presentation (slides and video walkthrough) including your weekly progress performance to Canvas in the final week</a:t>
            </a:r>
            <a:endParaRPr>
              <a:solidFill>
                <a:srgbClr val="9E9E9E"/>
              </a:solidFill>
            </a:endParaRPr>
          </a:p>
        </p:txBody>
      </p:sp>
      <p:sp>
        <p:nvSpPr>
          <p:cNvPr id="75" name="Google Shape;75;p17"/>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type="title"/>
          </p:nvPr>
        </p:nvSpPr>
        <p:spPr>
          <a:xfrm>
            <a:off x="99675" y="26675"/>
            <a:ext cx="89649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9E9E9E"/>
                </a:solidFill>
              </a:rPr>
              <a:t>Project Guidelines</a:t>
            </a:r>
            <a:endParaRPr>
              <a:solidFill>
                <a:srgbClr val="9E9E9E"/>
              </a:solidFill>
            </a:endParaRPr>
          </a:p>
        </p:txBody>
      </p:sp>
      <p:sp>
        <p:nvSpPr>
          <p:cNvPr id="81" name="Google Shape;81;p18"/>
          <p:cNvSpPr txBox="1"/>
          <p:nvPr>
            <p:ph idx="1" type="body"/>
          </p:nvPr>
        </p:nvSpPr>
        <p:spPr>
          <a:xfrm>
            <a:off x="99675" y="449025"/>
            <a:ext cx="8964900" cy="4644600"/>
          </a:xfrm>
          <a:prstGeom prst="rect">
            <a:avLst/>
          </a:prstGeom>
          <a:noFill/>
          <a:ln cap="flat" cmpd="sng" w="9525">
            <a:solidFill>
              <a:srgbClr val="FFFF00"/>
            </a:solidFill>
            <a:prstDash val="solid"/>
            <a:round/>
            <a:headEnd len="sm" w="sm" type="none"/>
            <a:tailEnd len="sm" w="sm" type="none"/>
          </a:ln>
        </p:spPr>
        <p:txBody>
          <a:bodyPr anchorCtr="0" anchor="t" bIns="91425" lIns="91425" spcFirstLastPara="1" rIns="91425" wrap="square" tIns="91425">
            <a:normAutofit fontScale="55000" lnSpcReduction="10000"/>
          </a:bodyPr>
          <a:lstStyle/>
          <a:p>
            <a:pPr indent="0" lvl="0" marL="0" rtl="0" algn="l">
              <a:lnSpc>
                <a:spcPct val="115000"/>
              </a:lnSpc>
              <a:spcBef>
                <a:spcPts val="1200"/>
              </a:spcBef>
              <a:spcAft>
                <a:spcPts val="0"/>
              </a:spcAft>
              <a:buNone/>
            </a:pPr>
            <a:r>
              <a:rPr b="1" lang="en">
                <a:solidFill>
                  <a:srgbClr val="9E9E9E"/>
                </a:solidFill>
              </a:rPr>
              <a:t>Course c</a:t>
            </a:r>
            <a:r>
              <a:rPr b="1" lang="en">
                <a:solidFill>
                  <a:srgbClr val="9E9E9E"/>
                </a:solidFill>
              </a:rPr>
              <a:t>onstraints:</a:t>
            </a:r>
            <a:endParaRPr b="1">
              <a:solidFill>
                <a:srgbClr val="9E9E9E"/>
              </a:solidFill>
            </a:endParaRPr>
          </a:p>
          <a:p>
            <a:pPr indent="-291465" lvl="0" marL="457200" rtl="0" algn="l">
              <a:lnSpc>
                <a:spcPct val="115000"/>
              </a:lnSpc>
              <a:spcBef>
                <a:spcPts val="1200"/>
              </a:spcBef>
              <a:spcAft>
                <a:spcPts val="0"/>
              </a:spcAft>
              <a:buClr>
                <a:srgbClr val="9E9E9E"/>
              </a:buClr>
              <a:buSzPct val="100000"/>
              <a:buAutoNum type="arabicPeriod"/>
            </a:pPr>
            <a:r>
              <a:rPr lang="en">
                <a:solidFill>
                  <a:srgbClr val="9E9E9E"/>
                </a:solidFill>
              </a:rPr>
              <a:t>Choose a </a:t>
            </a:r>
            <a:r>
              <a:rPr b="1" lang="en">
                <a:solidFill>
                  <a:srgbClr val="9E9E9E"/>
                </a:solidFill>
              </a:rPr>
              <a:t>paying</a:t>
            </a:r>
            <a:r>
              <a:rPr lang="en">
                <a:solidFill>
                  <a:srgbClr val="9E9E9E"/>
                </a:solidFill>
              </a:rPr>
              <a:t> competition with a meaningful public LB in </a:t>
            </a:r>
            <a:r>
              <a:rPr lang="en" u="sng">
                <a:solidFill>
                  <a:schemeClr val="hlink"/>
                </a:solidFill>
                <a:hlinkClick r:id="rId3"/>
              </a:rPr>
              <a:t>Kaggle</a:t>
            </a:r>
            <a:r>
              <a:rPr lang="en"/>
              <a:t>, </a:t>
            </a:r>
            <a:r>
              <a:rPr lang="en" u="sng">
                <a:solidFill>
                  <a:schemeClr val="hlink"/>
                </a:solidFill>
                <a:hlinkClick r:id="rId4"/>
              </a:rPr>
              <a:t>Zindi</a:t>
            </a:r>
            <a:r>
              <a:rPr lang="en"/>
              <a:t>, </a:t>
            </a:r>
            <a:r>
              <a:rPr lang="en" u="sng">
                <a:solidFill>
                  <a:schemeClr val="hlink"/>
                </a:solidFill>
                <a:hlinkClick r:id="rId5"/>
              </a:rPr>
              <a:t>Data Driven</a:t>
            </a:r>
            <a:r>
              <a:rPr lang="en">
                <a:solidFill>
                  <a:srgbClr val="9E9E9E"/>
                </a:solidFill>
              </a:rPr>
              <a:t>, </a:t>
            </a:r>
            <a:r>
              <a:rPr lang="en" u="sng">
                <a:solidFill>
                  <a:schemeClr val="hlink"/>
                </a:solidFill>
                <a:hlinkClick r:id="rId6"/>
              </a:rPr>
              <a:t>AICrowd</a:t>
            </a:r>
            <a:r>
              <a:rPr lang="en">
                <a:solidFill>
                  <a:srgbClr val="9E9E9E"/>
                </a:solidFill>
              </a:rPr>
              <a:t>.</a:t>
            </a:r>
            <a:endParaRPr>
              <a:solidFill>
                <a:srgbClr val="9E9E9E"/>
              </a:solidFill>
            </a:endParaRPr>
          </a:p>
          <a:p>
            <a:pPr indent="-277494" lvl="1" marL="914400" rtl="0" algn="l">
              <a:lnSpc>
                <a:spcPct val="115000"/>
              </a:lnSpc>
              <a:spcBef>
                <a:spcPts val="0"/>
              </a:spcBef>
              <a:spcAft>
                <a:spcPts val="0"/>
              </a:spcAft>
              <a:buClr>
                <a:srgbClr val="9E9E9E"/>
              </a:buClr>
              <a:buSzPct val="100000"/>
              <a:buAutoNum type="alphaLcPeriod"/>
            </a:pPr>
            <a:r>
              <a:rPr lang="en">
                <a:solidFill>
                  <a:srgbClr val="9E9E9E"/>
                </a:solidFill>
              </a:rPr>
              <a:t>Choose a competition with a monetary reward, not a Kudos/Knowledge competition.</a:t>
            </a:r>
            <a:endParaRPr>
              <a:solidFill>
                <a:srgbClr val="9E9E9E"/>
              </a:solidFill>
            </a:endParaRPr>
          </a:p>
          <a:p>
            <a:pPr indent="-277494" lvl="1" marL="914400" rtl="0" algn="l">
              <a:lnSpc>
                <a:spcPct val="115000"/>
              </a:lnSpc>
              <a:spcBef>
                <a:spcPts val="0"/>
              </a:spcBef>
              <a:spcAft>
                <a:spcPts val="0"/>
              </a:spcAft>
              <a:buClr>
                <a:srgbClr val="9E9E9E"/>
              </a:buClr>
              <a:buSzPct val="100000"/>
              <a:buAutoNum type="alphaLcPeriod"/>
            </a:pPr>
            <a:r>
              <a:rPr lang="en">
                <a:solidFill>
                  <a:srgbClr val="9E9E9E"/>
                </a:solidFill>
              </a:rPr>
              <a:t>Non-paying competitions (with openly discussed models) are not “competitive” and the progress is hard to evaluate.</a:t>
            </a:r>
            <a:endParaRPr>
              <a:solidFill>
                <a:srgbClr val="9E9E9E"/>
              </a:solidFill>
            </a:endParaRPr>
          </a:p>
          <a:p>
            <a:pPr indent="-277494" lvl="1" marL="914400" rtl="0" algn="l">
              <a:lnSpc>
                <a:spcPct val="115000"/>
              </a:lnSpc>
              <a:spcBef>
                <a:spcPts val="0"/>
              </a:spcBef>
              <a:spcAft>
                <a:spcPts val="0"/>
              </a:spcAft>
              <a:buClr>
                <a:srgbClr val="9E9E9E"/>
              </a:buClr>
              <a:buSzPct val="100000"/>
              <a:buAutoNum type="alphaLcPeriod"/>
            </a:pPr>
            <a:r>
              <a:rPr lang="en">
                <a:solidFill>
                  <a:srgbClr val="9E9E9E"/>
                </a:solidFill>
              </a:rPr>
              <a:t>Note: don’t pick competitions with a meaningless public LB (e.g. where many participants have reached optimal score)</a:t>
            </a:r>
            <a:endParaRPr>
              <a:solidFill>
                <a:srgbClr val="9E9E9E"/>
              </a:solidFill>
            </a:endParaRPr>
          </a:p>
          <a:p>
            <a:pPr indent="-291465" lvl="0" marL="457200" rtl="0" algn="l">
              <a:lnSpc>
                <a:spcPct val="115000"/>
              </a:lnSpc>
              <a:spcBef>
                <a:spcPts val="0"/>
              </a:spcBef>
              <a:spcAft>
                <a:spcPts val="0"/>
              </a:spcAft>
              <a:buClr>
                <a:srgbClr val="9E9E9E"/>
              </a:buClr>
              <a:buSzPct val="100000"/>
              <a:buAutoNum type="arabicPeriod"/>
            </a:pPr>
            <a:r>
              <a:rPr b="1" lang="en">
                <a:solidFill>
                  <a:srgbClr val="9E9E9E"/>
                </a:solidFill>
              </a:rPr>
              <a:t>End date</a:t>
            </a:r>
            <a:r>
              <a:rPr lang="en">
                <a:solidFill>
                  <a:srgbClr val="9E9E9E"/>
                </a:solidFill>
              </a:rPr>
              <a:t> of the competition should be after class end date. Otherwise, your team needs to pick a second competition and show a new presentation for the second competition as well. </a:t>
            </a:r>
            <a:endParaRPr>
              <a:solidFill>
                <a:srgbClr val="9E9E9E"/>
              </a:solidFill>
            </a:endParaRPr>
          </a:p>
          <a:p>
            <a:pPr indent="-277494" lvl="1" marL="914400" rtl="0" algn="l">
              <a:lnSpc>
                <a:spcPct val="115000"/>
              </a:lnSpc>
              <a:spcBef>
                <a:spcPts val="0"/>
              </a:spcBef>
              <a:spcAft>
                <a:spcPts val="0"/>
              </a:spcAft>
              <a:buClr>
                <a:srgbClr val="9E9E9E"/>
              </a:buClr>
              <a:buSzPct val="100000"/>
              <a:buAutoNum type="alphaLcPeriod"/>
            </a:pPr>
            <a:r>
              <a:rPr lang="en">
                <a:solidFill>
                  <a:srgbClr val="9E9E9E"/>
                </a:solidFill>
              </a:rPr>
              <a:t>All paying competitions are likely to have an end-date, but Kudos/Knowledge could be “on-going” or endless.</a:t>
            </a:r>
            <a:endParaRPr>
              <a:solidFill>
                <a:srgbClr val="9E9E9E"/>
              </a:solidFill>
            </a:endParaRPr>
          </a:p>
          <a:p>
            <a:pPr indent="-291465" lvl="0" marL="457200" rtl="0" algn="l">
              <a:lnSpc>
                <a:spcPct val="115000"/>
              </a:lnSpc>
              <a:spcBef>
                <a:spcPts val="0"/>
              </a:spcBef>
              <a:spcAft>
                <a:spcPts val="0"/>
              </a:spcAft>
              <a:buClr>
                <a:srgbClr val="9E9E9E"/>
              </a:buClr>
              <a:buSzPct val="100000"/>
              <a:buAutoNum type="arabicPeriod"/>
            </a:pPr>
            <a:r>
              <a:rPr b="1" lang="en">
                <a:solidFill>
                  <a:srgbClr val="9E9E9E"/>
                </a:solidFill>
              </a:rPr>
              <a:t>Team</a:t>
            </a:r>
            <a:r>
              <a:rPr lang="en">
                <a:solidFill>
                  <a:srgbClr val="9E9E9E"/>
                </a:solidFill>
              </a:rPr>
              <a:t>: self-sign up by due date. Form a team (typically, 4 teammates), collaborate within your team.</a:t>
            </a:r>
            <a:endParaRPr>
              <a:solidFill>
                <a:srgbClr val="9E9E9E"/>
              </a:solidFill>
            </a:endParaRPr>
          </a:p>
          <a:p>
            <a:pPr indent="-291465" lvl="0" marL="457200" rtl="0" algn="l">
              <a:lnSpc>
                <a:spcPct val="115000"/>
              </a:lnSpc>
              <a:spcBef>
                <a:spcPts val="0"/>
              </a:spcBef>
              <a:spcAft>
                <a:spcPts val="0"/>
              </a:spcAft>
              <a:buClr>
                <a:srgbClr val="9E9E9E"/>
              </a:buClr>
              <a:buSzPct val="100000"/>
              <a:buAutoNum type="arabicPeriod"/>
            </a:pPr>
            <a:r>
              <a:rPr b="1" lang="en">
                <a:solidFill>
                  <a:srgbClr val="9E9E9E"/>
                </a:solidFill>
              </a:rPr>
              <a:t>Progress</a:t>
            </a:r>
            <a:r>
              <a:rPr lang="en">
                <a:solidFill>
                  <a:srgbClr val="9E9E9E"/>
                </a:solidFill>
              </a:rPr>
              <a:t>: Make and record weekly progress on Kaggle LB.</a:t>
            </a:r>
            <a:endParaRPr>
              <a:solidFill>
                <a:srgbClr val="9E9E9E"/>
              </a:solidFill>
            </a:endParaRPr>
          </a:p>
          <a:p>
            <a:pPr indent="-291465" lvl="0" marL="457200" rtl="0" algn="l">
              <a:lnSpc>
                <a:spcPct val="115000"/>
              </a:lnSpc>
              <a:spcBef>
                <a:spcPts val="0"/>
              </a:spcBef>
              <a:spcAft>
                <a:spcPts val="0"/>
              </a:spcAft>
              <a:buClr>
                <a:srgbClr val="9E9E9E"/>
              </a:buClr>
              <a:buSzPct val="100000"/>
              <a:buAutoNum type="arabicPeriod"/>
            </a:pPr>
            <a:r>
              <a:rPr b="1" lang="en">
                <a:solidFill>
                  <a:srgbClr val="9E9E9E"/>
                </a:solidFill>
              </a:rPr>
              <a:t>FPIP</a:t>
            </a:r>
            <a:r>
              <a:rPr lang="en">
                <a:solidFill>
                  <a:srgbClr val="9E9E9E"/>
                </a:solidFill>
              </a:rPr>
              <a:t>: fill out your weekly progress statistics, and share your story via these slides.</a:t>
            </a:r>
            <a:endParaRPr>
              <a:solidFill>
                <a:srgbClr val="9E9E9E"/>
              </a:solidFill>
            </a:endParaRPr>
          </a:p>
          <a:p>
            <a:pPr indent="-277494" lvl="1" marL="914400" rtl="0" algn="l">
              <a:spcBef>
                <a:spcPts val="0"/>
              </a:spcBef>
              <a:spcAft>
                <a:spcPts val="0"/>
              </a:spcAft>
              <a:buClr>
                <a:srgbClr val="9E9E9E"/>
              </a:buClr>
              <a:buSzPct val="100000"/>
              <a:buAutoNum type="alphaLcPeriod"/>
            </a:pPr>
            <a:r>
              <a:rPr lang="en">
                <a:solidFill>
                  <a:srgbClr val="9E9E9E"/>
                </a:solidFill>
              </a:rPr>
              <a:t>Keep it reasonably reproducible and with some EDA and deductive reasoning</a:t>
            </a:r>
            <a:endParaRPr>
              <a:solidFill>
                <a:srgbClr val="9E9E9E"/>
              </a:solidFill>
            </a:endParaRPr>
          </a:p>
          <a:p>
            <a:pPr indent="-277494" lvl="1" marL="914400" rtl="0" algn="l">
              <a:spcBef>
                <a:spcPts val="0"/>
              </a:spcBef>
              <a:spcAft>
                <a:spcPts val="0"/>
              </a:spcAft>
              <a:buClr>
                <a:srgbClr val="9E9E9E"/>
              </a:buClr>
              <a:buSzPct val="100000"/>
              <a:buAutoNum type="alphaLcPeriod"/>
            </a:pPr>
            <a:r>
              <a:rPr lang="en">
                <a:solidFill>
                  <a:srgbClr val="9E9E9E"/>
                </a:solidFill>
              </a:rPr>
              <a:t>To avoid conflict of interest, you do </a:t>
            </a:r>
            <a:r>
              <a:rPr b="1" lang="en">
                <a:solidFill>
                  <a:srgbClr val="9E9E9E"/>
                </a:solidFill>
              </a:rPr>
              <a:t>not </a:t>
            </a:r>
            <a:r>
              <a:rPr lang="en">
                <a:solidFill>
                  <a:srgbClr val="9E9E9E"/>
                </a:solidFill>
              </a:rPr>
              <a:t>need to present your team's "latest and greatest" model. Instead, you can present any model/progress, which would not unveil your top-scoring models. Whatever you choose to present, please make it educational for your classmates. It's also a good experience and practice for your future job interviews.</a:t>
            </a:r>
            <a:endParaRPr>
              <a:solidFill>
                <a:srgbClr val="9E9E9E"/>
              </a:solidFill>
            </a:endParaRPr>
          </a:p>
          <a:p>
            <a:pPr indent="-291465" lvl="0" marL="457200" rtl="0" algn="l">
              <a:lnSpc>
                <a:spcPct val="115000"/>
              </a:lnSpc>
              <a:spcBef>
                <a:spcPts val="0"/>
              </a:spcBef>
              <a:spcAft>
                <a:spcPts val="0"/>
              </a:spcAft>
              <a:buClr>
                <a:srgbClr val="9E9E9E"/>
              </a:buClr>
              <a:buSzPct val="100000"/>
              <a:buAutoNum type="arabicPeriod"/>
            </a:pPr>
            <a:r>
              <a:rPr b="1" lang="en">
                <a:solidFill>
                  <a:srgbClr val="9E9E9E"/>
                </a:solidFill>
              </a:rPr>
              <a:t>FPVP</a:t>
            </a:r>
            <a:r>
              <a:rPr lang="en">
                <a:solidFill>
                  <a:srgbClr val="9E9E9E"/>
                </a:solidFill>
              </a:rPr>
              <a:t>: repeat a more complete slide story and a recorded video (&gt;10 min) slide tour.</a:t>
            </a:r>
            <a:endParaRPr>
              <a:solidFill>
                <a:srgbClr val="9E9E9E"/>
              </a:solidFill>
            </a:endParaRPr>
          </a:p>
          <a:p>
            <a:pPr indent="-277494" lvl="1" marL="914400" rtl="0" algn="l">
              <a:lnSpc>
                <a:spcPct val="115000"/>
              </a:lnSpc>
              <a:spcBef>
                <a:spcPts val="0"/>
              </a:spcBef>
              <a:spcAft>
                <a:spcPts val="0"/>
              </a:spcAft>
              <a:buClr>
                <a:srgbClr val="9E9E9E"/>
              </a:buClr>
              <a:buSzPct val="100000"/>
              <a:buAutoNum type="alphaLcPeriod"/>
            </a:pPr>
            <a:r>
              <a:rPr lang="en">
                <a:solidFill>
                  <a:srgbClr val="9E9E9E"/>
                </a:solidFill>
              </a:rPr>
              <a:t>Most past presentations last ~30 min on average, but keep it to &gt;10min. </a:t>
            </a:r>
            <a:endParaRPr>
              <a:solidFill>
                <a:srgbClr val="9E9E9E"/>
              </a:solidFill>
            </a:endParaRPr>
          </a:p>
          <a:p>
            <a:pPr indent="-277494" lvl="1" marL="914400" rtl="0" algn="l">
              <a:lnSpc>
                <a:spcPct val="115000"/>
              </a:lnSpc>
              <a:spcBef>
                <a:spcPts val="0"/>
              </a:spcBef>
              <a:spcAft>
                <a:spcPts val="0"/>
              </a:spcAft>
              <a:buClr>
                <a:srgbClr val="9E9E9E"/>
              </a:buClr>
              <a:buSzPct val="100000"/>
              <a:buAutoNum type="alphaLcPeriod"/>
            </a:pPr>
            <a:r>
              <a:rPr lang="en">
                <a:solidFill>
                  <a:srgbClr val="9E9E9E"/>
                </a:solidFill>
              </a:rPr>
              <a:t>Use YouTube, Vimeo or similar public video service and </a:t>
            </a:r>
            <a:r>
              <a:rPr b="1" lang="en">
                <a:solidFill>
                  <a:srgbClr val="9E9E9E"/>
                </a:solidFill>
              </a:rPr>
              <a:t>test</a:t>
            </a:r>
            <a:r>
              <a:rPr lang="en">
                <a:solidFill>
                  <a:srgbClr val="9E9E9E"/>
                </a:solidFill>
              </a:rPr>
              <a:t> all shared URL links in an anonymous web browser!</a:t>
            </a:r>
            <a:endParaRPr>
              <a:solidFill>
                <a:srgbClr val="9E9E9E"/>
              </a:solidFill>
            </a:endParaRPr>
          </a:p>
          <a:p>
            <a:pPr indent="-277494" lvl="1" marL="914400" rtl="0" algn="l">
              <a:lnSpc>
                <a:spcPct val="115000"/>
              </a:lnSpc>
              <a:spcBef>
                <a:spcPts val="0"/>
              </a:spcBef>
              <a:spcAft>
                <a:spcPts val="0"/>
              </a:spcAft>
              <a:buClr>
                <a:srgbClr val="9E9E9E"/>
              </a:buClr>
              <a:buSzPct val="100000"/>
              <a:buAutoNum type="alphaLcPeriod"/>
            </a:pPr>
            <a:r>
              <a:rPr lang="en">
                <a:solidFill>
                  <a:srgbClr val="9E9E9E"/>
                </a:solidFill>
              </a:rPr>
              <a:t>As of 8.20.22: Every member: introduce yourself and contribute to the video in roughly equal time part. Partner Evaluation Survey will be used to adjust member grades in FP.</a:t>
            </a:r>
            <a:endParaRPr>
              <a:solidFill>
                <a:srgbClr val="9E9E9E"/>
              </a:solidFill>
            </a:endParaRPr>
          </a:p>
          <a:p>
            <a:pPr indent="-291465" lvl="0" marL="457200" rtl="0" algn="l">
              <a:lnSpc>
                <a:spcPct val="115000"/>
              </a:lnSpc>
              <a:spcBef>
                <a:spcPts val="0"/>
              </a:spcBef>
              <a:spcAft>
                <a:spcPts val="0"/>
              </a:spcAft>
              <a:buClr>
                <a:srgbClr val="9E9E9E"/>
              </a:buClr>
              <a:buSzPct val="100000"/>
              <a:buAutoNum type="arabicPeriod"/>
            </a:pPr>
            <a:r>
              <a:rPr lang="en">
                <a:solidFill>
                  <a:srgbClr val="9E9E9E"/>
                </a:solidFill>
              </a:rPr>
              <a:t>No course constraints in terms of timing or technology. Your code will not be submitted or reviewed.</a:t>
            </a:r>
            <a:endParaRPr>
              <a:solidFill>
                <a:srgbClr val="9E9E9E"/>
              </a:solidFill>
            </a:endParaRPr>
          </a:p>
          <a:p>
            <a:pPr indent="-291465" lvl="0" marL="457200" rtl="0" algn="l">
              <a:lnSpc>
                <a:spcPct val="115000"/>
              </a:lnSpc>
              <a:spcBef>
                <a:spcPts val="0"/>
              </a:spcBef>
              <a:spcAft>
                <a:spcPts val="0"/>
              </a:spcAft>
              <a:buClr>
                <a:srgbClr val="9E9E9E"/>
              </a:buClr>
              <a:buSzPct val="100000"/>
              <a:buAutoNum type="arabicPeriod"/>
            </a:pPr>
            <a:r>
              <a:rPr lang="en">
                <a:solidFill>
                  <a:srgbClr val="9E9E9E"/>
                </a:solidFill>
              </a:rPr>
              <a:t>It’s ok to pick a competition picked by another team in our class. No inter-team collaboration.</a:t>
            </a:r>
            <a:endParaRPr>
              <a:solidFill>
                <a:srgbClr val="9E9E9E"/>
              </a:solidFill>
            </a:endParaRPr>
          </a:p>
          <a:p>
            <a:pPr indent="-291465" lvl="0" marL="457200" rtl="0" algn="l">
              <a:lnSpc>
                <a:spcPct val="115000"/>
              </a:lnSpc>
              <a:spcBef>
                <a:spcPts val="0"/>
              </a:spcBef>
              <a:spcAft>
                <a:spcPts val="0"/>
              </a:spcAft>
              <a:buClr>
                <a:srgbClr val="9E9E9E"/>
              </a:buClr>
              <a:buSzPct val="100000"/>
              <a:buAutoNum type="arabicPeriod"/>
            </a:pPr>
            <a:r>
              <a:rPr lang="en">
                <a:solidFill>
                  <a:srgbClr val="9E9E9E"/>
                </a:solidFill>
              </a:rPr>
              <a:t>All </a:t>
            </a:r>
            <a:r>
              <a:rPr lang="en">
                <a:solidFill>
                  <a:srgbClr val="9E9E9E"/>
                </a:solidFill>
                <a:highlight>
                  <a:srgbClr val="FFFF00"/>
                </a:highlight>
              </a:rPr>
              <a:t>Canvas </a:t>
            </a:r>
            <a:r>
              <a:rPr lang="en">
                <a:solidFill>
                  <a:srgbClr val="9E9E9E"/>
                </a:solidFill>
              </a:rPr>
              <a:t>submissions are one per team.</a:t>
            </a:r>
            <a:endParaRPr>
              <a:solidFill>
                <a:srgbClr val="9E9E9E"/>
              </a:solidFill>
            </a:endParaRPr>
          </a:p>
          <a:p>
            <a:pPr indent="-291465" lvl="0" marL="457200" rtl="0" algn="l">
              <a:lnSpc>
                <a:spcPct val="115000"/>
              </a:lnSpc>
              <a:spcBef>
                <a:spcPts val="0"/>
              </a:spcBef>
              <a:spcAft>
                <a:spcPts val="0"/>
              </a:spcAft>
              <a:buClr>
                <a:srgbClr val="9E9E9E"/>
              </a:buClr>
              <a:buSzPct val="100000"/>
              <a:buAutoNum type="arabicPeriod"/>
            </a:pPr>
            <a:r>
              <a:rPr lang="en">
                <a:solidFill>
                  <a:srgbClr val="9E9E9E"/>
                </a:solidFill>
              </a:rPr>
              <a:t>See slide instructions - in the slide notes field below</a:t>
            </a:r>
            <a:endParaRPr>
              <a:solidFill>
                <a:srgbClr val="9E9E9E"/>
              </a:solidFill>
            </a:endParaRPr>
          </a:p>
          <a:p>
            <a:pPr indent="0" lvl="0" marL="0" rtl="0" algn="l">
              <a:spcBef>
                <a:spcPts val="1200"/>
              </a:spcBef>
              <a:spcAft>
                <a:spcPts val="0"/>
              </a:spcAft>
              <a:buNone/>
            </a:pPr>
            <a:r>
              <a:rPr b="1" lang="en" sz="1400">
                <a:solidFill>
                  <a:srgbClr val="9E9E9E"/>
                </a:solidFill>
                <a:highlight>
                  <a:srgbClr val="FFF2CC"/>
                </a:highlight>
              </a:rPr>
              <a:t>E</a:t>
            </a:r>
            <a:r>
              <a:rPr b="1" lang="en" sz="1400" u="sng">
                <a:solidFill>
                  <a:srgbClr val="9E9E9E"/>
                </a:solidFill>
                <a:highlight>
                  <a:srgbClr val="FFF2CC"/>
                </a:highlight>
                <a:hlinkClick r:id="rId7">
                  <a:extLst>
                    <a:ext uri="{A12FA001-AC4F-418D-AE19-62706E023703}">
                      <ahyp:hlinkClr val="tx"/>
                    </a:ext>
                  </a:extLst>
                </a:hlinkClick>
              </a:rPr>
              <a:t>xamples </a:t>
            </a:r>
            <a:r>
              <a:rPr lang="en" sz="1400" u="sng">
                <a:solidFill>
                  <a:srgbClr val="9E9E9E"/>
                </a:solidFill>
                <a:highlight>
                  <a:srgbClr val="FFF2CC"/>
                </a:highlight>
                <a:hlinkClick r:id="rId8">
                  <a:extLst>
                    <a:ext uri="{A12FA001-AC4F-418D-AE19-62706E023703}">
                      <ahyp:hlinkClr val="tx"/>
                    </a:ext>
                  </a:extLst>
                </a:hlinkClick>
              </a:rPr>
              <a:t>of past presentations</a:t>
            </a:r>
            <a:r>
              <a:rPr lang="en" sz="1400">
                <a:solidFill>
                  <a:srgbClr val="9E9E9E"/>
                </a:solidFill>
                <a:highlight>
                  <a:srgbClr val="FFF2CC"/>
                </a:highlight>
              </a:rPr>
              <a:t> </a:t>
            </a:r>
            <a:r>
              <a:rPr lang="en" sz="1400" u="sng">
                <a:solidFill>
                  <a:schemeClr val="accent5"/>
                </a:solidFill>
                <a:highlight>
                  <a:srgbClr val="FFF2CC"/>
                </a:highlight>
                <a:hlinkClick r:id="rId9">
                  <a:extLst>
                    <a:ext uri="{A12FA001-AC4F-418D-AE19-62706E023703}">
                      <ahyp:hlinkClr val="tx"/>
                    </a:ext>
                  </a:extLst>
                </a:hlinkClick>
              </a:rPr>
              <a:t>https://docs.google.com/spreadsheets/d/1NmLDbHSWNComZpLEvAeGaWwe7WZsR1qPYf0nA2UFnCA/edit?usp=sharing</a:t>
            </a:r>
            <a:r>
              <a:rPr lang="en" sz="1400">
                <a:solidFill>
                  <a:srgbClr val="9E9E9E"/>
                </a:solidFill>
                <a:highlight>
                  <a:srgbClr val="FFF2CC"/>
                </a:highlight>
              </a:rPr>
              <a:t> </a:t>
            </a:r>
            <a:endParaRPr sz="1400">
              <a:solidFill>
                <a:srgbClr val="9E9E9E"/>
              </a:solidFill>
              <a:highlight>
                <a:srgbClr val="FFF2CC"/>
              </a:highlight>
            </a:endParaRPr>
          </a:p>
          <a:p>
            <a:pPr indent="0" lvl="0" marL="0" rtl="0" algn="l">
              <a:lnSpc>
                <a:spcPct val="115000"/>
              </a:lnSpc>
              <a:spcBef>
                <a:spcPts val="1200"/>
              </a:spcBef>
              <a:spcAft>
                <a:spcPts val="0"/>
              </a:spcAft>
              <a:buNone/>
            </a:pPr>
            <a:r>
              <a:rPr b="1" lang="en">
                <a:solidFill>
                  <a:srgbClr val="9E9E9E"/>
                </a:solidFill>
              </a:rPr>
              <a:t>Competition constraints:</a:t>
            </a:r>
            <a:endParaRPr b="1">
              <a:solidFill>
                <a:srgbClr val="9E9E9E"/>
              </a:solidFill>
            </a:endParaRPr>
          </a:p>
          <a:p>
            <a:pPr indent="-291465" lvl="0" marL="457200" rtl="0" algn="l">
              <a:lnSpc>
                <a:spcPct val="115000"/>
              </a:lnSpc>
              <a:spcBef>
                <a:spcPts val="1200"/>
              </a:spcBef>
              <a:spcAft>
                <a:spcPts val="0"/>
              </a:spcAft>
              <a:buClr>
                <a:srgbClr val="9E9E9E"/>
              </a:buClr>
              <a:buSzPct val="100000"/>
              <a:buAutoNum type="arabicPeriod"/>
            </a:pPr>
            <a:r>
              <a:rPr lang="en">
                <a:solidFill>
                  <a:srgbClr val="9E9E9E"/>
                </a:solidFill>
              </a:rPr>
              <a:t>All other constraints are provided by the competition itself:</a:t>
            </a:r>
            <a:endParaRPr>
              <a:solidFill>
                <a:srgbClr val="9E9E9E"/>
              </a:solidFill>
            </a:endParaRPr>
          </a:p>
          <a:p>
            <a:pPr indent="-277494" lvl="1" marL="914400" rtl="0" algn="l">
              <a:lnSpc>
                <a:spcPct val="115000"/>
              </a:lnSpc>
              <a:spcBef>
                <a:spcPts val="0"/>
              </a:spcBef>
              <a:spcAft>
                <a:spcPts val="0"/>
              </a:spcAft>
              <a:buClr>
                <a:srgbClr val="9E9E9E"/>
              </a:buClr>
              <a:buSzPct val="100000"/>
              <a:buAutoNum type="alphaLcPeriod"/>
            </a:pPr>
            <a:r>
              <a:rPr lang="en">
                <a:solidFill>
                  <a:srgbClr val="9E9E9E"/>
                </a:solidFill>
              </a:rPr>
              <a:t>timing, technology, model framework, sampling and datasets, pretrained models, etc.</a:t>
            </a:r>
            <a:endParaRPr>
              <a:solidFill>
                <a:srgbClr val="9E9E9E"/>
              </a:solidFill>
            </a:endParaRPr>
          </a:p>
        </p:txBody>
      </p:sp>
      <p:sp>
        <p:nvSpPr>
          <p:cNvPr id="82" name="Google Shape;82;p18"/>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idx="1" type="body"/>
          </p:nvPr>
        </p:nvSpPr>
        <p:spPr>
          <a:xfrm>
            <a:off x="99675" y="599375"/>
            <a:ext cx="8964900" cy="44943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1200"/>
              </a:spcBef>
              <a:spcAft>
                <a:spcPts val="0"/>
              </a:spcAft>
              <a:buNone/>
            </a:pPr>
            <a:r>
              <a:rPr lang="en">
                <a:solidFill>
                  <a:srgbClr val="9E9E9E"/>
                </a:solidFill>
              </a:rPr>
              <a:t>Expect a 100% grade for the</a:t>
            </a:r>
            <a:endParaRPr>
              <a:solidFill>
                <a:srgbClr val="9E9E9E"/>
              </a:solidFill>
            </a:endParaRPr>
          </a:p>
          <a:p>
            <a:pPr indent="-342900" lvl="0" marL="457200" rtl="0" algn="l">
              <a:spcBef>
                <a:spcPts val="1200"/>
              </a:spcBef>
              <a:spcAft>
                <a:spcPts val="0"/>
              </a:spcAft>
              <a:buClr>
                <a:srgbClr val="9E9E9E"/>
              </a:buClr>
              <a:buSzPts val="1800"/>
              <a:buAutoNum type="arabicPeriod"/>
            </a:pPr>
            <a:r>
              <a:rPr lang="en">
                <a:solidFill>
                  <a:srgbClr val="9E9E9E"/>
                </a:solidFill>
              </a:rPr>
              <a:t>e</a:t>
            </a:r>
            <a:r>
              <a:rPr lang="en">
                <a:solidFill>
                  <a:srgbClr val="9E9E9E"/>
                </a:solidFill>
              </a:rPr>
              <a:t>ffective </a:t>
            </a:r>
            <a:r>
              <a:rPr lang="en">
                <a:solidFill>
                  <a:srgbClr val="9E9E9E"/>
                </a:solidFill>
              </a:rPr>
              <a:t>c</a:t>
            </a:r>
            <a:r>
              <a:rPr lang="en">
                <a:solidFill>
                  <a:srgbClr val="9E9E9E"/>
                </a:solidFill>
              </a:rPr>
              <a:t>ollaborative </a:t>
            </a:r>
            <a:r>
              <a:rPr lang="en">
                <a:solidFill>
                  <a:srgbClr val="9E9E9E"/>
                </a:solidFill>
              </a:rPr>
              <a:t>teamwork</a:t>
            </a:r>
            <a:r>
              <a:rPr lang="en">
                <a:solidFill>
                  <a:srgbClr val="9E9E9E"/>
                </a:solidFill>
              </a:rPr>
              <a:t>, and</a:t>
            </a:r>
            <a:endParaRPr>
              <a:solidFill>
                <a:srgbClr val="9E9E9E"/>
              </a:solidFill>
            </a:endParaRPr>
          </a:p>
          <a:p>
            <a:pPr indent="-342900" lvl="0" marL="457200" rtl="0" algn="l">
              <a:spcBef>
                <a:spcPts val="0"/>
              </a:spcBef>
              <a:spcAft>
                <a:spcPts val="0"/>
              </a:spcAft>
              <a:buClr>
                <a:srgbClr val="9E9E9E"/>
              </a:buClr>
              <a:buSzPts val="1800"/>
              <a:buAutoNum type="arabicPeriod"/>
            </a:pPr>
            <a:r>
              <a:rPr lang="en">
                <a:solidFill>
                  <a:srgbClr val="9E9E9E"/>
                </a:solidFill>
              </a:rPr>
              <a:t>delivery of an informative presentation, and</a:t>
            </a:r>
            <a:endParaRPr>
              <a:solidFill>
                <a:srgbClr val="9E9E9E"/>
              </a:solidFill>
            </a:endParaRPr>
          </a:p>
          <a:p>
            <a:pPr indent="-317500" lvl="1" marL="914400" rtl="0" algn="l">
              <a:spcBef>
                <a:spcPts val="0"/>
              </a:spcBef>
              <a:spcAft>
                <a:spcPts val="0"/>
              </a:spcAft>
              <a:buClr>
                <a:srgbClr val="9E9E9E"/>
              </a:buClr>
              <a:buSzPts val="1400"/>
              <a:buAutoNum type="alphaLcPeriod"/>
            </a:pPr>
            <a:r>
              <a:rPr lang="en">
                <a:solidFill>
                  <a:srgbClr val="9E9E9E"/>
                </a:solidFill>
              </a:rPr>
              <a:t>Keep your story at high level, but discuss preprocessing/modeling/etc. needed for reproducibility</a:t>
            </a:r>
            <a:endParaRPr>
              <a:solidFill>
                <a:srgbClr val="9E9E9E"/>
              </a:solidFill>
            </a:endParaRPr>
          </a:p>
          <a:p>
            <a:pPr indent="-342900" lvl="0" marL="457200" rtl="0" algn="l">
              <a:lnSpc>
                <a:spcPct val="115000"/>
              </a:lnSpc>
              <a:spcBef>
                <a:spcPts val="0"/>
              </a:spcBef>
              <a:spcAft>
                <a:spcPts val="0"/>
              </a:spcAft>
              <a:buClr>
                <a:srgbClr val="9E9E9E"/>
              </a:buClr>
              <a:buSzPts val="1800"/>
              <a:buAutoNum type="arabicPeriod"/>
            </a:pPr>
            <a:r>
              <a:rPr lang="en">
                <a:solidFill>
                  <a:srgbClr val="9E9E9E"/>
                </a:solidFill>
              </a:rPr>
              <a:t>top and/or persistent </a:t>
            </a:r>
            <a:r>
              <a:rPr lang="en">
                <a:solidFill>
                  <a:srgbClr val="9E9E9E"/>
                </a:solidFill>
              </a:rPr>
              <a:t>performance on public LB (if private is unavailable)</a:t>
            </a:r>
            <a:r>
              <a:rPr lang="en">
                <a:solidFill>
                  <a:srgbClr val="9E9E9E"/>
                </a:solidFill>
              </a:rPr>
              <a:t>:</a:t>
            </a:r>
            <a:endParaRPr>
              <a:solidFill>
                <a:srgbClr val="9E9E9E"/>
              </a:solidFill>
            </a:endParaRPr>
          </a:p>
          <a:p>
            <a:pPr indent="-317500" lvl="1" marL="914400" rtl="0" algn="l">
              <a:spcBef>
                <a:spcPts val="0"/>
              </a:spcBef>
              <a:spcAft>
                <a:spcPts val="0"/>
              </a:spcAft>
              <a:buClr>
                <a:srgbClr val="9E9E9E"/>
              </a:buClr>
              <a:buSzPts val="1400"/>
              <a:buAutoNum type="alphaLcPeriod"/>
            </a:pPr>
            <a:r>
              <a:rPr lang="en">
                <a:solidFill>
                  <a:srgbClr val="9E9E9E"/>
                </a:solidFill>
              </a:rPr>
              <a:t>money prize, regardless of weekly performance</a:t>
            </a:r>
            <a:endParaRPr>
              <a:solidFill>
                <a:srgbClr val="9E9E9E"/>
              </a:solidFill>
            </a:endParaRPr>
          </a:p>
          <a:p>
            <a:pPr indent="-317500" lvl="1" marL="914400" rtl="0" algn="l">
              <a:spcBef>
                <a:spcPts val="0"/>
              </a:spcBef>
              <a:spcAft>
                <a:spcPts val="0"/>
              </a:spcAft>
              <a:buClr>
                <a:srgbClr val="9E9E9E"/>
              </a:buClr>
              <a:buSzPts val="1400"/>
              <a:buAutoNum type="alphaLcPeriod"/>
            </a:pPr>
            <a:r>
              <a:rPr lang="en">
                <a:solidFill>
                  <a:srgbClr val="9E9E9E"/>
                </a:solidFill>
              </a:rPr>
              <a:t>gold/silver/bronze placement on LB with “reasonable” weekly performance</a:t>
            </a:r>
            <a:endParaRPr>
              <a:solidFill>
                <a:srgbClr val="9E9E9E"/>
              </a:solidFill>
            </a:endParaRPr>
          </a:p>
          <a:p>
            <a:pPr indent="-317500" lvl="1" marL="914400" rtl="0" algn="l">
              <a:lnSpc>
                <a:spcPct val="115000"/>
              </a:lnSpc>
              <a:spcBef>
                <a:spcPts val="0"/>
              </a:spcBef>
              <a:spcAft>
                <a:spcPts val="0"/>
              </a:spcAft>
              <a:buClr>
                <a:srgbClr val="9E9E9E"/>
              </a:buClr>
              <a:buSzPts val="1400"/>
              <a:buAutoNum type="alphaLcPeriod"/>
            </a:pPr>
            <a:r>
              <a:rPr lang="en">
                <a:solidFill>
                  <a:srgbClr val="9E9E9E"/>
                </a:solidFill>
              </a:rPr>
              <a:t>“meaningful” weekly submissions (not just duplicated uploads of past submissions)</a:t>
            </a:r>
            <a:endParaRPr sz="1300">
              <a:solidFill>
                <a:srgbClr val="9E9E9E"/>
              </a:solidFill>
            </a:endParaRPr>
          </a:p>
          <a:p>
            <a:pPr indent="0" lvl="0" marL="0" rtl="0" algn="l">
              <a:lnSpc>
                <a:spcPct val="115000"/>
              </a:lnSpc>
              <a:spcBef>
                <a:spcPts val="1200"/>
              </a:spcBef>
              <a:spcAft>
                <a:spcPts val="0"/>
              </a:spcAft>
              <a:buNone/>
            </a:pPr>
            <a:r>
              <a:rPr lang="en">
                <a:solidFill>
                  <a:srgbClr val="9E9E9E"/>
                </a:solidFill>
              </a:rPr>
              <a:t>Expect deductions for the</a:t>
            </a:r>
            <a:endParaRPr>
              <a:solidFill>
                <a:srgbClr val="9E9E9E"/>
              </a:solidFill>
            </a:endParaRPr>
          </a:p>
          <a:p>
            <a:pPr indent="-342900" lvl="0" marL="457200" rtl="0" algn="l">
              <a:lnSpc>
                <a:spcPct val="115000"/>
              </a:lnSpc>
              <a:spcBef>
                <a:spcPts val="1200"/>
              </a:spcBef>
              <a:spcAft>
                <a:spcPts val="0"/>
              </a:spcAft>
              <a:buClr>
                <a:srgbClr val="9E9E9E"/>
              </a:buClr>
              <a:buSzPts val="1800"/>
              <a:buAutoNum type="arabicPeriod"/>
            </a:pPr>
            <a:r>
              <a:rPr lang="en">
                <a:solidFill>
                  <a:srgbClr val="9E9E9E"/>
                </a:solidFill>
              </a:rPr>
              <a:t>invalid choice of a competition</a:t>
            </a:r>
            <a:endParaRPr>
              <a:solidFill>
                <a:srgbClr val="9E9E9E"/>
              </a:solidFill>
            </a:endParaRPr>
          </a:p>
          <a:p>
            <a:pPr indent="-342900" lvl="0" marL="457200" rtl="0" algn="l">
              <a:lnSpc>
                <a:spcPct val="115000"/>
              </a:lnSpc>
              <a:spcBef>
                <a:spcPts val="0"/>
              </a:spcBef>
              <a:spcAft>
                <a:spcPts val="0"/>
              </a:spcAft>
              <a:buClr>
                <a:srgbClr val="9E9E9E"/>
              </a:buClr>
              <a:buSzPts val="1800"/>
              <a:buAutoNum type="arabicPeriod"/>
            </a:pPr>
            <a:r>
              <a:rPr lang="en">
                <a:solidFill>
                  <a:srgbClr val="9E9E9E"/>
                </a:solidFill>
              </a:rPr>
              <a:t>skipped weekly submissions</a:t>
            </a:r>
            <a:endParaRPr>
              <a:solidFill>
                <a:srgbClr val="9E9E9E"/>
              </a:solidFill>
            </a:endParaRPr>
          </a:p>
          <a:p>
            <a:pPr indent="-342900" lvl="0" marL="457200" rtl="0" algn="l">
              <a:lnSpc>
                <a:spcPct val="115000"/>
              </a:lnSpc>
              <a:spcBef>
                <a:spcPts val="0"/>
              </a:spcBef>
              <a:spcAft>
                <a:spcPts val="0"/>
              </a:spcAft>
              <a:buClr>
                <a:srgbClr val="9E9E9E"/>
              </a:buClr>
              <a:buSzPts val="1800"/>
              <a:buAutoNum type="arabicPeriod"/>
            </a:pPr>
            <a:r>
              <a:rPr lang="en">
                <a:solidFill>
                  <a:srgbClr val="9E9E9E"/>
                </a:solidFill>
              </a:rPr>
              <a:t>poor presentation (major gaps, poor explanations of preprocessing/modeling, ...)</a:t>
            </a:r>
            <a:endParaRPr>
              <a:solidFill>
                <a:srgbClr val="9E9E9E"/>
              </a:solidFill>
            </a:endParaRPr>
          </a:p>
          <a:p>
            <a:pPr indent="-342900" lvl="0" marL="457200" rtl="0" algn="l">
              <a:lnSpc>
                <a:spcPct val="115000"/>
              </a:lnSpc>
              <a:spcBef>
                <a:spcPts val="0"/>
              </a:spcBef>
              <a:spcAft>
                <a:spcPts val="0"/>
              </a:spcAft>
              <a:buClr>
                <a:srgbClr val="9E9E9E"/>
              </a:buClr>
              <a:buSzPts val="1800"/>
              <a:buAutoNum type="arabicPeriod"/>
            </a:pPr>
            <a:r>
              <a:rPr lang="en">
                <a:solidFill>
                  <a:srgbClr val="9E9E9E"/>
                </a:solidFill>
              </a:rPr>
              <a:t>poor teamwork</a:t>
            </a:r>
            <a:endParaRPr>
              <a:solidFill>
                <a:srgbClr val="9E9E9E"/>
              </a:solidFill>
            </a:endParaRPr>
          </a:p>
          <a:p>
            <a:pPr indent="-317500" lvl="1" marL="914400" rtl="0" algn="l">
              <a:lnSpc>
                <a:spcPct val="115000"/>
              </a:lnSpc>
              <a:spcBef>
                <a:spcPts val="0"/>
              </a:spcBef>
              <a:spcAft>
                <a:spcPts val="0"/>
              </a:spcAft>
              <a:buClr>
                <a:srgbClr val="9E9E9E"/>
              </a:buClr>
              <a:buSzPts val="1400"/>
              <a:buAutoNum type="alphaLcPeriod"/>
            </a:pPr>
            <a:r>
              <a:rPr lang="en">
                <a:solidFill>
                  <a:srgbClr val="9E9E9E"/>
                </a:solidFill>
              </a:rPr>
              <a:t>If a team member can’t be motivated from within, please reach out to the instructor</a:t>
            </a:r>
            <a:endParaRPr>
              <a:solidFill>
                <a:srgbClr val="9E9E9E"/>
              </a:solidFill>
            </a:endParaRPr>
          </a:p>
        </p:txBody>
      </p:sp>
      <p:sp>
        <p:nvSpPr>
          <p:cNvPr id="88" name="Google Shape;88;p19"/>
          <p:cNvSpPr txBox="1"/>
          <p:nvPr>
            <p:ph type="title"/>
          </p:nvPr>
        </p:nvSpPr>
        <p:spPr>
          <a:xfrm>
            <a:off x="99675" y="26675"/>
            <a:ext cx="89649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9E9E9E"/>
                </a:solidFill>
              </a:rPr>
              <a:t>Grading Rubric</a:t>
            </a:r>
            <a:endParaRPr>
              <a:solidFill>
                <a:srgbClr val="9E9E9E"/>
              </a:solidFill>
            </a:endParaRPr>
          </a:p>
        </p:txBody>
      </p:sp>
      <p:sp>
        <p:nvSpPr>
          <p:cNvPr id="89" name="Google Shape;89;p19"/>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99675" y="26675"/>
            <a:ext cx="89649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Consent for presentation sharing</a:t>
            </a:r>
            <a:endParaRPr/>
          </a:p>
        </p:txBody>
      </p:sp>
      <p:sp>
        <p:nvSpPr>
          <p:cNvPr id="95" name="Google Shape;95;p20"/>
          <p:cNvSpPr txBox="1"/>
          <p:nvPr>
            <p:ph idx="1" type="body"/>
          </p:nvPr>
        </p:nvSpPr>
        <p:spPr>
          <a:xfrm>
            <a:off x="99675" y="599375"/>
            <a:ext cx="8964900" cy="4494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rPr lang="en"/>
              <a:t>Our team agrees to sharing our slide/video presentation </a:t>
            </a:r>
            <a:r>
              <a:rPr lang="en"/>
              <a:t>with other students </a:t>
            </a:r>
            <a:r>
              <a:rPr lang="en"/>
              <a:t>for educational purposes after </a:t>
            </a:r>
            <a:r>
              <a:rPr b="1" lang="en"/>
              <a:t>[</a:t>
            </a:r>
            <a:r>
              <a:rPr b="1" lang="en"/>
              <a:t>mm/dd/yyyy</a:t>
            </a:r>
            <a:r>
              <a:rPr b="1" lang="en"/>
              <a:t>]</a:t>
            </a:r>
            <a:r>
              <a:rPr lang="en"/>
              <a:t>.</a:t>
            </a:r>
            <a:endParaRPr/>
          </a:p>
        </p:txBody>
      </p:sp>
      <p:sp>
        <p:nvSpPr>
          <p:cNvPr id="96" name="Google Shape;96;p20"/>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99675" y="26675"/>
            <a:ext cx="89649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Acronyms</a:t>
            </a:r>
            <a:endParaRPr/>
          </a:p>
        </p:txBody>
      </p:sp>
      <p:sp>
        <p:nvSpPr>
          <p:cNvPr id="102" name="Google Shape;102;p21"/>
          <p:cNvSpPr txBox="1"/>
          <p:nvPr>
            <p:ph idx="1" type="body"/>
          </p:nvPr>
        </p:nvSpPr>
        <p:spPr>
          <a:xfrm>
            <a:off x="99675" y="599375"/>
            <a:ext cx="8964900" cy="44943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200"/>
              </a:spcBef>
              <a:spcAft>
                <a:spcPts val="0"/>
              </a:spcAft>
              <a:buSzPts val="1800"/>
              <a:buAutoNum type="arabicPeriod"/>
            </a:pPr>
            <a:r>
              <a:rPr lang="en"/>
              <a:t>LB = (public) leaderboard</a:t>
            </a:r>
            <a:endParaRPr/>
          </a:p>
        </p:txBody>
      </p:sp>
      <p:sp>
        <p:nvSpPr>
          <p:cNvPr id="103" name="Google Shape;103;p21"/>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99675" y="26675"/>
            <a:ext cx="89649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Competition Description</a:t>
            </a:r>
            <a:endParaRPr/>
          </a:p>
        </p:txBody>
      </p:sp>
      <p:sp>
        <p:nvSpPr>
          <p:cNvPr id="109" name="Google Shape;109;p22"/>
          <p:cNvSpPr txBox="1"/>
          <p:nvPr>
            <p:ph idx="1" type="body"/>
          </p:nvPr>
        </p:nvSpPr>
        <p:spPr>
          <a:xfrm>
            <a:off x="99675" y="599375"/>
            <a:ext cx="8964900" cy="4494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p:txBody>
      </p:sp>
      <p:sp>
        <p:nvSpPr>
          <p:cNvPr id="110" name="Google Shape;110;p22"/>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99675" y="26675"/>
            <a:ext cx="89649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Train/Test Hardware Specifications</a:t>
            </a:r>
            <a:endParaRPr/>
          </a:p>
        </p:txBody>
      </p:sp>
      <p:sp>
        <p:nvSpPr>
          <p:cNvPr id="116" name="Google Shape;116;p23"/>
          <p:cNvSpPr txBox="1"/>
          <p:nvPr>
            <p:ph idx="1" type="body"/>
          </p:nvPr>
        </p:nvSpPr>
        <p:spPr>
          <a:xfrm>
            <a:off x="99675" y="599375"/>
            <a:ext cx="8964900" cy="44943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en"/>
              <a:t>Training equipment: </a:t>
            </a:r>
            <a:endParaRPr/>
          </a:p>
          <a:p>
            <a:pPr indent="-317500" lvl="1" marL="914400" rtl="0" algn="l">
              <a:lnSpc>
                <a:spcPct val="115000"/>
              </a:lnSpc>
              <a:spcBef>
                <a:spcPts val="0"/>
              </a:spcBef>
              <a:spcAft>
                <a:spcPts val="0"/>
              </a:spcAft>
              <a:buSzPts val="1400"/>
              <a:buAutoNum type="alphaLcPeriod"/>
            </a:pPr>
            <a:r>
              <a:rPr lang="en"/>
              <a:t>CPU: </a:t>
            </a:r>
            <a:endParaRPr/>
          </a:p>
          <a:p>
            <a:pPr indent="-317500" lvl="1" marL="914400" rtl="0" algn="l">
              <a:lnSpc>
                <a:spcPct val="115000"/>
              </a:lnSpc>
              <a:spcBef>
                <a:spcPts val="0"/>
              </a:spcBef>
              <a:spcAft>
                <a:spcPts val="0"/>
              </a:spcAft>
              <a:buSzPts val="1400"/>
              <a:buAutoNum type="alphaLcPeriod"/>
            </a:pPr>
            <a:r>
              <a:rPr lang="en"/>
              <a:t>GPU/TPU: </a:t>
            </a:r>
            <a:endParaRPr/>
          </a:p>
          <a:p>
            <a:pPr indent="-317500" lvl="1" marL="914400" rtl="0" algn="l">
              <a:lnSpc>
                <a:spcPct val="115000"/>
              </a:lnSpc>
              <a:spcBef>
                <a:spcPts val="0"/>
              </a:spcBef>
              <a:spcAft>
                <a:spcPts val="0"/>
              </a:spcAft>
              <a:buSzPts val="1400"/>
              <a:buAutoNum type="alphaLcPeriod"/>
            </a:pPr>
            <a:r>
              <a:rPr lang="en"/>
              <a:t>RAM: </a:t>
            </a:r>
            <a:endParaRPr/>
          </a:p>
          <a:p>
            <a:pPr indent="-317500" lvl="1" marL="914400" rtl="0" algn="l">
              <a:lnSpc>
                <a:spcPct val="115000"/>
              </a:lnSpc>
              <a:spcBef>
                <a:spcPts val="0"/>
              </a:spcBef>
              <a:spcAft>
                <a:spcPts val="0"/>
              </a:spcAft>
              <a:buSzPts val="1400"/>
              <a:buAutoNum type="alphaLcPeriod"/>
            </a:pPr>
            <a:r>
              <a:rPr lang="en"/>
              <a:t>Storage: </a:t>
            </a:r>
            <a:endParaRPr/>
          </a:p>
          <a:p>
            <a:pPr indent="-342900" lvl="0" marL="457200" rtl="0" algn="l">
              <a:lnSpc>
                <a:spcPct val="115000"/>
              </a:lnSpc>
              <a:spcBef>
                <a:spcPts val="0"/>
              </a:spcBef>
              <a:spcAft>
                <a:spcPts val="0"/>
              </a:spcAft>
              <a:buSzPts val="1800"/>
              <a:buAutoNum type="arabicPeriod"/>
            </a:pPr>
            <a:r>
              <a:rPr lang="en"/>
              <a:t>Competition time constraint, if any:</a:t>
            </a:r>
            <a:endParaRPr/>
          </a:p>
          <a:p>
            <a:pPr indent="-342900" lvl="0" marL="457200" rtl="0" algn="l">
              <a:lnSpc>
                <a:spcPct val="115000"/>
              </a:lnSpc>
              <a:spcBef>
                <a:spcPts val="0"/>
              </a:spcBef>
              <a:spcAft>
                <a:spcPts val="0"/>
              </a:spcAft>
              <a:buSzPts val="1800"/>
              <a:buAutoNum type="arabicPeriod"/>
            </a:pPr>
            <a:r>
              <a:rPr lang="en"/>
              <a:t>Original dataset size:</a:t>
            </a:r>
            <a:endParaRPr/>
          </a:p>
          <a:p>
            <a:pPr indent="-317500" lvl="1" marL="914400" rtl="0" algn="l">
              <a:lnSpc>
                <a:spcPct val="115000"/>
              </a:lnSpc>
              <a:spcBef>
                <a:spcPts val="0"/>
              </a:spcBef>
              <a:spcAft>
                <a:spcPts val="0"/>
              </a:spcAft>
              <a:buSzPts val="1400"/>
              <a:buAutoNum type="alphaLcPeriod"/>
            </a:pPr>
            <a:r>
              <a:rPr lang="en"/>
              <a:t>Total file size:</a:t>
            </a:r>
            <a:endParaRPr/>
          </a:p>
          <a:p>
            <a:pPr indent="-317500" lvl="1" marL="914400" rtl="0" algn="l">
              <a:lnSpc>
                <a:spcPct val="115000"/>
              </a:lnSpc>
              <a:spcBef>
                <a:spcPts val="0"/>
              </a:spcBef>
              <a:spcAft>
                <a:spcPts val="0"/>
              </a:spcAft>
              <a:buSzPts val="1400"/>
              <a:buAutoNum type="alphaLcPeriod"/>
            </a:pPr>
            <a:r>
              <a:rPr lang="en"/>
              <a:t>Total # of rows and columns:  </a:t>
            </a:r>
            <a:endParaRPr/>
          </a:p>
        </p:txBody>
      </p:sp>
      <p:sp>
        <p:nvSpPr>
          <p:cNvPr id="117" name="Google Shape;117;p23"/>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99675" y="26675"/>
            <a:ext cx="89649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Team’s Metric &amp; Performance</a:t>
            </a:r>
            <a:endParaRPr/>
          </a:p>
        </p:txBody>
      </p:sp>
      <p:sp>
        <p:nvSpPr>
          <p:cNvPr id="123" name="Google Shape;123;p24"/>
          <p:cNvSpPr txBox="1"/>
          <p:nvPr>
            <p:ph idx="1" type="body"/>
          </p:nvPr>
        </p:nvSpPr>
        <p:spPr>
          <a:xfrm>
            <a:off x="99675" y="599375"/>
            <a:ext cx="8964900" cy="4494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a:t>LB URL</a:t>
            </a:r>
            <a:r>
              <a:rPr lang="en"/>
              <a:t>: [</a:t>
            </a:r>
            <a:r>
              <a:rPr lang="en" sz="1200"/>
              <a:t>URL to leaderboard</a:t>
            </a:r>
            <a:r>
              <a:rPr lang="en"/>
              <a:t>]</a:t>
            </a:r>
            <a:endParaRPr/>
          </a:p>
          <a:p>
            <a:pPr indent="0" lvl="0" marL="0" rtl="0" algn="l">
              <a:lnSpc>
                <a:spcPct val="115000"/>
              </a:lnSpc>
              <a:spcBef>
                <a:spcPts val="1200"/>
              </a:spcBef>
              <a:spcAft>
                <a:spcPts val="0"/>
              </a:spcAft>
              <a:buClr>
                <a:schemeClr val="dk1"/>
              </a:buClr>
              <a:buSzPts val="1100"/>
              <a:buFont typeface="Arial"/>
              <a:buNone/>
            </a:pPr>
            <a:r>
              <a:rPr b="1" lang="en"/>
              <a:t>Metric used for scoring</a:t>
            </a:r>
            <a:r>
              <a:rPr lang="en"/>
              <a:t>: [</a:t>
            </a:r>
            <a:r>
              <a:rPr lang="en" sz="1200"/>
              <a:t>describe competition metric, add formula, describe symbols, problems, appropriateness of the metric</a:t>
            </a:r>
            <a:r>
              <a:rPr lang="en" sz="2000"/>
              <a:t> </a:t>
            </a:r>
            <a:r>
              <a:rPr lang="en"/>
              <a:t>]</a:t>
            </a:r>
            <a:endParaRPr/>
          </a:p>
        </p:txBody>
      </p:sp>
      <p:sp>
        <p:nvSpPr>
          <p:cNvPr id="124" name="Google Shape;124;p24"/>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aphicFrame>
        <p:nvGraphicFramePr>
          <p:cNvPr id="125" name="Google Shape;125;p24"/>
          <p:cNvGraphicFramePr/>
          <p:nvPr/>
        </p:nvGraphicFramePr>
        <p:xfrm>
          <a:off x="172075" y="2339825"/>
          <a:ext cx="3000000" cy="3000000"/>
        </p:xfrm>
        <a:graphic>
          <a:graphicData uri="http://schemas.openxmlformats.org/drawingml/2006/table">
            <a:tbl>
              <a:tblPr>
                <a:noFill/>
                <a:tableStyleId>{FC50936D-FCEA-4323-B64C-3709FC93E11A}</a:tableStyleId>
              </a:tblPr>
              <a:tblGrid>
                <a:gridCol w="763800"/>
                <a:gridCol w="652725"/>
                <a:gridCol w="652725"/>
                <a:gridCol w="662675"/>
                <a:gridCol w="662675"/>
                <a:gridCol w="509825"/>
                <a:gridCol w="733250"/>
                <a:gridCol w="662675"/>
                <a:gridCol w="662675"/>
                <a:gridCol w="382850"/>
                <a:gridCol w="942500"/>
                <a:gridCol w="662675"/>
                <a:gridCol w="662675"/>
                <a:gridCol w="471975"/>
              </a:tblGrid>
              <a:tr h="513375">
                <a:tc>
                  <a:txBody>
                    <a:bodyPr/>
                    <a:lstStyle/>
                    <a:p>
                      <a:pPr indent="0" lvl="0" marL="0" rtl="0" algn="ctr">
                        <a:spcBef>
                          <a:spcPts val="0"/>
                        </a:spcBef>
                        <a:spcAft>
                          <a:spcPts val="0"/>
                        </a:spcAft>
                        <a:buNone/>
                      </a:pPr>
                      <a:r>
                        <a:rPr lang="en" sz="1100"/>
                        <a:t>As of:</a:t>
                      </a:r>
                      <a:endParaRPr sz="1100"/>
                    </a:p>
                  </a:txBody>
                  <a:tcPr marT="91425" marB="91425" marR="0" marL="0">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100"/>
                        <a:t>9/25</a:t>
                      </a:r>
                      <a:endParaRPr sz="1100"/>
                    </a:p>
                    <a:p>
                      <a:pPr indent="0" lvl="0" marL="0" rtl="0" algn="ctr">
                        <a:spcBef>
                          <a:spcPts val="0"/>
                        </a:spcBef>
                        <a:spcAft>
                          <a:spcPts val="0"/>
                        </a:spcAft>
                        <a:buNone/>
                      </a:pPr>
                      <a:r>
                        <a:rPr lang="en" sz="1100"/>
                        <a:t>-10/1</a:t>
                      </a:r>
                      <a:endParaRPr sz="1100"/>
                    </a:p>
                  </a:txBody>
                  <a:tcPr marT="91425" marB="91425"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10/2</a:t>
                      </a:r>
                      <a:endParaRPr sz="1100"/>
                    </a:p>
                    <a:p>
                      <a:pPr indent="0" lvl="0" marL="0" rtl="0" algn="ctr">
                        <a:spcBef>
                          <a:spcPts val="0"/>
                        </a:spcBef>
                        <a:spcAft>
                          <a:spcPts val="0"/>
                        </a:spcAft>
                        <a:buNone/>
                      </a:pPr>
                      <a:r>
                        <a:rPr lang="en" sz="1100"/>
                        <a:t>-10/8</a:t>
                      </a:r>
                      <a:endParaRPr sz="1100"/>
                    </a:p>
                  </a:txBody>
                  <a:tcPr marT="91425" marB="91425"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10/9</a:t>
                      </a:r>
                      <a:endParaRPr sz="1100"/>
                    </a:p>
                    <a:p>
                      <a:pPr indent="0" lvl="0" marL="0" rtl="0" algn="ctr">
                        <a:spcBef>
                          <a:spcPts val="0"/>
                        </a:spcBef>
                        <a:spcAft>
                          <a:spcPts val="0"/>
                        </a:spcAft>
                        <a:buNone/>
                      </a:pPr>
                      <a:r>
                        <a:rPr lang="en" sz="1100"/>
                        <a:t>-10/15</a:t>
                      </a:r>
                      <a:endParaRPr sz="1100"/>
                    </a:p>
                  </a:txBody>
                  <a:tcPr marT="91425" marB="91425"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10/16</a:t>
                      </a:r>
                      <a:endParaRPr sz="1100"/>
                    </a:p>
                    <a:p>
                      <a:pPr indent="0" lvl="0" marL="0" rtl="0" algn="ctr">
                        <a:spcBef>
                          <a:spcPts val="0"/>
                        </a:spcBef>
                        <a:spcAft>
                          <a:spcPts val="0"/>
                        </a:spcAft>
                        <a:buNone/>
                      </a:pPr>
                      <a:r>
                        <a:rPr lang="en" sz="1100"/>
                        <a:t>-10/22</a:t>
                      </a:r>
                      <a:endParaRPr sz="1100"/>
                    </a:p>
                  </a:txBody>
                  <a:tcPr marT="91425" marB="91425"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rowSpan="4">
                  <a:txBody>
                    <a:bodyPr/>
                    <a:lstStyle/>
                    <a:p>
                      <a:pPr indent="0" lvl="0" marL="0" rtl="0" algn="ctr">
                        <a:spcBef>
                          <a:spcPts val="0"/>
                        </a:spcBef>
                        <a:spcAft>
                          <a:spcPts val="0"/>
                        </a:spcAft>
                        <a:buNone/>
                      </a:pPr>
                      <a:r>
                        <a:rPr lang="en" sz="800">
                          <a:solidFill>
                            <a:schemeClr val="dk1"/>
                          </a:solidFill>
                        </a:rPr>
                        <a:t>Interim result </a:t>
                      </a:r>
                      <a:endParaRPr sz="800">
                        <a:solidFill>
                          <a:schemeClr val="dk1"/>
                        </a:solidFill>
                      </a:endParaRPr>
                    </a:p>
                    <a:p>
                      <a:pPr indent="0" lvl="0" marL="0" rtl="0" algn="ctr">
                        <a:spcBef>
                          <a:spcPts val="0"/>
                        </a:spcBef>
                        <a:spcAft>
                          <a:spcPts val="0"/>
                        </a:spcAft>
                        <a:buNone/>
                      </a:pPr>
                      <a:r>
                        <a:rPr lang="en" sz="800">
                          <a:solidFill>
                            <a:schemeClr val="dk1"/>
                          </a:solidFill>
                        </a:rPr>
                        <a:t>(FPIP)</a:t>
                      </a:r>
                      <a:endParaRPr sz="800"/>
                    </a:p>
                  </a:txBody>
                  <a:tcPr marT="91425" marB="91425"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solidFill>
                      <a:srgbClr val="CCCCCC"/>
                    </a:solidFill>
                  </a:tcPr>
                </a:tc>
                <a:tc>
                  <a:txBody>
                    <a:bodyPr/>
                    <a:lstStyle/>
                    <a:p>
                      <a:pPr indent="0" lvl="0" marL="0" rtl="0" algn="ctr">
                        <a:spcBef>
                          <a:spcPts val="0"/>
                        </a:spcBef>
                        <a:spcAft>
                          <a:spcPts val="0"/>
                        </a:spcAft>
                        <a:buNone/>
                      </a:pPr>
                      <a:r>
                        <a:rPr lang="en" sz="1100"/>
                        <a:t>10/23</a:t>
                      </a:r>
                      <a:endParaRPr sz="1100"/>
                    </a:p>
                    <a:p>
                      <a:pPr indent="0" lvl="0" marL="0" rtl="0" algn="ctr">
                        <a:spcBef>
                          <a:spcPts val="0"/>
                        </a:spcBef>
                        <a:spcAft>
                          <a:spcPts val="0"/>
                        </a:spcAft>
                        <a:buNone/>
                      </a:pPr>
                      <a:r>
                        <a:rPr lang="en" sz="1100"/>
                        <a:t>-10/29</a:t>
                      </a:r>
                      <a:endParaRPr sz="1100"/>
                    </a:p>
                  </a:txBody>
                  <a:tcPr marT="91425" marB="91425" marR="0" marL="0">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100">
                          <a:solidFill>
                            <a:schemeClr val="dk1"/>
                          </a:solidFill>
                        </a:rPr>
                        <a:t>10/30</a:t>
                      </a:r>
                      <a:endParaRPr sz="1100">
                        <a:solidFill>
                          <a:schemeClr val="dk1"/>
                        </a:solidFill>
                      </a:endParaRPr>
                    </a:p>
                    <a:p>
                      <a:pPr indent="0" lvl="0" marL="0" rtl="0" algn="ctr">
                        <a:spcBef>
                          <a:spcPts val="0"/>
                        </a:spcBef>
                        <a:spcAft>
                          <a:spcPts val="0"/>
                        </a:spcAft>
                        <a:buNone/>
                      </a:pPr>
                      <a:r>
                        <a:rPr lang="en" sz="1100">
                          <a:solidFill>
                            <a:schemeClr val="dk1"/>
                          </a:solidFill>
                        </a:rPr>
                        <a:t>-11/5</a:t>
                      </a:r>
                      <a:endParaRPr sz="1100">
                        <a:solidFill>
                          <a:schemeClr val="dk1"/>
                        </a:solidFill>
                      </a:endParaRPr>
                    </a:p>
                  </a:txBody>
                  <a:tcPr marT="91425" marB="91425" marR="0" marL="0"/>
                </a:tc>
                <a:tc>
                  <a:txBody>
                    <a:bodyPr/>
                    <a:lstStyle/>
                    <a:p>
                      <a:pPr indent="0" lvl="0" marL="0" rtl="0" algn="ctr">
                        <a:spcBef>
                          <a:spcPts val="0"/>
                        </a:spcBef>
                        <a:spcAft>
                          <a:spcPts val="0"/>
                        </a:spcAft>
                        <a:buNone/>
                      </a:pPr>
                      <a:r>
                        <a:rPr lang="en" sz="1100"/>
                        <a:t>11/6</a:t>
                      </a:r>
                      <a:endParaRPr sz="1100"/>
                    </a:p>
                    <a:p>
                      <a:pPr indent="0" lvl="0" marL="0" rtl="0" algn="ctr">
                        <a:spcBef>
                          <a:spcPts val="0"/>
                        </a:spcBef>
                        <a:spcAft>
                          <a:spcPts val="0"/>
                        </a:spcAft>
                        <a:buNone/>
                      </a:pPr>
                      <a:r>
                        <a:rPr lang="en" sz="1100"/>
                        <a:t>-11/12</a:t>
                      </a:r>
                      <a:endParaRPr sz="1100"/>
                    </a:p>
                  </a:txBody>
                  <a:tcPr marT="91425" marB="91425" marR="0" marL="0"/>
                </a:tc>
                <a:tc rowSpan="4">
                  <a:txBody>
                    <a:bodyPr/>
                    <a:lstStyle/>
                    <a:p>
                      <a:pPr indent="0" lvl="0" marL="0" rtl="0" algn="ctr">
                        <a:spcBef>
                          <a:spcPts val="0"/>
                        </a:spcBef>
                        <a:spcAft>
                          <a:spcPts val="0"/>
                        </a:spcAft>
                        <a:buNone/>
                      </a:pPr>
                      <a:r>
                        <a:rPr lang="en" sz="1100"/>
                        <a:t>b</a:t>
                      </a:r>
                      <a:r>
                        <a:rPr lang="en" sz="1100"/>
                        <a:t>reak</a:t>
                      </a:r>
                      <a:br>
                        <a:rPr lang="en" sz="1100"/>
                      </a:br>
                      <a:r>
                        <a:rPr lang="en" sz="900">
                          <a:solidFill>
                            <a:srgbClr val="444444"/>
                          </a:solidFill>
                          <a:highlight>
                            <a:srgbClr val="FFFFFF"/>
                          </a:highlight>
                          <a:latin typeface="Roboto"/>
                          <a:ea typeface="Roboto"/>
                          <a:cs typeface="Roboto"/>
                          <a:sym typeface="Roboto"/>
                        </a:rPr>
                        <a:t>🏖️</a:t>
                      </a:r>
                      <a:endParaRPr sz="1100"/>
                    </a:p>
                  </a:txBody>
                  <a:tcPr marT="91425" marB="91425" marR="0" marL="0">
                    <a:solidFill>
                      <a:srgbClr val="CCCCCC"/>
                    </a:solidFill>
                  </a:tcPr>
                </a:tc>
                <a:tc>
                  <a:txBody>
                    <a:bodyPr/>
                    <a:lstStyle/>
                    <a:p>
                      <a:pPr indent="0" lvl="0" marL="0" rtl="0" algn="ctr">
                        <a:spcBef>
                          <a:spcPts val="0"/>
                        </a:spcBef>
                        <a:spcAft>
                          <a:spcPts val="0"/>
                        </a:spcAft>
                        <a:buNone/>
                      </a:pPr>
                      <a:r>
                        <a:rPr lang="en" sz="1100"/>
                        <a:t>11/20</a:t>
                      </a:r>
                      <a:endParaRPr sz="1100"/>
                    </a:p>
                    <a:p>
                      <a:pPr indent="0" lvl="0" marL="0" rtl="0" algn="ctr">
                        <a:spcBef>
                          <a:spcPts val="0"/>
                        </a:spcBef>
                        <a:spcAft>
                          <a:spcPts val="0"/>
                        </a:spcAft>
                        <a:buNone/>
                      </a:pPr>
                      <a:r>
                        <a:rPr lang="en" sz="1100"/>
                        <a:t>-11/26</a:t>
                      </a:r>
                      <a:endParaRPr sz="1100"/>
                    </a:p>
                  </a:txBody>
                  <a:tcPr marT="91425" marB="91425" marR="0" marL="0"/>
                </a:tc>
                <a:tc>
                  <a:txBody>
                    <a:bodyPr/>
                    <a:lstStyle/>
                    <a:p>
                      <a:pPr indent="0" lvl="0" marL="0" rtl="0" algn="ctr">
                        <a:spcBef>
                          <a:spcPts val="0"/>
                        </a:spcBef>
                        <a:spcAft>
                          <a:spcPts val="0"/>
                        </a:spcAft>
                        <a:buNone/>
                      </a:pPr>
                      <a:r>
                        <a:rPr lang="en" sz="1100"/>
                        <a:t>11/27</a:t>
                      </a:r>
                      <a:endParaRPr sz="1100"/>
                    </a:p>
                    <a:p>
                      <a:pPr indent="0" lvl="0" marL="0" rtl="0" algn="ctr">
                        <a:spcBef>
                          <a:spcPts val="0"/>
                        </a:spcBef>
                        <a:spcAft>
                          <a:spcPts val="0"/>
                        </a:spcAft>
                        <a:buNone/>
                      </a:pPr>
                      <a:r>
                        <a:rPr lang="en" sz="1100"/>
                        <a:t>-12/3</a:t>
                      </a:r>
                      <a:endParaRPr sz="1100"/>
                    </a:p>
                  </a:txBody>
                  <a:tcPr marT="91425" marB="91425" marR="0" marL="0"/>
                </a:tc>
                <a:tc>
                  <a:txBody>
                    <a:bodyPr/>
                    <a:lstStyle/>
                    <a:p>
                      <a:pPr indent="0" lvl="0" marL="0" rtl="0" algn="ctr">
                        <a:spcBef>
                          <a:spcPts val="0"/>
                        </a:spcBef>
                        <a:spcAft>
                          <a:spcPts val="0"/>
                        </a:spcAft>
                        <a:buNone/>
                      </a:pPr>
                      <a:r>
                        <a:rPr lang="en" sz="1100"/>
                        <a:t>12/4</a:t>
                      </a:r>
                      <a:endParaRPr sz="1100"/>
                    </a:p>
                    <a:p>
                      <a:pPr indent="0" lvl="0" marL="0" rtl="0" algn="ctr">
                        <a:spcBef>
                          <a:spcPts val="0"/>
                        </a:spcBef>
                        <a:spcAft>
                          <a:spcPts val="0"/>
                        </a:spcAft>
                        <a:buNone/>
                      </a:pPr>
                      <a:r>
                        <a:rPr lang="en" sz="1100"/>
                        <a:t>-12/12</a:t>
                      </a:r>
                      <a:endParaRPr sz="1100"/>
                    </a:p>
                  </a:txBody>
                  <a:tcPr marT="91425" marB="91425" marR="0" marL="0"/>
                </a:tc>
                <a:tc>
                  <a:txBody>
                    <a:bodyPr/>
                    <a:lstStyle/>
                    <a:p>
                      <a:pPr indent="0" lvl="0" marL="0" rtl="0" algn="ctr">
                        <a:spcBef>
                          <a:spcPts val="0"/>
                        </a:spcBef>
                        <a:spcAft>
                          <a:spcPts val="0"/>
                        </a:spcAft>
                        <a:buClr>
                          <a:schemeClr val="dk1"/>
                        </a:buClr>
                        <a:buSzPts val="1100"/>
                        <a:buFont typeface="Arial"/>
                        <a:buNone/>
                      </a:pPr>
                      <a:r>
                        <a:rPr lang="en" sz="800">
                          <a:solidFill>
                            <a:schemeClr val="dk1"/>
                          </a:solidFill>
                        </a:rPr>
                        <a:t>Final result (FPVP)</a:t>
                      </a:r>
                      <a:endParaRPr sz="800"/>
                    </a:p>
                  </a:txBody>
                  <a:tcPr marT="91425" marB="91425" marR="0" marL="0">
                    <a:solidFill>
                      <a:srgbClr val="CCCCCC"/>
                    </a:solidFill>
                  </a:tcPr>
                </a:tc>
              </a:tr>
              <a:tr h="518125">
                <a:tc>
                  <a:txBody>
                    <a:bodyPr/>
                    <a:lstStyle/>
                    <a:p>
                      <a:pPr indent="0" lvl="0" marL="0" rtl="0" algn="ctr">
                        <a:spcBef>
                          <a:spcPts val="0"/>
                        </a:spcBef>
                        <a:spcAft>
                          <a:spcPts val="0"/>
                        </a:spcAft>
                        <a:buNone/>
                      </a:pPr>
                      <a:r>
                        <a:rPr lang="en" sz="1100"/>
                        <a:t>Current </a:t>
                      </a:r>
                      <a:r>
                        <a:rPr lang="en" sz="1100"/>
                        <a:t>LB score</a:t>
                      </a:r>
                      <a:endParaRPr sz="1100"/>
                    </a:p>
                  </a:txBody>
                  <a:tcPr marT="91425" marB="91425" marR="0" marL="0"/>
                </a:tc>
                <a:tc>
                  <a:txBody>
                    <a:bodyPr/>
                    <a:lstStyle/>
                    <a:p>
                      <a:pPr indent="0" lvl="0" marL="0" rtl="0" algn="ctr">
                        <a:spcBef>
                          <a:spcPts val="0"/>
                        </a:spcBef>
                        <a:spcAft>
                          <a:spcPts val="0"/>
                        </a:spcAft>
                        <a:buNone/>
                      </a:pPr>
                      <a:r>
                        <a:t/>
                      </a:r>
                      <a:endParaRPr sz="1100"/>
                    </a:p>
                  </a:txBody>
                  <a:tcPr marT="91425" marB="91425" marR="0" marL="0">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sz="1100"/>
                    </a:p>
                  </a:txBody>
                  <a:tcPr marT="91425" marB="91425" marR="0" marL="0">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sz="1100"/>
                    </a:p>
                  </a:txBody>
                  <a:tcPr marT="91425" marB="91425" marR="0" marL="0">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sz="1100"/>
                    </a:p>
                  </a:txBody>
                  <a:tcPr marT="91425" marB="91425" marR="0" marL="0">
                    <a:lnT cap="flat" cmpd="sng" w="9525">
                      <a:solidFill>
                        <a:srgbClr val="9E9E9E"/>
                      </a:solidFill>
                      <a:prstDash val="solid"/>
                      <a:round/>
                      <a:headEnd len="sm" w="sm" type="none"/>
                      <a:tailEnd len="sm" w="sm" type="none"/>
                    </a:lnT>
                  </a:tcPr>
                </a:tc>
                <a:tc vMerge="1"/>
                <a:tc>
                  <a:txBody>
                    <a:bodyPr/>
                    <a:lstStyle/>
                    <a:p>
                      <a:pPr indent="0" lvl="0" marL="0" rtl="0" algn="ctr">
                        <a:spcBef>
                          <a:spcPts val="0"/>
                        </a:spcBef>
                        <a:spcAft>
                          <a:spcPts val="0"/>
                        </a:spcAft>
                        <a:buNone/>
                      </a:pPr>
                      <a:r>
                        <a:t/>
                      </a:r>
                      <a:endParaRPr sz="1100"/>
                    </a:p>
                  </a:txBody>
                  <a:tcPr marT="91425" marB="91425" marR="0" marL="0"/>
                </a:tc>
                <a:tc>
                  <a:txBody>
                    <a:bodyPr/>
                    <a:lstStyle/>
                    <a:p>
                      <a:pPr indent="0" lvl="0" marL="0" rtl="0" algn="ctr">
                        <a:spcBef>
                          <a:spcPts val="0"/>
                        </a:spcBef>
                        <a:spcAft>
                          <a:spcPts val="0"/>
                        </a:spcAft>
                        <a:buNone/>
                      </a:pPr>
                      <a:r>
                        <a:t/>
                      </a:r>
                      <a:endParaRPr sz="1100"/>
                    </a:p>
                  </a:txBody>
                  <a:tcPr marT="91425" marB="91425" marR="0" marL="0"/>
                </a:tc>
                <a:tc>
                  <a:txBody>
                    <a:bodyPr/>
                    <a:lstStyle/>
                    <a:p>
                      <a:pPr indent="0" lvl="0" marL="0" rtl="0" algn="ctr">
                        <a:spcBef>
                          <a:spcPts val="0"/>
                        </a:spcBef>
                        <a:spcAft>
                          <a:spcPts val="0"/>
                        </a:spcAft>
                        <a:buNone/>
                      </a:pPr>
                      <a:r>
                        <a:t/>
                      </a:r>
                      <a:endParaRPr sz="1100"/>
                    </a:p>
                  </a:txBody>
                  <a:tcPr marT="91425" marB="91425" marR="0" marL="0"/>
                </a:tc>
                <a:tc vMerge="1"/>
                <a:tc>
                  <a:txBody>
                    <a:bodyPr/>
                    <a:lstStyle/>
                    <a:p>
                      <a:pPr indent="0" lvl="0" marL="0" rtl="0" algn="ctr">
                        <a:spcBef>
                          <a:spcPts val="0"/>
                        </a:spcBef>
                        <a:spcAft>
                          <a:spcPts val="0"/>
                        </a:spcAft>
                        <a:buNone/>
                      </a:pPr>
                      <a:r>
                        <a:t/>
                      </a:r>
                      <a:endParaRPr sz="1100"/>
                    </a:p>
                  </a:txBody>
                  <a:tcPr marT="91425" marB="91425" marR="0" marL="0"/>
                </a:tc>
                <a:tc>
                  <a:txBody>
                    <a:bodyPr/>
                    <a:lstStyle/>
                    <a:p>
                      <a:pPr indent="0" lvl="0" marL="0" rtl="0" algn="ctr">
                        <a:spcBef>
                          <a:spcPts val="0"/>
                        </a:spcBef>
                        <a:spcAft>
                          <a:spcPts val="0"/>
                        </a:spcAft>
                        <a:buNone/>
                      </a:pPr>
                      <a:r>
                        <a:t/>
                      </a:r>
                      <a:endParaRPr sz="1100"/>
                    </a:p>
                  </a:txBody>
                  <a:tcPr marT="91425" marB="91425" marR="0" marL="0"/>
                </a:tc>
                <a:tc>
                  <a:txBody>
                    <a:bodyPr/>
                    <a:lstStyle/>
                    <a:p>
                      <a:pPr indent="0" lvl="0" marL="0" rtl="0" algn="ctr">
                        <a:spcBef>
                          <a:spcPts val="0"/>
                        </a:spcBef>
                        <a:spcAft>
                          <a:spcPts val="0"/>
                        </a:spcAft>
                        <a:buNone/>
                      </a:pPr>
                      <a:r>
                        <a:t/>
                      </a:r>
                      <a:endParaRPr sz="1100"/>
                    </a:p>
                  </a:txBody>
                  <a:tcPr marT="91425" marB="91425" marR="0" marL="0"/>
                </a:tc>
                <a:tc>
                  <a:txBody>
                    <a:bodyPr/>
                    <a:lstStyle/>
                    <a:p>
                      <a:pPr indent="0" lvl="0" marL="0" rtl="0" algn="ctr">
                        <a:spcBef>
                          <a:spcPts val="0"/>
                        </a:spcBef>
                        <a:spcAft>
                          <a:spcPts val="0"/>
                        </a:spcAft>
                        <a:buNone/>
                      </a:pPr>
                      <a:r>
                        <a:t/>
                      </a:r>
                      <a:endParaRPr sz="1100"/>
                    </a:p>
                  </a:txBody>
                  <a:tcPr marT="91425" marB="91425" marR="0" marL="0">
                    <a:solidFill>
                      <a:srgbClr val="CCCCCC"/>
                    </a:solidFill>
                  </a:tcPr>
                </a:tc>
              </a:tr>
              <a:tr h="518125">
                <a:tc>
                  <a:txBody>
                    <a:bodyPr/>
                    <a:lstStyle/>
                    <a:p>
                      <a:pPr indent="0" lvl="0" marL="0" rtl="0" algn="ctr">
                        <a:spcBef>
                          <a:spcPts val="0"/>
                        </a:spcBef>
                        <a:spcAft>
                          <a:spcPts val="0"/>
                        </a:spcAft>
                        <a:buNone/>
                      </a:pPr>
                      <a:r>
                        <a:rPr lang="en" sz="1100"/>
                        <a:t>Current </a:t>
                      </a:r>
                      <a:r>
                        <a:rPr lang="en" sz="1100"/>
                        <a:t>LB rank</a:t>
                      </a:r>
                      <a:endParaRPr sz="1100"/>
                    </a:p>
                  </a:txBody>
                  <a:tcPr marT="91425" marB="91425" marR="0" marL="0"/>
                </a:tc>
                <a:tc>
                  <a:txBody>
                    <a:bodyPr/>
                    <a:lstStyle/>
                    <a:p>
                      <a:pPr indent="0" lvl="0" marL="0" rtl="0" algn="ctr">
                        <a:spcBef>
                          <a:spcPts val="0"/>
                        </a:spcBef>
                        <a:spcAft>
                          <a:spcPts val="0"/>
                        </a:spcAft>
                        <a:buNone/>
                      </a:pPr>
                      <a:r>
                        <a:t/>
                      </a:r>
                      <a:endParaRPr sz="1100"/>
                    </a:p>
                  </a:txBody>
                  <a:tcPr marT="91425" marB="91425" marR="0" marL="0"/>
                </a:tc>
                <a:tc>
                  <a:txBody>
                    <a:bodyPr/>
                    <a:lstStyle/>
                    <a:p>
                      <a:pPr indent="0" lvl="0" marL="0" rtl="0" algn="ctr">
                        <a:spcBef>
                          <a:spcPts val="0"/>
                        </a:spcBef>
                        <a:spcAft>
                          <a:spcPts val="0"/>
                        </a:spcAft>
                        <a:buNone/>
                      </a:pPr>
                      <a:r>
                        <a:t/>
                      </a:r>
                      <a:endParaRPr sz="1100"/>
                    </a:p>
                  </a:txBody>
                  <a:tcPr marT="91425" marB="91425" marR="0" marL="0"/>
                </a:tc>
                <a:tc>
                  <a:txBody>
                    <a:bodyPr/>
                    <a:lstStyle/>
                    <a:p>
                      <a:pPr indent="0" lvl="0" marL="0" rtl="0" algn="ctr">
                        <a:spcBef>
                          <a:spcPts val="0"/>
                        </a:spcBef>
                        <a:spcAft>
                          <a:spcPts val="0"/>
                        </a:spcAft>
                        <a:buNone/>
                      </a:pPr>
                      <a:r>
                        <a:t/>
                      </a:r>
                      <a:endParaRPr sz="1100"/>
                    </a:p>
                  </a:txBody>
                  <a:tcPr marT="91425" marB="91425" marR="0" marL="0"/>
                </a:tc>
                <a:tc>
                  <a:txBody>
                    <a:bodyPr/>
                    <a:lstStyle/>
                    <a:p>
                      <a:pPr indent="0" lvl="0" marL="0" rtl="0" algn="ctr">
                        <a:spcBef>
                          <a:spcPts val="0"/>
                        </a:spcBef>
                        <a:spcAft>
                          <a:spcPts val="0"/>
                        </a:spcAft>
                        <a:buNone/>
                      </a:pPr>
                      <a:r>
                        <a:t/>
                      </a:r>
                      <a:endParaRPr sz="1100"/>
                    </a:p>
                  </a:txBody>
                  <a:tcPr marT="91425" marB="91425" marR="0" marL="0"/>
                </a:tc>
                <a:tc vMerge="1"/>
                <a:tc>
                  <a:txBody>
                    <a:bodyPr/>
                    <a:lstStyle/>
                    <a:p>
                      <a:pPr indent="0" lvl="0" marL="0" rtl="0" algn="ctr">
                        <a:spcBef>
                          <a:spcPts val="0"/>
                        </a:spcBef>
                        <a:spcAft>
                          <a:spcPts val="0"/>
                        </a:spcAft>
                        <a:buNone/>
                      </a:pPr>
                      <a:r>
                        <a:t/>
                      </a:r>
                      <a:endParaRPr sz="1100"/>
                    </a:p>
                  </a:txBody>
                  <a:tcPr marT="91425" marB="91425" marR="0" marL="0"/>
                </a:tc>
                <a:tc>
                  <a:txBody>
                    <a:bodyPr/>
                    <a:lstStyle/>
                    <a:p>
                      <a:pPr indent="0" lvl="0" marL="0" rtl="0" algn="ctr">
                        <a:spcBef>
                          <a:spcPts val="0"/>
                        </a:spcBef>
                        <a:spcAft>
                          <a:spcPts val="0"/>
                        </a:spcAft>
                        <a:buNone/>
                      </a:pPr>
                      <a:r>
                        <a:t/>
                      </a:r>
                      <a:endParaRPr sz="1100"/>
                    </a:p>
                  </a:txBody>
                  <a:tcPr marT="91425" marB="91425" marR="0" marL="0"/>
                </a:tc>
                <a:tc>
                  <a:txBody>
                    <a:bodyPr/>
                    <a:lstStyle/>
                    <a:p>
                      <a:pPr indent="0" lvl="0" marL="0" rtl="0" algn="ctr">
                        <a:spcBef>
                          <a:spcPts val="0"/>
                        </a:spcBef>
                        <a:spcAft>
                          <a:spcPts val="0"/>
                        </a:spcAft>
                        <a:buNone/>
                      </a:pPr>
                      <a:r>
                        <a:t/>
                      </a:r>
                      <a:endParaRPr sz="1100"/>
                    </a:p>
                  </a:txBody>
                  <a:tcPr marT="91425" marB="91425" marR="0" marL="0"/>
                </a:tc>
                <a:tc vMerge="1"/>
                <a:tc>
                  <a:txBody>
                    <a:bodyPr/>
                    <a:lstStyle/>
                    <a:p>
                      <a:pPr indent="0" lvl="0" marL="0" rtl="0" algn="ctr">
                        <a:spcBef>
                          <a:spcPts val="0"/>
                        </a:spcBef>
                        <a:spcAft>
                          <a:spcPts val="0"/>
                        </a:spcAft>
                        <a:buNone/>
                      </a:pPr>
                      <a:r>
                        <a:t/>
                      </a:r>
                      <a:endParaRPr sz="1100"/>
                    </a:p>
                  </a:txBody>
                  <a:tcPr marT="91425" marB="91425" marR="0" marL="0"/>
                </a:tc>
                <a:tc>
                  <a:txBody>
                    <a:bodyPr/>
                    <a:lstStyle/>
                    <a:p>
                      <a:pPr indent="0" lvl="0" marL="0" rtl="0" algn="ctr">
                        <a:spcBef>
                          <a:spcPts val="0"/>
                        </a:spcBef>
                        <a:spcAft>
                          <a:spcPts val="0"/>
                        </a:spcAft>
                        <a:buNone/>
                      </a:pPr>
                      <a:r>
                        <a:t/>
                      </a:r>
                      <a:endParaRPr sz="1100"/>
                    </a:p>
                  </a:txBody>
                  <a:tcPr marT="91425" marB="91425" marR="0" marL="0"/>
                </a:tc>
                <a:tc>
                  <a:txBody>
                    <a:bodyPr/>
                    <a:lstStyle/>
                    <a:p>
                      <a:pPr indent="0" lvl="0" marL="0" rtl="0" algn="ctr">
                        <a:spcBef>
                          <a:spcPts val="0"/>
                        </a:spcBef>
                        <a:spcAft>
                          <a:spcPts val="0"/>
                        </a:spcAft>
                        <a:buNone/>
                      </a:pPr>
                      <a:r>
                        <a:t/>
                      </a:r>
                      <a:endParaRPr sz="1100"/>
                    </a:p>
                  </a:txBody>
                  <a:tcPr marT="91425" marB="91425" marR="0" marL="0"/>
                </a:tc>
                <a:tc>
                  <a:txBody>
                    <a:bodyPr/>
                    <a:lstStyle/>
                    <a:p>
                      <a:pPr indent="0" lvl="0" marL="0" rtl="0" algn="ctr">
                        <a:spcBef>
                          <a:spcPts val="0"/>
                        </a:spcBef>
                        <a:spcAft>
                          <a:spcPts val="0"/>
                        </a:spcAft>
                        <a:buNone/>
                      </a:pPr>
                      <a:r>
                        <a:t/>
                      </a:r>
                      <a:endParaRPr sz="1100"/>
                    </a:p>
                  </a:txBody>
                  <a:tcPr marT="91425" marB="91425" marR="0" marL="0">
                    <a:solidFill>
                      <a:srgbClr val="CCCCCC"/>
                    </a:solidFill>
                  </a:tcPr>
                </a:tc>
              </a:tr>
              <a:tr h="853400">
                <a:tc>
                  <a:txBody>
                    <a:bodyPr/>
                    <a:lstStyle/>
                    <a:p>
                      <a:pPr indent="0" lvl="0" marL="0" rtl="0" algn="ctr">
                        <a:spcBef>
                          <a:spcPts val="0"/>
                        </a:spcBef>
                        <a:spcAft>
                          <a:spcPts val="0"/>
                        </a:spcAft>
                        <a:buNone/>
                      </a:pPr>
                      <a:r>
                        <a:rPr lang="en" sz="1100"/>
                        <a:t>Cumulative # of submissions </a:t>
                      </a:r>
                      <a:r>
                        <a:rPr lang="en" sz="1100"/>
                        <a:t>to LB</a:t>
                      </a:r>
                      <a:endParaRPr sz="1100"/>
                    </a:p>
                  </a:txBody>
                  <a:tcPr marT="91425" marB="91425" marR="0" marL="0"/>
                </a:tc>
                <a:tc>
                  <a:txBody>
                    <a:bodyPr/>
                    <a:lstStyle/>
                    <a:p>
                      <a:pPr indent="0" lvl="0" marL="0" rtl="0" algn="ctr">
                        <a:spcBef>
                          <a:spcPts val="0"/>
                        </a:spcBef>
                        <a:spcAft>
                          <a:spcPts val="0"/>
                        </a:spcAft>
                        <a:buNone/>
                      </a:pPr>
                      <a:r>
                        <a:t/>
                      </a:r>
                      <a:endParaRPr sz="1100"/>
                    </a:p>
                  </a:txBody>
                  <a:tcPr marT="91425" marB="91425" marR="0" marL="0"/>
                </a:tc>
                <a:tc>
                  <a:txBody>
                    <a:bodyPr/>
                    <a:lstStyle/>
                    <a:p>
                      <a:pPr indent="0" lvl="0" marL="0" rtl="0" algn="ctr">
                        <a:spcBef>
                          <a:spcPts val="0"/>
                        </a:spcBef>
                        <a:spcAft>
                          <a:spcPts val="0"/>
                        </a:spcAft>
                        <a:buNone/>
                      </a:pPr>
                      <a:r>
                        <a:t/>
                      </a:r>
                      <a:endParaRPr sz="1100"/>
                    </a:p>
                  </a:txBody>
                  <a:tcPr marT="91425" marB="91425" marR="0" marL="0"/>
                </a:tc>
                <a:tc>
                  <a:txBody>
                    <a:bodyPr/>
                    <a:lstStyle/>
                    <a:p>
                      <a:pPr indent="0" lvl="0" marL="0" rtl="0" algn="ctr">
                        <a:spcBef>
                          <a:spcPts val="0"/>
                        </a:spcBef>
                        <a:spcAft>
                          <a:spcPts val="0"/>
                        </a:spcAft>
                        <a:buNone/>
                      </a:pPr>
                      <a:r>
                        <a:t/>
                      </a:r>
                      <a:endParaRPr sz="1100"/>
                    </a:p>
                  </a:txBody>
                  <a:tcPr marT="91425" marB="91425" marR="0" marL="0"/>
                </a:tc>
                <a:tc>
                  <a:txBody>
                    <a:bodyPr/>
                    <a:lstStyle/>
                    <a:p>
                      <a:pPr indent="0" lvl="0" marL="0" rtl="0" algn="ctr">
                        <a:spcBef>
                          <a:spcPts val="0"/>
                        </a:spcBef>
                        <a:spcAft>
                          <a:spcPts val="0"/>
                        </a:spcAft>
                        <a:buNone/>
                      </a:pPr>
                      <a:r>
                        <a:t/>
                      </a:r>
                      <a:endParaRPr sz="1100"/>
                    </a:p>
                  </a:txBody>
                  <a:tcPr marT="91425" marB="91425" marR="0" marL="0"/>
                </a:tc>
                <a:tc vMerge="1"/>
                <a:tc>
                  <a:txBody>
                    <a:bodyPr/>
                    <a:lstStyle/>
                    <a:p>
                      <a:pPr indent="0" lvl="0" marL="0" rtl="0" algn="ctr">
                        <a:spcBef>
                          <a:spcPts val="0"/>
                        </a:spcBef>
                        <a:spcAft>
                          <a:spcPts val="0"/>
                        </a:spcAft>
                        <a:buNone/>
                      </a:pPr>
                      <a:r>
                        <a:t/>
                      </a:r>
                      <a:endParaRPr sz="1100"/>
                    </a:p>
                  </a:txBody>
                  <a:tcPr marT="91425" marB="91425" marR="0" marL="0"/>
                </a:tc>
                <a:tc>
                  <a:txBody>
                    <a:bodyPr/>
                    <a:lstStyle/>
                    <a:p>
                      <a:pPr indent="0" lvl="0" marL="0" rtl="0" algn="ctr">
                        <a:spcBef>
                          <a:spcPts val="0"/>
                        </a:spcBef>
                        <a:spcAft>
                          <a:spcPts val="0"/>
                        </a:spcAft>
                        <a:buNone/>
                      </a:pPr>
                      <a:r>
                        <a:t/>
                      </a:r>
                      <a:endParaRPr sz="1100"/>
                    </a:p>
                  </a:txBody>
                  <a:tcPr marT="91425" marB="91425" marR="0" marL="0"/>
                </a:tc>
                <a:tc>
                  <a:txBody>
                    <a:bodyPr/>
                    <a:lstStyle/>
                    <a:p>
                      <a:pPr indent="0" lvl="0" marL="0" rtl="0" algn="ctr">
                        <a:spcBef>
                          <a:spcPts val="0"/>
                        </a:spcBef>
                        <a:spcAft>
                          <a:spcPts val="0"/>
                        </a:spcAft>
                        <a:buNone/>
                      </a:pPr>
                      <a:r>
                        <a:t/>
                      </a:r>
                      <a:endParaRPr sz="1100"/>
                    </a:p>
                  </a:txBody>
                  <a:tcPr marT="91425" marB="91425" marR="0" marL="0"/>
                </a:tc>
                <a:tc vMerge="1"/>
                <a:tc>
                  <a:txBody>
                    <a:bodyPr/>
                    <a:lstStyle/>
                    <a:p>
                      <a:pPr indent="0" lvl="0" marL="0" rtl="0" algn="ctr">
                        <a:spcBef>
                          <a:spcPts val="0"/>
                        </a:spcBef>
                        <a:spcAft>
                          <a:spcPts val="0"/>
                        </a:spcAft>
                        <a:buNone/>
                      </a:pPr>
                      <a:r>
                        <a:t/>
                      </a:r>
                      <a:endParaRPr sz="1100"/>
                    </a:p>
                  </a:txBody>
                  <a:tcPr marT="91425" marB="91425" marR="0" marL="0"/>
                </a:tc>
                <a:tc>
                  <a:txBody>
                    <a:bodyPr/>
                    <a:lstStyle/>
                    <a:p>
                      <a:pPr indent="0" lvl="0" marL="0" rtl="0" algn="ctr">
                        <a:spcBef>
                          <a:spcPts val="0"/>
                        </a:spcBef>
                        <a:spcAft>
                          <a:spcPts val="0"/>
                        </a:spcAft>
                        <a:buNone/>
                      </a:pPr>
                      <a:r>
                        <a:t/>
                      </a:r>
                      <a:endParaRPr sz="1100"/>
                    </a:p>
                  </a:txBody>
                  <a:tcPr marT="91425" marB="91425" marR="0" marL="0"/>
                </a:tc>
                <a:tc>
                  <a:txBody>
                    <a:bodyPr/>
                    <a:lstStyle/>
                    <a:p>
                      <a:pPr indent="0" lvl="0" marL="0" rtl="0" algn="ctr">
                        <a:spcBef>
                          <a:spcPts val="0"/>
                        </a:spcBef>
                        <a:spcAft>
                          <a:spcPts val="0"/>
                        </a:spcAft>
                        <a:buNone/>
                      </a:pPr>
                      <a:r>
                        <a:t/>
                      </a:r>
                      <a:endParaRPr sz="1100"/>
                    </a:p>
                  </a:txBody>
                  <a:tcPr marT="91425" marB="91425" marR="0" marL="0"/>
                </a:tc>
                <a:tc>
                  <a:txBody>
                    <a:bodyPr/>
                    <a:lstStyle/>
                    <a:p>
                      <a:pPr indent="0" lvl="0" marL="0" rtl="0" algn="ctr">
                        <a:spcBef>
                          <a:spcPts val="0"/>
                        </a:spcBef>
                        <a:spcAft>
                          <a:spcPts val="0"/>
                        </a:spcAft>
                        <a:buNone/>
                      </a:pPr>
                      <a:r>
                        <a:t/>
                      </a:r>
                      <a:endParaRPr sz="1100"/>
                    </a:p>
                  </a:txBody>
                  <a:tcPr marT="91425" marB="91425" marR="0" marL="0">
                    <a:solidFill>
                      <a:srgbClr val="CCCCCC"/>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