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0936D-FCEA-4323-B64C-3709FC93E11A}">
  <a:tblStyle styleId="{FC50936D-FCEA-4323-B64C-3709FC93E1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31e78ab7c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f31e78ab7c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31e78ab7c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f31e78ab7c_2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a list of key data features+descriptions+units used in your presentation. </a:t>
            </a:r>
            <a:endParaRPr sz="1000">
              <a:solidFill>
                <a:srgbClr val="595959"/>
              </a:solidFill>
            </a:endParaRPr>
          </a:p>
          <a:p>
            <a:pPr marL="914400" lvl="1" indent="-292100" algn="l" rtl="0">
              <a:lnSpc>
                <a:spcPct val="115000"/>
              </a:lnSpc>
              <a:spcBef>
                <a:spcPts val="0"/>
              </a:spcBef>
              <a:spcAft>
                <a:spcPts val="0"/>
              </a:spcAft>
              <a:buClr>
                <a:srgbClr val="595959"/>
              </a:buClr>
              <a:buSzPts val="1000"/>
              <a:buAutoNum type="alphaLcPeriod"/>
            </a:pPr>
            <a:r>
              <a:rPr lang="en" sz="1000">
                <a:solidFill>
                  <a:srgbClr val="595959"/>
                </a:solidFill>
              </a:rPr>
              <a:t>You could also include feature statistics (tables, plots, etc.) on additional slides, if needed. </a:t>
            </a:r>
            <a:endParaRPr sz="1000">
              <a:solidFill>
                <a:srgbClr val="595959"/>
              </a:solidFill>
            </a:endParaRPr>
          </a:p>
          <a:p>
            <a:pPr marL="1371600" lvl="2" indent="-292100" algn="l" rtl="0">
              <a:lnSpc>
                <a:spcPct val="115000"/>
              </a:lnSpc>
              <a:spcBef>
                <a:spcPts val="0"/>
              </a:spcBef>
              <a:spcAft>
                <a:spcPts val="0"/>
              </a:spcAft>
              <a:buClr>
                <a:srgbClr val="595959"/>
              </a:buClr>
              <a:buSzPts val="1000"/>
              <a:buAutoNum type="romanLcPeriod"/>
            </a:pPr>
            <a:r>
              <a:rPr lang="en" sz="1000">
                <a:solidFill>
                  <a:srgbClr val="595959"/>
                </a:solidFill>
              </a:rPr>
              <a:t>For example, you can include df.describe(), scatterplots, heatmaps, box plots, etc.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Ideate how the observed statistics can be exploited in improving ultimate performance of the model, i.e. these should be rational hypotheses worth exploring/testing.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31e78ab7c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f31e78ab7c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Optional slide.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interesting preprocessing, feature engineering, dimension reduction, etc. and </a:t>
            </a:r>
            <a:r>
              <a:rPr lang="en" sz="1000" b="1">
                <a:solidFill>
                  <a:srgbClr val="595959"/>
                </a:solidFill>
              </a:rPr>
              <a:t>rationales </a:t>
            </a:r>
            <a:r>
              <a:rPr lang="en" sz="1000">
                <a:solidFill>
                  <a:srgbClr val="595959"/>
                </a:solidFill>
              </a:rPr>
              <a:t>for these.</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Use diagrams, plots, small snippets of code, etc.</a:t>
            </a:r>
            <a:br>
              <a:rPr lang="en" sz="1000">
                <a:solidFill>
                  <a:srgbClr val="595959"/>
                </a:solidFill>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31e78ab7c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f31e78ab7c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the latest modeling pipeline and the model.</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31e78ab7c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31e78ab7c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problems/solutions you encountered since the last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31e78ab7c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f31e78ab7c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Describe plans for next week and each member’s </a:t>
            </a:r>
            <a:r>
              <a:rPr lang="en" sz="1000" b="1">
                <a:solidFill>
                  <a:srgbClr val="595959"/>
                </a:solidFill>
              </a:rPr>
              <a:t>assignment</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Provide sufficient details for </a:t>
            </a:r>
            <a:r>
              <a:rPr lang="en" sz="1000" b="1">
                <a:solidFill>
                  <a:srgbClr val="595959"/>
                </a:solidFill>
              </a:rPr>
              <a:t>the readers </a:t>
            </a:r>
            <a:r>
              <a:rPr lang="en" sz="1000">
                <a:solidFill>
                  <a:srgbClr val="595959"/>
                </a:solidFill>
              </a:rPr>
              <a:t>to understand your model, even if they is just looking at your slides (and missed your video presentation).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diagrams, plots, small snippets of code, etc.</a:t>
            </a:r>
            <a:br>
              <a:rPr lang="en" sz="1000">
                <a:solidFill>
                  <a:srgbClr val="595959"/>
                </a:solidFill>
              </a:rP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31e78ab7c_2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f31e78ab7c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 Provide URLs as references for borrowed techniques, ideas, concepts.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Keep them ordered (e.g. alphabetically or chronologically).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scientific publications that would help your audience to better/deeper understand your preprocessing/modeling techniques.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It is likely that you have used HOML textbook or Prof. Melnikov’s videos in your work; so please cite these in such case.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Citing legitimate external sources legitimizes your work and helps the idea reproduction/sharing. Use some common formal style (APA, Harvard, etc.) - this is a trivial copy/paste from Google Scholar.</a:t>
            </a:r>
            <a:endParaRPr sz="1000">
              <a:solidFill>
                <a:srgbClr val="595959"/>
              </a:solidFill>
            </a:endParaRPr>
          </a:p>
          <a:p>
            <a:pPr marL="0" lvl="0" indent="0" algn="l" rtl="0">
              <a:lnSpc>
                <a:spcPct val="115000"/>
              </a:lnSpc>
              <a:spcBef>
                <a:spcPts val="0"/>
              </a:spcBef>
              <a:spcAft>
                <a:spcPts val="0"/>
              </a:spcAft>
              <a:buSzPts val="1800"/>
              <a:buNone/>
            </a:pPr>
            <a:endParaRPr sz="1000">
              <a:solidFill>
                <a:srgbClr val="595959"/>
              </a:solidFill>
            </a:endParaRPr>
          </a:p>
          <a:p>
            <a:pPr marL="0" lvl="0" indent="0" algn="l" rtl="0">
              <a:lnSpc>
                <a:spcPct val="115000"/>
              </a:lnSpc>
              <a:spcBef>
                <a:spcPts val="0"/>
              </a:spcBef>
              <a:spcAft>
                <a:spcPts val="0"/>
              </a:spcAft>
              <a:buClr>
                <a:schemeClr val="dk1"/>
              </a:buClr>
              <a:buSzPts val="1800"/>
              <a:buFont typeface="Arial"/>
              <a:buNone/>
            </a:pPr>
            <a:endParaRPr sz="1000">
              <a:solidFill>
                <a:srgbClr val="595959"/>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31e78ab7c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f31e78ab7c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You can use more slides with additional (</a:t>
            </a:r>
            <a:r>
              <a:rPr lang="en" sz="1000" b="1">
                <a:solidFill>
                  <a:srgbClr val="595959"/>
                </a:solidFill>
              </a:rPr>
              <a:t>annotated!</a:t>
            </a:r>
            <a:r>
              <a:rPr lang="en" sz="1000">
                <a:solidFill>
                  <a:srgbClr val="595959"/>
                </a:solidFill>
              </a:rPr>
              <a:t>) images, formulas, code that might be helpful to your audience.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3d904c843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3d904c843e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e663b2854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3e663b2854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d904c843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13d904c843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25a5030c3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25a5030c35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t>Instructions</a:t>
            </a:r>
            <a:r>
              <a:rPr lang="en"/>
              <a:t>: Please fill in the correct date for sharing your content with other students. If you do not want your content to be shared, just pick a nonsensical date in the next millennium.</a:t>
            </a:r>
            <a:endParaRPr/>
          </a:p>
          <a:p>
            <a:pPr marL="0" lvl="0" indent="0" algn="l" rtl="0">
              <a:lnSpc>
                <a:spcPct val="115000"/>
              </a:lnSpc>
              <a:spcBef>
                <a:spcPts val="1200"/>
              </a:spcBef>
              <a:spcAft>
                <a:spcPts val="1200"/>
              </a:spcAft>
              <a:buSzPts val="1100"/>
              <a:buNone/>
            </a:pPr>
            <a:r>
              <a:rPr lang="en" b="1"/>
              <a:t>Note</a:t>
            </a:r>
            <a:r>
              <a:rPr lang="en"/>
              <a:t>: If ok to share your content right away or with a couple of weeks delay, if this gives a sufficient cushion to outdate your content for the ongoing competition. Alternatively, you can use the competition end date. This sharing has no effect on your grade (of course), but is greatly appreciated by the future students, who will learn from your progress, tricks, techniques, ideas, and failures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31e78ab7c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f31e78ab7c_2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Use this page to define all acronyms and mnemonics used in your presentation.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31e78ab7c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f31e78ab7c_2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 sz="1000" b="1">
                <a:solidFill>
                  <a:srgbClr val="595959"/>
                </a:solidFill>
              </a:rPr>
              <a:t>Instructions</a:t>
            </a:r>
            <a:r>
              <a:rPr lang="en" sz="1000">
                <a:solidFill>
                  <a:srgbClr val="595959"/>
                </a:solidFill>
              </a:rPr>
              <a:t>: </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Brief refresher of the competition task.</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Include URL to competition.</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Use more slides if needed.</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sz="1000">
                <a:solidFill>
                  <a:srgbClr val="595959"/>
                </a:solidFill>
              </a:rPr>
              <a:t>Add sufficient details for anyone in our class to understand this and other slides just from your presentation alone.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679f40d9f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4679f40d9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000" b="1">
                <a:solidFill>
                  <a:srgbClr val="595959"/>
                </a:solidFill>
              </a:rPr>
              <a:t>Instructions</a:t>
            </a:r>
            <a:r>
              <a:rPr lang="en" sz="1000">
                <a:solidFill>
                  <a:srgbClr val="595959"/>
                </a:solidFill>
              </a:rPr>
              <a:t>:</a:t>
            </a:r>
            <a:endParaRPr sz="1000">
              <a:solidFill>
                <a:srgbClr val="595959"/>
              </a:solidFill>
            </a:endParaRPr>
          </a:p>
          <a:p>
            <a:pPr marL="457200" lvl="0" indent="-292100" algn="l" rtl="0">
              <a:lnSpc>
                <a:spcPct val="115000"/>
              </a:lnSpc>
              <a:spcBef>
                <a:spcPts val="0"/>
              </a:spcBef>
              <a:spcAft>
                <a:spcPts val="0"/>
              </a:spcAft>
              <a:buClr>
                <a:srgbClr val="595959"/>
              </a:buClr>
              <a:buSzPts val="1000"/>
              <a:buAutoNum type="arabicPeriod"/>
            </a:pPr>
            <a:r>
              <a:rPr lang="en"/>
              <a:t>Describe the hardware resources allowed/accessible to you in this competition (eg. number and speed of CPU, GPU, TPU, RAM). Do you use Colab, Colab Pro, dedicated cloud or hardware service, etc.</a:t>
            </a:r>
            <a:endParaRPr/>
          </a:p>
          <a:p>
            <a:pPr marL="457200" lvl="0" indent="-292100" algn="l" rtl="0">
              <a:lnSpc>
                <a:spcPct val="115000"/>
              </a:lnSpc>
              <a:spcBef>
                <a:spcPts val="0"/>
              </a:spcBef>
              <a:spcAft>
                <a:spcPts val="0"/>
              </a:spcAft>
              <a:buClr>
                <a:srgbClr val="595959"/>
              </a:buClr>
              <a:buSzPts val="1000"/>
              <a:buAutoNum type="arabicPeriod"/>
            </a:pPr>
            <a:r>
              <a:rPr lang="en"/>
              <a:t>Is there a runtime constraint in this competition?</a:t>
            </a:r>
            <a:endParaRPr/>
          </a:p>
          <a:p>
            <a:pPr marL="457200" lvl="0" indent="-298450" algn="l" rtl="0">
              <a:lnSpc>
                <a:spcPct val="115000"/>
              </a:lnSpc>
              <a:spcBef>
                <a:spcPts val="0"/>
              </a:spcBef>
              <a:spcAft>
                <a:spcPts val="0"/>
              </a:spcAft>
              <a:buSzPts val="1100"/>
              <a:buAutoNum type="arabicPeriod"/>
            </a:pPr>
            <a:r>
              <a:rPr lang="en"/>
              <a:t>Do you train/test on a different equipment from where the model is tested by Kaggle? (for example, if the model is tested via Kaggle Notebooks).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31e78ab7c_2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f31e78ab7c_2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800"/>
              <a:buFont typeface="Arial"/>
              <a:buNone/>
            </a:pPr>
            <a:r>
              <a:rPr lang="en" sz="1000" b="1">
                <a:solidFill>
                  <a:srgbClr val="595959"/>
                </a:solidFill>
              </a:rPr>
              <a:t>Instructions</a:t>
            </a:r>
            <a:r>
              <a:rPr lang="en" sz="1000">
                <a:solidFill>
                  <a:srgbClr val="595959"/>
                </a:solidFill>
              </a:rPr>
              <a:t>: </a:t>
            </a:r>
            <a:br>
              <a:rPr lang="en" sz="1000">
                <a:solidFill>
                  <a:srgbClr val="595959"/>
                </a:solidFill>
              </a:rPr>
            </a:br>
            <a:r>
              <a:rPr lang="en" sz="1000">
                <a:solidFill>
                  <a:srgbClr val="595959"/>
                </a:solidFill>
              </a:rPr>
              <a:t>- IMPORTANT: Show weekly progress for each specified date</a:t>
            </a:r>
            <a:br>
              <a:rPr lang="en" sz="1000">
                <a:solidFill>
                  <a:srgbClr val="595959"/>
                </a:solidFill>
              </a:rPr>
            </a:br>
            <a:r>
              <a:rPr lang="en" sz="1000">
                <a:solidFill>
                  <a:srgbClr val="595959"/>
                </a:solidFill>
              </a:rPr>
              <a:t>- “Entries”= total number of submissions to date.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1" name="Google Shape;61;p1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9650" y="57750"/>
            <a:ext cx="89829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9650" y="630450"/>
            <a:ext cx="8982900" cy="44265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competitions/optiver-trading-at-the-close/rul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apps.ep.jhu.edu/course-homepages/3765-605-742-deep-neural-network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 TargetMode="External"/><Relationship Id="rId7" Type="http://schemas.openxmlformats.org/officeDocument/2006/relationships/hyperlink" Target="https://docs.google.com/spreadsheets/d/1NmLDbHSWNComZpLEvAeGaWwe7WZsR1qPYf0nA2UFnCA/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aicrowd.com/" TargetMode="External"/><Relationship Id="rId5" Type="http://schemas.openxmlformats.org/officeDocument/2006/relationships/hyperlink" Target="https://www.drivendata.org/competitions/" TargetMode="External"/><Relationship Id="rId4" Type="http://schemas.openxmlformats.org/officeDocument/2006/relationships/hyperlink" Target="https://zindi.afric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competitions/optiver-trading-at-the-close/leaderboard"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6"/>
          <p:cNvSpPr txBox="1">
            <a:spLocks noGrp="1"/>
          </p:cNvSpPr>
          <p:nvPr>
            <p:ph type="ctrTitle"/>
          </p:nvPr>
        </p:nvSpPr>
        <p:spPr>
          <a:xfrm>
            <a:off x="311700" y="874575"/>
            <a:ext cx="8520600" cy="8562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en" dirty="0"/>
              <a:t>Team: </a:t>
            </a:r>
            <a:r>
              <a:rPr lang="en-US" dirty="0" err="1"/>
              <a:t>sterling_brett_alejandro_james</a:t>
            </a:r>
            <a:endParaRPr dirty="0"/>
          </a:p>
        </p:txBody>
      </p:sp>
      <p:sp>
        <p:nvSpPr>
          <p:cNvPr id="67" name="Google Shape;67;p16"/>
          <p:cNvSpPr txBox="1">
            <a:spLocks noGrp="1"/>
          </p:cNvSpPr>
          <p:nvPr>
            <p:ph type="subTitle" idx="1"/>
          </p:nvPr>
        </p:nvSpPr>
        <p:spPr>
          <a:xfrm>
            <a:off x="29350" y="1892225"/>
            <a:ext cx="9114600" cy="2301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2800"/>
              <a:buFont typeface="Arial"/>
              <a:buNone/>
            </a:pPr>
            <a:r>
              <a:rPr lang="en" sz="1400" dirty="0"/>
              <a:t>Team member names:	Sterling Belleau, James Wells IV, Alejandro Eguiarte, Brett Wolff</a:t>
            </a:r>
            <a:endParaRPr sz="1400" dirty="0"/>
          </a:p>
          <a:p>
            <a:pPr marL="0" lvl="0" indent="0" algn="l" rtl="0">
              <a:lnSpc>
                <a:spcPct val="100000"/>
              </a:lnSpc>
              <a:spcBef>
                <a:spcPts val="0"/>
              </a:spcBef>
              <a:spcAft>
                <a:spcPts val="0"/>
              </a:spcAft>
              <a:buSzPts val="2800"/>
              <a:buNone/>
            </a:pPr>
            <a:r>
              <a:rPr lang="en" sz="1400" dirty="0"/>
              <a:t>Competition name: </a:t>
            </a:r>
            <a:r>
              <a:rPr lang="en-US" sz="1400" dirty="0" err="1"/>
              <a:t>Optiver</a:t>
            </a:r>
            <a:r>
              <a:rPr lang="en-US" sz="1400" dirty="0"/>
              <a:t> - Trading at the Close</a:t>
            </a:r>
            <a:r>
              <a:rPr lang="en" sz="1400" dirty="0"/>
              <a:t>	</a:t>
            </a:r>
            <a:endParaRPr sz="1400" dirty="0"/>
          </a:p>
          <a:p>
            <a:pPr marL="0" lvl="0" indent="0" algn="l" rtl="0">
              <a:lnSpc>
                <a:spcPct val="100000"/>
              </a:lnSpc>
              <a:spcBef>
                <a:spcPts val="0"/>
              </a:spcBef>
              <a:spcAft>
                <a:spcPts val="0"/>
              </a:spcAft>
              <a:buSzPts val="2800"/>
              <a:buNone/>
            </a:pPr>
            <a:r>
              <a:rPr lang="en" sz="1400" dirty="0"/>
              <a:t>Competition URL: </a:t>
            </a:r>
            <a:r>
              <a:rPr lang="en-US" sz="1400" dirty="0">
                <a:hlinkClick r:id="rId3"/>
              </a:rPr>
              <a:t>https://www.kaggle.com/competitions/optiver-trading-at-the-close/rules</a:t>
            </a:r>
            <a:r>
              <a:rPr lang="en-US" sz="1400" dirty="0"/>
              <a:t> </a:t>
            </a:r>
            <a:r>
              <a:rPr lang="en" sz="1400" dirty="0"/>
              <a:t>	</a:t>
            </a:r>
            <a:endParaRPr sz="1400" dirty="0"/>
          </a:p>
          <a:p>
            <a:pPr marL="0" lvl="0" indent="0" algn="l" rtl="0">
              <a:lnSpc>
                <a:spcPct val="100000"/>
              </a:lnSpc>
              <a:spcBef>
                <a:spcPts val="0"/>
              </a:spcBef>
              <a:spcAft>
                <a:spcPts val="0"/>
              </a:spcAft>
              <a:buSzPts val="2800"/>
              <a:buNone/>
            </a:pPr>
            <a:r>
              <a:rPr lang="en" sz="1400" dirty="0"/>
              <a:t>Competition end date: </a:t>
            </a:r>
            <a:r>
              <a:rPr lang="en-US" sz="1400" dirty="0"/>
              <a:t>December 20, 2023</a:t>
            </a:r>
            <a:r>
              <a:rPr lang="en" sz="1400" dirty="0"/>
              <a:t>	</a:t>
            </a:r>
            <a:endParaRPr sz="1400" dirty="0"/>
          </a:p>
          <a:p>
            <a:pPr marL="0" lvl="0" indent="0" algn="l" rtl="0">
              <a:lnSpc>
                <a:spcPct val="100000"/>
              </a:lnSpc>
              <a:spcBef>
                <a:spcPts val="0"/>
              </a:spcBef>
              <a:spcAft>
                <a:spcPts val="0"/>
              </a:spcAft>
              <a:buSzPts val="2800"/>
              <a:buNone/>
            </a:pPr>
            <a:r>
              <a:rPr lang="en" sz="1400" dirty="0"/>
              <a:t>Competition prize: </a:t>
            </a:r>
            <a:r>
              <a:rPr lang="en-US" sz="1400" dirty="0"/>
              <a:t>$100,000</a:t>
            </a:r>
            <a:r>
              <a:rPr lang="en" sz="1400" dirty="0"/>
              <a:t>	</a:t>
            </a:r>
            <a:endParaRPr sz="1400" dirty="0"/>
          </a:p>
          <a:p>
            <a:pPr marL="0" lvl="0" indent="0" algn="l" rtl="0">
              <a:lnSpc>
                <a:spcPct val="100000"/>
              </a:lnSpc>
              <a:spcBef>
                <a:spcPts val="0"/>
              </a:spcBef>
              <a:spcAft>
                <a:spcPts val="0"/>
              </a:spcAft>
              <a:buSzPts val="2800"/>
              <a:buNone/>
            </a:pPr>
            <a:r>
              <a:rPr lang="en" sz="1400" dirty="0"/>
              <a:t># of teams in LB: 487		</a:t>
            </a:r>
            <a:endParaRPr sz="1400" dirty="0"/>
          </a:p>
          <a:p>
            <a:pPr marL="0" lvl="0" indent="0" algn="l" rtl="0">
              <a:lnSpc>
                <a:spcPct val="100000"/>
              </a:lnSpc>
              <a:spcBef>
                <a:spcPts val="0"/>
              </a:spcBef>
              <a:spcAft>
                <a:spcPts val="0"/>
              </a:spcAft>
              <a:buSzPts val="2800"/>
              <a:buNone/>
            </a:pPr>
            <a:r>
              <a:rPr lang="en" sz="1400" dirty="0"/>
              <a:t>Today’s date: 9/27/23	</a:t>
            </a:r>
            <a:endParaRPr sz="1400" dirty="0"/>
          </a:p>
          <a:p>
            <a:pPr marL="0" lvl="0" indent="0" algn="l" rtl="0">
              <a:lnSpc>
                <a:spcPct val="100000"/>
              </a:lnSpc>
              <a:spcBef>
                <a:spcPts val="0"/>
              </a:spcBef>
              <a:spcAft>
                <a:spcPts val="0"/>
              </a:spcAft>
              <a:buSzPts val="2800"/>
              <a:buNone/>
            </a:pPr>
            <a:r>
              <a:rPr lang="en" sz="1400" dirty="0"/>
              <a:t>Video URL (for FPVP only):</a:t>
            </a:r>
            <a:endParaRPr sz="1400" dirty="0"/>
          </a:p>
        </p:txBody>
      </p:sp>
      <p:sp>
        <p:nvSpPr>
          <p:cNvPr id="68" name="Google Shape;68;p16"/>
          <p:cNvSpPr txBox="1"/>
          <p:nvPr/>
        </p:nvSpPr>
        <p:spPr>
          <a:xfrm>
            <a:off x="29350" y="29575"/>
            <a:ext cx="64458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900"/>
              <a:t>Final Project</a:t>
            </a:r>
            <a:r>
              <a:rPr lang="en" sz="900" b="0" i="0" u="none" strike="noStrike" cap="none">
                <a:solidFill>
                  <a:srgbClr val="000000"/>
                </a:solidFill>
                <a:latin typeface="Arial"/>
                <a:ea typeface="Arial"/>
                <a:cs typeface="Arial"/>
                <a:sym typeface="Arial"/>
              </a:rPr>
              <a:t>. Johns Hop</a:t>
            </a:r>
            <a:r>
              <a:rPr lang="en" sz="900"/>
              <a:t>kins University</a:t>
            </a:r>
            <a:r>
              <a:rPr lang="en" sz="900" b="0" i="0" u="none" strike="noStrike" cap="none">
                <a:solidFill>
                  <a:srgbClr val="000000"/>
                </a:solidFill>
                <a:latin typeface="Arial"/>
                <a:ea typeface="Arial"/>
                <a:cs typeface="Arial"/>
                <a:sym typeface="Arial"/>
              </a:rPr>
              <a:t>. </a:t>
            </a:r>
            <a:r>
              <a:rPr lang="en" sz="900"/>
              <a:t>Deep Neural Network (</a:t>
            </a:r>
            <a:r>
              <a:rPr lang="en" sz="900" u="sng">
                <a:solidFill>
                  <a:schemeClr val="hlink"/>
                </a:solidFill>
                <a:hlinkClick r:id="rId4"/>
              </a:rPr>
              <a:t>DNN 605.742</a:t>
            </a:r>
            <a:r>
              <a:rPr lang="en" sz="900"/>
              <a:t>) </a:t>
            </a:r>
            <a:endParaRPr sz="9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Key Features</a:t>
            </a:r>
            <a:endParaRPr/>
          </a:p>
        </p:txBody>
      </p:sp>
      <p:sp>
        <p:nvSpPr>
          <p:cNvPr id="131" name="Google Shape;131;p25"/>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32" name="Google Shape;132;p25"/>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Preprocessing</a:t>
            </a:r>
            <a:endParaRPr/>
          </a:p>
        </p:txBody>
      </p:sp>
      <p:sp>
        <p:nvSpPr>
          <p:cNvPr id="138" name="Google Shape;138;p26"/>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endParaRPr/>
          </a:p>
        </p:txBody>
      </p:sp>
      <p:sp>
        <p:nvSpPr>
          <p:cNvPr id="139" name="Google Shape;139;p26"/>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Our Latest Model</a:t>
            </a:r>
            <a:endParaRPr/>
          </a:p>
        </p:txBody>
      </p:sp>
      <p:sp>
        <p:nvSpPr>
          <p:cNvPr id="145" name="Google Shape;145;p2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46" name="Google Shape;146;p2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Recent Modeling Problems</a:t>
            </a:r>
            <a:endParaRPr/>
          </a:p>
        </p:txBody>
      </p:sp>
      <p:sp>
        <p:nvSpPr>
          <p:cNvPr id="152" name="Google Shape;152;p28"/>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53" name="Google Shape;153;p2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Plans for next week</a:t>
            </a:r>
            <a:endParaRPr/>
          </a:p>
          <a:p>
            <a:pPr marL="0" lvl="0" indent="0" algn="l" rtl="0">
              <a:lnSpc>
                <a:spcPct val="100000"/>
              </a:lnSpc>
              <a:spcBef>
                <a:spcPts val="0"/>
              </a:spcBef>
              <a:spcAft>
                <a:spcPts val="0"/>
              </a:spcAft>
              <a:buSzPct val="111111"/>
              <a:buNone/>
            </a:pPr>
            <a:endParaRPr/>
          </a:p>
        </p:txBody>
      </p:sp>
      <p:sp>
        <p:nvSpPr>
          <p:cNvPr id="159" name="Google Shape;159;p2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a:p>
        </p:txBody>
      </p:sp>
      <p:sp>
        <p:nvSpPr>
          <p:cNvPr id="160" name="Google Shape;160;p2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a:t>
            </a:r>
            <a:endParaRPr/>
          </a:p>
        </p:txBody>
      </p:sp>
      <p:sp>
        <p:nvSpPr>
          <p:cNvPr id="166" name="Google Shape;166;p3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Géron, A., 2019. Hands-on machine learning with Scikit-Learn, Keras, and TensorFlow: Concepts, tools, and techniques to build intelligent systems. " O'Reilly Media, Inc.".</a:t>
            </a:r>
            <a:endParaRPr/>
          </a:p>
          <a:p>
            <a:pPr marL="457200" lvl="0" indent="-342900" algn="l" rtl="0">
              <a:lnSpc>
                <a:spcPct val="115000"/>
              </a:lnSpc>
              <a:spcBef>
                <a:spcPts val="0"/>
              </a:spcBef>
              <a:spcAft>
                <a:spcPts val="0"/>
              </a:spcAft>
              <a:buSzPts val="1800"/>
              <a:buAutoNum type="arabicPeriod"/>
            </a:pPr>
            <a:endParaRPr/>
          </a:p>
          <a:p>
            <a:pPr marL="457200" lvl="0" indent="-342900" algn="l" rtl="0">
              <a:lnSpc>
                <a:spcPct val="115000"/>
              </a:lnSpc>
              <a:spcBef>
                <a:spcPts val="0"/>
              </a:spcBef>
              <a:spcAft>
                <a:spcPts val="0"/>
              </a:spcAft>
              <a:buSzPts val="1800"/>
              <a:buAutoNum type="arabicPeriod"/>
            </a:pPr>
            <a:endParaRPr/>
          </a:p>
        </p:txBody>
      </p:sp>
      <p:sp>
        <p:nvSpPr>
          <p:cNvPr id="167" name="Google Shape;167;p3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68" name="Google Shape;168;p30"/>
          <p:cNvPicPr preferRelativeResize="0"/>
          <p:nvPr/>
        </p:nvPicPr>
        <p:blipFill>
          <a:blip r:embed="rId3">
            <a:alphaModFix/>
          </a:blip>
          <a:stretch>
            <a:fillRect/>
          </a:stretch>
        </p:blipFill>
        <p:spPr>
          <a:xfrm>
            <a:off x="4260650" y="1716775"/>
            <a:ext cx="4803923" cy="32659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Appendix</a:t>
            </a:r>
            <a:endParaRPr/>
          </a:p>
        </p:txBody>
      </p:sp>
      <p:sp>
        <p:nvSpPr>
          <p:cNvPr id="174" name="Google Shape;174;p3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75" name="Google Shape;175;p3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Overview</a:t>
            </a:r>
            <a:endParaRPr>
              <a:solidFill>
                <a:srgbClr val="9E9E9E"/>
              </a:solidFill>
            </a:endParaRPr>
          </a:p>
        </p:txBody>
      </p:sp>
      <p:sp>
        <p:nvSpPr>
          <p:cNvPr id="74" name="Google Shape;74;p17"/>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a:solidFill>
                  <a:srgbClr val="9E9E9E"/>
                </a:solidFill>
              </a:rPr>
              <a:t>This is a half-of-the-semester long project with basic steps:</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Form a team and choose a </a:t>
            </a:r>
            <a:r>
              <a:rPr lang="en" b="1">
                <a:solidFill>
                  <a:srgbClr val="9E9E9E"/>
                </a:solidFill>
              </a:rPr>
              <a:t>paying </a:t>
            </a:r>
            <a:r>
              <a:rPr lang="en">
                <a:solidFill>
                  <a:srgbClr val="9E9E9E"/>
                </a:solidFill>
              </a:rPr>
              <a:t>Kaggle competition by </a:t>
            </a:r>
            <a:r>
              <a:rPr lang="en" strike="sngStrike">
                <a:solidFill>
                  <a:srgbClr val="9E9E9E"/>
                </a:solidFill>
              </a:rPr>
              <a:t>week 6</a:t>
            </a:r>
            <a:r>
              <a:rPr lang="en">
                <a:solidFill>
                  <a:srgbClr val="9E9E9E"/>
                </a:solidFill>
              </a:rPr>
              <a:t> end of week 5</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Make </a:t>
            </a:r>
            <a:r>
              <a:rPr lang="en" b="1" u="sng">
                <a:solidFill>
                  <a:srgbClr val="9E9E9E"/>
                </a:solidFill>
              </a:rPr>
              <a:t>weekly</a:t>
            </a:r>
            <a:r>
              <a:rPr lang="en" b="1">
                <a:solidFill>
                  <a:srgbClr val="9E9E9E"/>
                </a:solidFill>
              </a:rPr>
              <a:t> LB submissions</a:t>
            </a:r>
            <a:r>
              <a:rPr lang="en">
                <a:solidFill>
                  <a:srgbClr val="9E9E9E"/>
                </a:solidFill>
              </a:rPr>
              <a:t> in weeks 7, 8, 9, 10, 11, ..., last week</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Submit an FP interim presentation (slides only) including your weekly progress performance to Canvas in week 9</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Submit an FP final presentation (slides and video walkthrough) including your weekly progress performance to Canvas in the final week</a:t>
            </a:r>
            <a:endParaRPr>
              <a:solidFill>
                <a:srgbClr val="9E9E9E"/>
              </a:solidFill>
            </a:endParaRPr>
          </a:p>
        </p:txBody>
      </p:sp>
      <p:sp>
        <p:nvSpPr>
          <p:cNvPr id="75" name="Google Shape;75;p17"/>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Project Guidelines</a:t>
            </a:r>
            <a:endParaRPr>
              <a:solidFill>
                <a:srgbClr val="9E9E9E"/>
              </a:solidFill>
            </a:endParaRPr>
          </a:p>
        </p:txBody>
      </p:sp>
      <p:sp>
        <p:nvSpPr>
          <p:cNvPr id="81" name="Google Shape;81;p18"/>
          <p:cNvSpPr txBox="1">
            <a:spLocks noGrp="1"/>
          </p:cNvSpPr>
          <p:nvPr>
            <p:ph type="body" idx="1"/>
          </p:nvPr>
        </p:nvSpPr>
        <p:spPr>
          <a:xfrm>
            <a:off x="99675" y="449025"/>
            <a:ext cx="8964900" cy="4644600"/>
          </a:xfrm>
          <a:prstGeom prst="rect">
            <a:avLst/>
          </a:prstGeom>
          <a:noFill/>
          <a:ln w="9525" cap="flat" cmpd="sng">
            <a:solidFill>
              <a:srgbClr val="FFFF00"/>
            </a:solidFill>
            <a:prstDash val="solid"/>
            <a:round/>
            <a:headEnd type="none" w="sm" len="sm"/>
            <a:tailEnd type="none" w="sm" len="sm"/>
          </a:ln>
        </p:spPr>
        <p:txBody>
          <a:bodyPr spcFirstLastPara="1" wrap="square" lIns="91425" tIns="91425" rIns="91425" bIns="91425" anchor="t" anchorCtr="0">
            <a:normAutofit fontScale="55000" lnSpcReduction="20000"/>
          </a:bodyPr>
          <a:lstStyle/>
          <a:p>
            <a:pPr marL="0" lvl="0" indent="0" algn="l" rtl="0">
              <a:lnSpc>
                <a:spcPct val="115000"/>
              </a:lnSpc>
              <a:spcBef>
                <a:spcPts val="1200"/>
              </a:spcBef>
              <a:spcAft>
                <a:spcPts val="0"/>
              </a:spcAft>
              <a:buNone/>
            </a:pPr>
            <a:r>
              <a:rPr lang="en" b="1">
                <a:solidFill>
                  <a:srgbClr val="9E9E9E"/>
                </a:solidFill>
              </a:rPr>
              <a:t>Course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Choose a </a:t>
            </a:r>
            <a:r>
              <a:rPr lang="en" b="1">
                <a:solidFill>
                  <a:srgbClr val="9E9E9E"/>
                </a:solidFill>
              </a:rPr>
              <a:t>paying</a:t>
            </a:r>
            <a:r>
              <a:rPr lang="en">
                <a:solidFill>
                  <a:srgbClr val="9E9E9E"/>
                </a:solidFill>
              </a:rPr>
              <a:t> competition with a meaningful public LB in </a:t>
            </a:r>
            <a:r>
              <a:rPr lang="en" u="sng">
                <a:solidFill>
                  <a:schemeClr val="hlink"/>
                </a:solidFill>
                <a:hlinkClick r:id="rId3"/>
              </a:rPr>
              <a:t>Kaggle</a:t>
            </a:r>
            <a:r>
              <a:rPr lang="en"/>
              <a:t>, </a:t>
            </a:r>
            <a:r>
              <a:rPr lang="en" u="sng">
                <a:solidFill>
                  <a:schemeClr val="hlink"/>
                </a:solidFill>
                <a:hlinkClick r:id="rId4"/>
              </a:rPr>
              <a:t>Zindi</a:t>
            </a:r>
            <a:r>
              <a:rPr lang="en"/>
              <a:t>, </a:t>
            </a:r>
            <a:r>
              <a:rPr lang="en" u="sng">
                <a:solidFill>
                  <a:schemeClr val="hlink"/>
                </a:solidFill>
                <a:hlinkClick r:id="rId5"/>
              </a:rPr>
              <a:t>Data Driven</a:t>
            </a:r>
            <a:r>
              <a:rPr lang="en">
                <a:solidFill>
                  <a:srgbClr val="9E9E9E"/>
                </a:solidFill>
              </a:rPr>
              <a:t>, </a:t>
            </a:r>
            <a:r>
              <a:rPr lang="en" u="sng">
                <a:solidFill>
                  <a:schemeClr val="hlink"/>
                </a:solidFill>
                <a:hlinkClick r:id="rId6"/>
              </a:rPr>
              <a:t>AICrowd</a:t>
            </a:r>
            <a:r>
              <a:rPr lang="en">
                <a:solidFill>
                  <a:srgbClr val="9E9E9E"/>
                </a:solidFill>
              </a:rPr>
              <a:t>.</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Choose a competition with a monetary reward, not a Kudos/Knowledge competition.</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Non-paying competitions (with openly discussed models) are not “competitive” and the progress is hard to evaluate.</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Note: don’t pick competitions with a meaningless public LB (e.g. where many participants have reached optimal score)</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End date</a:t>
            </a:r>
            <a:r>
              <a:rPr lang="en">
                <a:solidFill>
                  <a:srgbClr val="9E9E9E"/>
                </a:solidFill>
              </a:rPr>
              <a:t> of the competition should be after class end date. Otherwise, your team needs to pick a second competition and show a new presentation for the second competition as well.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All paying competitions are likely to have an end-date, but Kudos/Knowledge could be “on-going” or endless.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Team</a:t>
            </a:r>
            <a:r>
              <a:rPr lang="en">
                <a:solidFill>
                  <a:srgbClr val="9E9E9E"/>
                </a:solidFill>
              </a:rPr>
              <a:t>: self-sign up by due date. Form a team (typically, 4 teammates), collaborate within your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Progress</a:t>
            </a:r>
            <a:r>
              <a:rPr lang="en">
                <a:solidFill>
                  <a:srgbClr val="9E9E9E"/>
                </a:solidFill>
              </a:rPr>
              <a:t>: Make and record weekly progress on Kaggle LB.</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FPIP</a:t>
            </a:r>
            <a:r>
              <a:rPr lang="en">
                <a:solidFill>
                  <a:srgbClr val="9E9E9E"/>
                </a:solidFill>
              </a:rPr>
              <a:t>: fill out your weekly progress statistics, and share your story via these slides.</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Keep it reasonably reproducible and with some EDA and deductive reasoning</a:t>
            </a:r>
            <a:endParaRPr>
              <a:solidFill>
                <a:srgbClr val="9E9E9E"/>
              </a:solidFill>
            </a:endParaRPr>
          </a:p>
          <a:p>
            <a:pPr marL="914400" lvl="1" indent="-277494" algn="l" rtl="0">
              <a:spcBef>
                <a:spcPts val="0"/>
              </a:spcBef>
              <a:spcAft>
                <a:spcPts val="0"/>
              </a:spcAft>
              <a:buClr>
                <a:srgbClr val="9E9E9E"/>
              </a:buClr>
              <a:buSzPct val="100000"/>
              <a:buAutoNum type="alphaLcPeriod"/>
            </a:pPr>
            <a:r>
              <a:rPr lang="en">
                <a:solidFill>
                  <a:srgbClr val="9E9E9E"/>
                </a:solidFill>
              </a:rPr>
              <a:t>To avoid conflict of interest, you do </a:t>
            </a:r>
            <a:r>
              <a:rPr lang="en" b="1">
                <a:solidFill>
                  <a:srgbClr val="9E9E9E"/>
                </a:solidFill>
              </a:rPr>
              <a:t>not </a:t>
            </a:r>
            <a:r>
              <a:rPr lang="en">
                <a:solidFill>
                  <a:srgbClr val="9E9E9E"/>
                </a:solidFill>
              </a:rPr>
              <a:t>need to present your team's "latest and greatest" model. Instead, you can present any model/progress, which would not unveil your top-scoring models. Whatever you choose to present, please make it educational for your classmates. It's also a good experience and practice for your future job interviews.</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b="1">
                <a:solidFill>
                  <a:srgbClr val="9E9E9E"/>
                </a:solidFill>
              </a:rPr>
              <a:t>FPVP</a:t>
            </a:r>
            <a:r>
              <a:rPr lang="en">
                <a:solidFill>
                  <a:srgbClr val="9E9E9E"/>
                </a:solidFill>
              </a:rPr>
              <a:t>: repeat a more complete slide story and a recorded video (&gt;10 min) slide tour.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Most past presentations last ~30 min on average, but keep it to &gt;10min. </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Use YouTube, Vimeo or similar public video service and </a:t>
            </a:r>
            <a:r>
              <a:rPr lang="en" b="1">
                <a:solidFill>
                  <a:srgbClr val="9E9E9E"/>
                </a:solidFill>
              </a:rPr>
              <a:t>test</a:t>
            </a:r>
            <a:r>
              <a:rPr lang="en">
                <a:solidFill>
                  <a:srgbClr val="9E9E9E"/>
                </a:solidFill>
              </a:rPr>
              <a:t> all shared URL links in an anonymous web browser!</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As of 8.20.22: Every member: introduce yourself and contribute to the video in roughly equal time part. Partner Evaluation Survey will be used to adjust member grades in FP.</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No course constraints in terms of timing or technology. Your code will not be submitted or reviewed.</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It’s ok to pick a competition picked by another team in our class. No inter-team collaboration.</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All </a:t>
            </a:r>
            <a:r>
              <a:rPr lang="en">
                <a:solidFill>
                  <a:srgbClr val="9E9E9E"/>
                </a:solidFill>
                <a:highlight>
                  <a:srgbClr val="FFFF00"/>
                </a:highlight>
              </a:rPr>
              <a:t>Canvas </a:t>
            </a:r>
            <a:r>
              <a:rPr lang="en">
                <a:solidFill>
                  <a:srgbClr val="9E9E9E"/>
                </a:solidFill>
              </a:rPr>
              <a:t>submissions are one per team.</a:t>
            </a:r>
            <a:endParaRPr>
              <a:solidFill>
                <a:srgbClr val="9E9E9E"/>
              </a:solidFill>
            </a:endParaRPr>
          </a:p>
          <a:p>
            <a:pPr marL="457200" lvl="0" indent="-291465" algn="l" rtl="0">
              <a:lnSpc>
                <a:spcPct val="115000"/>
              </a:lnSpc>
              <a:spcBef>
                <a:spcPts val="0"/>
              </a:spcBef>
              <a:spcAft>
                <a:spcPts val="0"/>
              </a:spcAft>
              <a:buClr>
                <a:srgbClr val="9E9E9E"/>
              </a:buClr>
              <a:buSzPct val="100000"/>
              <a:buAutoNum type="arabicPeriod"/>
            </a:pPr>
            <a:r>
              <a:rPr lang="en">
                <a:solidFill>
                  <a:srgbClr val="9E9E9E"/>
                </a:solidFill>
              </a:rPr>
              <a:t>See slide instructions - in the slide notes field below</a:t>
            </a:r>
            <a:endParaRPr>
              <a:solidFill>
                <a:srgbClr val="9E9E9E"/>
              </a:solidFill>
            </a:endParaRPr>
          </a:p>
          <a:p>
            <a:pPr marL="0" lvl="0" indent="0" algn="l" rtl="0">
              <a:spcBef>
                <a:spcPts val="1200"/>
              </a:spcBef>
              <a:spcAft>
                <a:spcPts val="0"/>
              </a:spcAft>
              <a:buNone/>
            </a:pPr>
            <a:r>
              <a:rPr lang="en" sz="1400" b="1">
                <a:solidFill>
                  <a:srgbClr val="9E9E9E"/>
                </a:solidFill>
                <a:highlight>
                  <a:srgbClr val="FFF2CC"/>
                </a:highlight>
              </a:rPr>
              <a:t>E</a:t>
            </a:r>
            <a:r>
              <a:rPr lang="en" sz="1400" b="1" u="sng">
                <a:solidFill>
                  <a:srgbClr val="9E9E9E"/>
                </a:solidFill>
                <a:highlight>
                  <a:srgbClr val="FFF2CC"/>
                </a:highlight>
                <a:hlinkClick r:id="rId7">
                  <a:extLst>
                    <a:ext uri="{A12FA001-AC4F-418D-AE19-62706E023703}">
                      <ahyp:hlinkClr xmlns:ahyp="http://schemas.microsoft.com/office/drawing/2018/hyperlinkcolor" val="tx"/>
                    </a:ext>
                  </a:extLst>
                </a:hlinkClick>
              </a:rPr>
              <a:t>xamples </a:t>
            </a:r>
            <a:r>
              <a:rPr lang="en" sz="1400" u="sng">
                <a:solidFill>
                  <a:srgbClr val="9E9E9E"/>
                </a:solidFill>
                <a:highlight>
                  <a:srgbClr val="FFF2CC"/>
                </a:highlight>
                <a:hlinkClick r:id="rId7">
                  <a:extLst>
                    <a:ext uri="{A12FA001-AC4F-418D-AE19-62706E023703}">
                      <ahyp:hlinkClr xmlns:ahyp="http://schemas.microsoft.com/office/drawing/2018/hyperlinkcolor" val="tx"/>
                    </a:ext>
                  </a:extLst>
                </a:hlinkClick>
              </a:rPr>
              <a:t>of past presentations</a:t>
            </a:r>
            <a:r>
              <a:rPr lang="en" sz="1400">
                <a:solidFill>
                  <a:srgbClr val="9E9E9E"/>
                </a:solidFill>
                <a:highlight>
                  <a:srgbClr val="FFF2CC"/>
                </a:highlight>
              </a:rPr>
              <a:t> </a:t>
            </a:r>
            <a:r>
              <a:rPr lang="en" sz="1400" u="sng">
                <a:solidFill>
                  <a:schemeClr val="accent5"/>
                </a:solidFill>
                <a:highlight>
                  <a:srgbClr val="FFF2CC"/>
                </a:highlight>
                <a:hlinkClick r:id="rId7">
                  <a:extLst>
                    <a:ext uri="{A12FA001-AC4F-418D-AE19-62706E023703}">
                      <ahyp:hlinkClr xmlns:ahyp="http://schemas.microsoft.com/office/drawing/2018/hyperlinkcolor" val="tx"/>
                    </a:ext>
                  </a:extLst>
                </a:hlinkClick>
              </a:rPr>
              <a:t>https://docs.google.com/spreadsheets/d/1NmLDbHSWNComZpLEvAeGaWwe7WZsR1qPYf0nA2UFnCA/edit?usp=sharing</a:t>
            </a:r>
            <a:r>
              <a:rPr lang="en" sz="1400">
                <a:solidFill>
                  <a:srgbClr val="9E9E9E"/>
                </a:solidFill>
                <a:highlight>
                  <a:srgbClr val="FFF2CC"/>
                </a:highlight>
              </a:rPr>
              <a:t> </a:t>
            </a:r>
            <a:endParaRPr sz="1400">
              <a:solidFill>
                <a:srgbClr val="9E9E9E"/>
              </a:solidFill>
              <a:highlight>
                <a:srgbClr val="FFF2CC"/>
              </a:highlight>
            </a:endParaRPr>
          </a:p>
          <a:p>
            <a:pPr marL="0" lvl="0" indent="0" algn="l" rtl="0">
              <a:lnSpc>
                <a:spcPct val="115000"/>
              </a:lnSpc>
              <a:spcBef>
                <a:spcPts val="1200"/>
              </a:spcBef>
              <a:spcAft>
                <a:spcPts val="0"/>
              </a:spcAft>
              <a:buNone/>
            </a:pPr>
            <a:r>
              <a:rPr lang="en" b="1">
                <a:solidFill>
                  <a:srgbClr val="9E9E9E"/>
                </a:solidFill>
              </a:rPr>
              <a:t>Competition constraints:</a:t>
            </a:r>
            <a:endParaRPr b="1">
              <a:solidFill>
                <a:srgbClr val="9E9E9E"/>
              </a:solidFill>
            </a:endParaRPr>
          </a:p>
          <a:p>
            <a:pPr marL="457200" lvl="0" indent="-291465" algn="l" rtl="0">
              <a:lnSpc>
                <a:spcPct val="115000"/>
              </a:lnSpc>
              <a:spcBef>
                <a:spcPts val="1200"/>
              </a:spcBef>
              <a:spcAft>
                <a:spcPts val="0"/>
              </a:spcAft>
              <a:buClr>
                <a:srgbClr val="9E9E9E"/>
              </a:buClr>
              <a:buSzPct val="100000"/>
              <a:buAutoNum type="arabicPeriod"/>
            </a:pPr>
            <a:r>
              <a:rPr lang="en">
                <a:solidFill>
                  <a:srgbClr val="9E9E9E"/>
                </a:solidFill>
              </a:rPr>
              <a:t>All other constraints are provided by the competition itself:</a:t>
            </a:r>
            <a:endParaRPr>
              <a:solidFill>
                <a:srgbClr val="9E9E9E"/>
              </a:solidFill>
            </a:endParaRPr>
          </a:p>
          <a:p>
            <a:pPr marL="914400" lvl="1" indent="-277494" algn="l" rtl="0">
              <a:lnSpc>
                <a:spcPct val="115000"/>
              </a:lnSpc>
              <a:spcBef>
                <a:spcPts val="0"/>
              </a:spcBef>
              <a:spcAft>
                <a:spcPts val="0"/>
              </a:spcAft>
              <a:buClr>
                <a:srgbClr val="9E9E9E"/>
              </a:buClr>
              <a:buSzPct val="100000"/>
              <a:buAutoNum type="alphaLcPeriod"/>
            </a:pPr>
            <a:r>
              <a:rPr lang="en">
                <a:solidFill>
                  <a:srgbClr val="9E9E9E"/>
                </a:solidFill>
              </a:rPr>
              <a:t>timing, technology, model framework, sampling and datasets, pretrained models, etc.</a:t>
            </a:r>
            <a:endParaRPr>
              <a:solidFill>
                <a:srgbClr val="9E9E9E"/>
              </a:solidFill>
            </a:endParaRPr>
          </a:p>
        </p:txBody>
      </p:sp>
      <p:sp>
        <p:nvSpPr>
          <p:cNvPr id="82" name="Google Shape;82;p18"/>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1200"/>
              </a:spcBef>
              <a:spcAft>
                <a:spcPts val="0"/>
              </a:spcAft>
              <a:buNone/>
            </a:pPr>
            <a:r>
              <a:rPr lang="en">
                <a:solidFill>
                  <a:srgbClr val="9E9E9E"/>
                </a:solidFill>
              </a:rPr>
              <a:t>Expect a 100% grade for the</a:t>
            </a:r>
            <a:endParaRPr>
              <a:solidFill>
                <a:srgbClr val="9E9E9E"/>
              </a:solidFill>
            </a:endParaRPr>
          </a:p>
          <a:p>
            <a:pPr marL="457200" lvl="0" indent="-342900" algn="l" rtl="0">
              <a:spcBef>
                <a:spcPts val="1200"/>
              </a:spcBef>
              <a:spcAft>
                <a:spcPts val="0"/>
              </a:spcAft>
              <a:buClr>
                <a:srgbClr val="9E9E9E"/>
              </a:buClr>
              <a:buSzPts val="1800"/>
              <a:buAutoNum type="arabicPeriod"/>
            </a:pPr>
            <a:r>
              <a:rPr lang="en">
                <a:solidFill>
                  <a:srgbClr val="9E9E9E"/>
                </a:solidFill>
              </a:rPr>
              <a:t>effective collaborative teamwork, and</a:t>
            </a:r>
            <a:endParaRPr>
              <a:solidFill>
                <a:srgbClr val="9E9E9E"/>
              </a:solidFill>
            </a:endParaRPr>
          </a:p>
          <a:p>
            <a:pPr marL="457200" lvl="0" indent="-342900" algn="l" rtl="0">
              <a:spcBef>
                <a:spcPts val="0"/>
              </a:spcBef>
              <a:spcAft>
                <a:spcPts val="0"/>
              </a:spcAft>
              <a:buClr>
                <a:srgbClr val="9E9E9E"/>
              </a:buClr>
              <a:buSzPts val="1800"/>
              <a:buAutoNum type="arabicPeriod"/>
            </a:pPr>
            <a:r>
              <a:rPr lang="en">
                <a:solidFill>
                  <a:srgbClr val="9E9E9E"/>
                </a:solidFill>
              </a:rPr>
              <a:t>delivery of an informative presentation, and</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Keep your story at high level, but discuss preprocessing/modeling/etc. needed for reproducibility</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top and/or persistent performance on public LB (if private is unavailable):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money prize, regardless of weekly performance</a:t>
            </a:r>
            <a:endParaRPr>
              <a:solidFill>
                <a:srgbClr val="9E9E9E"/>
              </a:solidFill>
            </a:endParaRPr>
          </a:p>
          <a:p>
            <a:pPr marL="914400" lvl="1" indent="-317500" algn="l" rtl="0">
              <a:spcBef>
                <a:spcPts val="0"/>
              </a:spcBef>
              <a:spcAft>
                <a:spcPts val="0"/>
              </a:spcAft>
              <a:buClr>
                <a:srgbClr val="9E9E9E"/>
              </a:buClr>
              <a:buSzPts val="1400"/>
              <a:buAutoNum type="alphaLcPeriod"/>
            </a:pPr>
            <a:r>
              <a:rPr lang="en">
                <a:solidFill>
                  <a:srgbClr val="9E9E9E"/>
                </a:solidFill>
              </a:rPr>
              <a:t>gold/silver/bronze placement on LB with “reasonable” weekly performance</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“meaningful” weekly submissions (not just duplicated uploads of past submissions)</a:t>
            </a:r>
            <a:endParaRPr sz="1300">
              <a:solidFill>
                <a:srgbClr val="9E9E9E"/>
              </a:solidFill>
            </a:endParaRPr>
          </a:p>
          <a:p>
            <a:pPr marL="0" lvl="0" indent="0" algn="l" rtl="0">
              <a:lnSpc>
                <a:spcPct val="115000"/>
              </a:lnSpc>
              <a:spcBef>
                <a:spcPts val="1200"/>
              </a:spcBef>
              <a:spcAft>
                <a:spcPts val="0"/>
              </a:spcAft>
              <a:buNone/>
            </a:pPr>
            <a:r>
              <a:rPr lang="en">
                <a:solidFill>
                  <a:srgbClr val="9E9E9E"/>
                </a:solidFill>
              </a:rPr>
              <a:t>Expect deductions for the</a:t>
            </a:r>
            <a:endParaRPr>
              <a:solidFill>
                <a:srgbClr val="9E9E9E"/>
              </a:solidFill>
            </a:endParaRPr>
          </a:p>
          <a:p>
            <a:pPr marL="457200" lvl="0" indent="-342900" algn="l" rtl="0">
              <a:lnSpc>
                <a:spcPct val="115000"/>
              </a:lnSpc>
              <a:spcBef>
                <a:spcPts val="1200"/>
              </a:spcBef>
              <a:spcAft>
                <a:spcPts val="0"/>
              </a:spcAft>
              <a:buClr>
                <a:srgbClr val="9E9E9E"/>
              </a:buClr>
              <a:buSzPts val="1800"/>
              <a:buAutoNum type="arabicPeriod"/>
            </a:pPr>
            <a:r>
              <a:rPr lang="en">
                <a:solidFill>
                  <a:srgbClr val="9E9E9E"/>
                </a:solidFill>
              </a:rPr>
              <a:t>invalid choice of a competition</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skipped weekly submissions</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presentation (major gaps, poor explanations of preprocessing/modeling, ...)</a:t>
            </a:r>
            <a:endParaRPr>
              <a:solidFill>
                <a:srgbClr val="9E9E9E"/>
              </a:solidFill>
            </a:endParaRPr>
          </a:p>
          <a:p>
            <a:pPr marL="457200" lvl="0" indent="-342900" algn="l" rtl="0">
              <a:lnSpc>
                <a:spcPct val="115000"/>
              </a:lnSpc>
              <a:spcBef>
                <a:spcPts val="0"/>
              </a:spcBef>
              <a:spcAft>
                <a:spcPts val="0"/>
              </a:spcAft>
              <a:buClr>
                <a:srgbClr val="9E9E9E"/>
              </a:buClr>
              <a:buSzPts val="1800"/>
              <a:buAutoNum type="arabicPeriod"/>
            </a:pPr>
            <a:r>
              <a:rPr lang="en">
                <a:solidFill>
                  <a:srgbClr val="9E9E9E"/>
                </a:solidFill>
              </a:rPr>
              <a:t>poor teamwork</a:t>
            </a:r>
            <a:endParaRPr>
              <a:solidFill>
                <a:srgbClr val="9E9E9E"/>
              </a:solidFill>
            </a:endParaRPr>
          </a:p>
          <a:p>
            <a:pPr marL="914400" lvl="1" indent="-317500" algn="l" rtl="0">
              <a:lnSpc>
                <a:spcPct val="115000"/>
              </a:lnSpc>
              <a:spcBef>
                <a:spcPts val="0"/>
              </a:spcBef>
              <a:spcAft>
                <a:spcPts val="0"/>
              </a:spcAft>
              <a:buClr>
                <a:srgbClr val="9E9E9E"/>
              </a:buClr>
              <a:buSzPts val="1400"/>
              <a:buAutoNum type="alphaLcPeriod"/>
            </a:pPr>
            <a:r>
              <a:rPr lang="en">
                <a:solidFill>
                  <a:srgbClr val="9E9E9E"/>
                </a:solidFill>
              </a:rPr>
              <a:t>If a team member can’t be motivated from within, please reach out to the instructor</a:t>
            </a:r>
            <a:endParaRPr>
              <a:solidFill>
                <a:srgbClr val="9E9E9E"/>
              </a:solidFill>
            </a:endParaRPr>
          </a:p>
        </p:txBody>
      </p:sp>
      <p:sp>
        <p:nvSpPr>
          <p:cNvPr id="88" name="Google Shape;88;p19"/>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9E9E9E"/>
                </a:solidFill>
              </a:rPr>
              <a:t>Grading Rubric</a:t>
            </a:r>
            <a:endParaRPr>
              <a:solidFill>
                <a:srgbClr val="9E9E9E"/>
              </a:solidFill>
            </a:endParaRPr>
          </a:p>
        </p:txBody>
      </p:sp>
      <p:sp>
        <p:nvSpPr>
          <p:cNvPr id="89" name="Google Shape;89;p19"/>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Consent for presentation sharing</a:t>
            </a:r>
            <a:endParaRPr/>
          </a:p>
        </p:txBody>
      </p:sp>
      <p:sp>
        <p:nvSpPr>
          <p:cNvPr id="95" name="Google Shape;95;p20"/>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r>
              <a:rPr lang="en"/>
              <a:t>Our team agrees to sharing our slide/video presentation with other students for educational purposes after </a:t>
            </a:r>
            <a:r>
              <a:rPr lang="en" b="1"/>
              <a:t>[mm/dd/yyyy]</a:t>
            </a:r>
            <a:r>
              <a:rPr lang="en"/>
              <a:t>.</a:t>
            </a:r>
            <a:endParaRPr/>
          </a:p>
        </p:txBody>
      </p:sp>
      <p:sp>
        <p:nvSpPr>
          <p:cNvPr id="96" name="Google Shape;96;p20"/>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Acronyms</a:t>
            </a:r>
            <a:endParaRPr/>
          </a:p>
        </p:txBody>
      </p:sp>
      <p:sp>
        <p:nvSpPr>
          <p:cNvPr id="102" name="Google Shape;102;p21"/>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1200"/>
              </a:spcBef>
              <a:spcAft>
                <a:spcPts val="0"/>
              </a:spcAft>
              <a:buSzPts val="1800"/>
              <a:buAutoNum type="arabicPeriod"/>
            </a:pPr>
            <a:r>
              <a:rPr lang="en"/>
              <a:t>LB = (public) leaderboard</a:t>
            </a:r>
            <a:endParaRPr/>
          </a:p>
        </p:txBody>
      </p:sp>
      <p:sp>
        <p:nvSpPr>
          <p:cNvPr id="103" name="Google Shape;103;p21"/>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Competition Description</a:t>
            </a:r>
            <a:endParaRPr/>
          </a:p>
        </p:txBody>
      </p:sp>
      <p:sp>
        <p:nvSpPr>
          <p:cNvPr id="109" name="Google Shape;109;p22"/>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sp>
        <p:nvSpPr>
          <p:cNvPr id="110" name="Google Shape;110;p22"/>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Train/Test Hardware Specifications</a:t>
            </a:r>
            <a:endParaRPr/>
          </a:p>
        </p:txBody>
      </p:sp>
      <p:sp>
        <p:nvSpPr>
          <p:cNvPr id="116" name="Google Shape;116;p23"/>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en"/>
              <a:t>Training equipment: </a:t>
            </a:r>
            <a:endParaRPr/>
          </a:p>
          <a:p>
            <a:pPr marL="914400" lvl="1" indent="-317500" algn="l" rtl="0">
              <a:lnSpc>
                <a:spcPct val="115000"/>
              </a:lnSpc>
              <a:spcBef>
                <a:spcPts val="0"/>
              </a:spcBef>
              <a:spcAft>
                <a:spcPts val="0"/>
              </a:spcAft>
              <a:buSzPts val="1400"/>
              <a:buAutoNum type="alphaLcPeriod"/>
            </a:pPr>
            <a:r>
              <a:rPr lang="en"/>
              <a:t>CPU: </a:t>
            </a:r>
            <a:endParaRPr/>
          </a:p>
          <a:p>
            <a:pPr marL="914400" lvl="1" indent="-317500" algn="l" rtl="0">
              <a:lnSpc>
                <a:spcPct val="115000"/>
              </a:lnSpc>
              <a:spcBef>
                <a:spcPts val="0"/>
              </a:spcBef>
              <a:spcAft>
                <a:spcPts val="0"/>
              </a:spcAft>
              <a:buSzPts val="1400"/>
              <a:buAutoNum type="alphaLcPeriod"/>
            </a:pPr>
            <a:r>
              <a:rPr lang="en"/>
              <a:t>GPU/TPU: </a:t>
            </a:r>
            <a:endParaRPr/>
          </a:p>
          <a:p>
            <a:pPr marL="914400" lvl="1" indent="-317500" algn="l" rtl="0">
              <a:lnSpc>
                <a:spcPct val="115000"/>
              </a:lnSpc>
              <a:spcBef>
                <a:spcPts val="0"/>
              </a:spcBef>
              <a:spcAft>
                <a:spcPts val="0"/>
              </a:spcAft>
              <a:buSzPts val="1400"/>
              <a:buAutoNum type="alphaLcPeriod"/>
            </a:pPr>
            <a:r>
              <a:rPr lang="en"/>
              <a:t>RAM: </a:t>
            </a:r>
            <a:endParaRPr/>
          </a:p>
          <a:p>
            <a:pPr marL="914400" lvl="1" indent="-317500" algn="l" rtl="0">
              <a:lnSpc>
                <a:spcPct val="115000"/>
              </a:lnSpc>
              <a:spcBef>
                <a:spcPts val="0"/>
              </a:spcBef>
              <a:spcAft>
                <a:spcPts val="0"/>
              </a:spcAft>
              <a:buSzPts val="1400"/>
              <a:buAutoNum type="alphaLcPeriod"/>
            </a:pPr>
            <a:r>
              <a:rPr lang="en"/>
              <a:t>Storage: </a:t>
            </a:r>
            <a:endParaRPr/>
          </a:p>
          <a:p>
            <a:pPr marL="457200" lvl="0" indent="-342900" algn="l" rtl="0">
              <a:lnSpc>
                <a:spcPct val="115000"/>
              </a:lnSpc>
              <a:spcBef>
                <a:spcPts val="0"/>
              </a:spcBef>
              <a:spcAft>
                <a:spcPts val="0"/>
              </a:spcAft>
              <a:buSzPts val="1800"/>
              <a:buAutoNum type="arabicPeriod"/>
            </a:pPr>
            <a:r>
              <a:rPr lang="en"/>
              <a:t>Competition time constraint, if any:</a:t>
            </a:r>
            <a:endParaRPr/>
          </a:p>
          <a:p>
            <a:pPr marL="457200" lvl="0" indent="-342900" algn="l" rtl="0">
              <a:lnSpc>
                <a:spcPct val="115000"/>
              </a:lnSpc>
              <a:spcBef>
                <a:spcPts val="0"/>
              </a:spcBef>
              <a:spcAft>
                <a:spcPts val="0"/>
              </a:spcAft>
              <a:buSzPts val="1800"/>
              <a:buAutoNum type="arabicPeriod"/>
            </a:pPr>
            <a:r>
              <a:rPr lang="en"/>
              <a:t>Original dataset size:</a:t>
            </a:r>
            <a:endParaRPr/>
          </a:p>
          <a:p>
            <a:pPr marL="914400" lvl="1" indent="-317500" algn="l" rtl="0">
              <a:lnSpc>
                <a:spcPct val="115000"/>
              </a:lnSpc>
              <a:spcBef>
                <a:spcPts val="0"/>
              </a:spcBef>
              <a:spcAft>
                <a:spcPts val="0"/>
              </a:spcAft>
              <a:buSzPts val="1400"/>
              <a:buAutoNum type="alphaLcPeriod"/>
            </a:pPr>
            <a:r>
              <a:rPr lang="en"/>
              <a:t>Total file size:</a:t>
            </a:r>
            <a:endParaRPr/>
          </a:p>
          <a:p>
            <a:pPr marL="914400" lvl="1" indent="-317500" algn="l" rtl="0">
              <a:lnSpc>
                <a:spcPct val="115000"/>
              </a:lnSpc>
              <a:spcBef>
                <a:spcPts val="0"/>
              </a:spcBef>
              <a:spcAft>
                <a:spcPts val="0"/>
              </a:spcAft>
              <a:buSzPts val="1400"/>
              <a:buAutoNum type="alphaLcPeriod"/>
            </a:pPr>
            <a:r>
              <a:rPr lang="en"/>
              <a:t>Total # of rows and columns:  </a:t>
            </a:r>
            <a:endParaRPr/>
          </a:p>
        </p:txBody>
      </p:sp>
      <p:sp>
        <p:nvSpPr>
          <p:cNvPr id="117" name="Google Shape;117;p23"/>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99675" y="26675"/>
            <a:ext cx="89649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Team’s Metric &amp; Performance</a:t>
            </a:r>
            <a:endParaRPr/>
          </a:p>
        </p:txBody>
      </p:sp>
      <p:sp>
        <p:nvSpPr>
          <p:cNvPr id="123" name="Google Shape;123;p24"/>
          <p:cNvSpPr txBox="1">
            <a:spLocks noGrp="1"/>
          </p:cNvSpPr>
          <p:nvPr>
            <p:ph type="body" idx="1"/>
          </p:nvPr>
        </p:nvSpPr>
        <p:spPr>
          <a:xfrm>
            <a:off x="99675" y="599375"/>
            <a:ext cx="8964900" cy="4494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b="1" dirty="0"/>
              <a:t>LB URL</a:t>
            </a:r>
            <a:r>
              <a:rPr lang="en" dirty="0"/>
              <a:t>: </a:t>
            </a:r>
            <a:r>
              <a:rPr lang="en-US" dirty="0">
                <a:hlinkClick r:id="rId3"/>
              </a:rPr>
              <a:t>https://www.kaggle.com/competitions/optiver-trading-at-the-close/leaderboard</a:t>
            </a:r>
            <a:r>
              <a:rPr lang="en-US" dirty="0"/>
              <a:t> </a:t>
            </a:r>
          </a:p>
          <a:p>
            <a:pPr marL="0" lvl="0" indent="0" algn="l" rtl="0">
              <a:lnSpc>
                <a:spcPct val="115000"/>
              </a:lnSpc>
              <a:spcBef>
                <a:spcPts val="0"/>
              </a:spcBef>
              <a:spcAft>
                <a:spcPts val="0"/>
              </a:spcAft>
              <a:buClr>
                <a:schemeClr val="dk1"/>
              </a:buClr>
              <a:buSzPts val="1100"/>
              <a:buFont typeface="Arial"/>
              <a:buNone/>
            </a:pPr>
            <a:r>
              <a:rPr lang="en-US" b="1" dirty="0"/>
              <a:t>Metric used for scoring</a:t>
            </a:r>
            <a:r>
              <a:rPr lang="en-US" dirty="0"/>
              <a:t>:</a:t>
            </a:r>
          </a:p>
        </p:txBody>
      </p:sp>
      <p:sp>
        <p:nvSpPr>
          <p:cNvPr id="124" name="Google Shape;124;p24"/>
          <p:cNvSpPr txBox="1">
            <a:spLocks noGrp="1"/>
          </p:cNvSpPr>
          <p:nvPr>
            <p:ph type="sldNum" idx="12"/>
          </p:nvPr>
        </p:nvSpPr>
        <p:spPr>
          <a:xfrm>
            <a:off x="8595308" y="47498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graphicFrame>
        <p:nvGraphicFramePr>
          <p:cNvPr id="125" name="Google Shape;125;p24"/>
          <p:cNvGraphicFramePr/>
          <p:nvPr>
            <p:extLst>
              <p:ext uri="{D42A27DB-BD31-4B8C-83A1-F6EECF244321}">
                <p14:modId xmlns:p14="http://schemas.microsoft.com/office/powerpoint/2010/main" val="2657638788"/>
              </p:ext>
            </p:extLst>
          </p:nvPr>
        </p:nvGraphicFramePr>
        <p:xfrm>
          <a:off x="172075" y="2339825"/>
          <a:ext cx="9085700" cy="2438280"/>
        </p:xfrm>
        <a:graphic>
          <a:graphicData uri="http://schemas.openxmlformats.org/drawingml/2006/table">
            <a:tbl>
              <a:tblPr>
                <a:noFill/>
                <a:tableStyleId>{FC50936D-FCEA-4323-B64C-3709FC93E11A}</a:tableStyleId>
              </a:tblPr>
              <a:tblGrid>
                <a:gridCol w="763800">
                  <a:extLst>
                    <a:ext uri="{9D8B030D-6E8A-4147-A177-3AD203B41FA5}">
                      <a16:colId xmlns:a16="http://schemas.microsoft.com/office/drawing/2014/main" val="20000"/>
                    </a:ext>
                  </a:extLst>
                </a:gridCol>
                <a:gridCol w="652725">
                  <a:extLst>
                    <a:ext uri="{9D8B030D-6E8A-4147-A177-3AD203B41FA5}">
                      <a16:colId xmlns:a16="http://schemas.microsoft.com/office/drawing/2014/main" val="20001"/>
                    </a:ext>
                  </a:extLst>
                </a:gridCol>
                <a:gridCol w="652725">
                  <a:extLst>
                    <a:ext uri="{9D8B030D-6E8A-4147-A177-3AD203B41FA5}">
                      <a16:colId xmlns:a16="http://schemas.microsoft.com/office/drawing/2014/main" val="20002"/>
                    </a:ext>
                  </a:extLst>
                </a:gridCol>
                <a:gridCol w="662675">
                  <a:extLst>
                    <a:ext uri="{9D8B030D-6E8A-4147-A177-3AD203B41FA5}">
                      <a16:colId xmlns:a16="http://schemas.microsoft.com/office/drawing/2014/main" val="20003"/>
                    </a:ext>
                  </a:extLst>
                </a:gridCol>
                <a:gridCol w="662675">
                  <a:extLst>
                    <a:ext uri="{9D8B030D-6E8A-4147-A177-3AD203B41FA5}">
                      <a16:colId xmlns:a16="http://schemas.microsoft.com/office/drawing/2014/main" val="20004"/>
                    </a:ext>
                  </a:extLst>
                </a:gridCol>
                <a:gridCol w="509825">
                  <a:extLst>
                    <a:ext uri="{9D8B030D-6E8A-4147-A177-3AD203B41FA5}">
                      <a16:colId xmlns:a16="http://schemas.microsoft.com/office/drawing/2014/main" val="20005"/>
                    </a:ext>
                  </a:extLst>
                </a:gridCol>
                <a:gridCol w="733250">
                  <a:extLst>
                    <a:ext uri="{9D8B030D-6E8A-4147-A177-3AD203B41FA5}">
                      <a16:colId xmlns:a16="http://schemas.microsoft.com/office/drawing/2014/main" val="20006"/>
                    </a:ext>
                  </a:extLst>
                </a:gridCol>
                <a:gridCol w="662675">
                  <a:extLst>
                    <a:ext uri="{9D8B030D-6E8A-4147-A177-3AD203B41FA5}">
                      <a16:colId xmlns:a16="http://schemas.microsoft.com/office/drawing/2014/main" val="20007"/>
                    </a:ext>
                  </a:extLst>
                </a:gridCol>
                <a:gridCol w="662675">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942500">
                  <a:extLst>
                    <a:ext uri="{9D8B030D-6E8A-4147-A177-3AD203B41FA5}">
                      <a16:colId xmlns:a16="http://schemas.microsoft.com/office/drawing/2014/main" val="20010"/>
                    </a:ext>
                  </a:extLst>
                </a:gridCol>
                <a:gridCol w="662675">
                  <a:extLst>
                    <a:ext uri="{9D8B030D-6E8A-4147-A177-3AD203B41FA5}">
                      <a16:colId xmlns:a16="http://schemas.microsoft.com/office/drawing/2014/main" val="20011"/>
                    </a:ext>
                  </a:extLst>
                </a:gridCol>
                <a:gridCol w="662675">
                  <a:extLst>
                    <a:ext uri="{9D8B030D-6E8A-4147-A177-3AD203B41FA5}">
                      <a16:colId xmlns:a16="http://schemas.microsoft.com/office/drawing/2014/main" val="20012"/>
                    </a:ext>
                  </a:extLst>
                </a:gridCol>
                <a:gridCol w="471975">
                  <a:extLst>
                    <a:ext uri="{9D8B030D-6E8A-4147-A177-3AD203B41FA5}">
                      <a16:colId xmlns:a16="http://schemas.microsoft.com/office/drawing/2014/main" val="20013"/>
                    </a:ext>
                  </a:extLst>
                </a:gridCol>
              </a:tblGrid>
              <a:tr h="513375">
                <a:tc>
                  <a:txBody>
                    <a:bodyPr/>
                    <a:lstStyle/>
                    <a:p>
                      <a:pPr marL="0" lvl="0" indent="0" algn="ctr" rtl="0">
                        <a:spcBef>
                          <a:spcPts val="0"/>
                        </a:spcBef>
                        <a:spcAft>
                          <a:spcPts val="0"/>
                        </a:spcAft>
                        <a:buNone/>
                      </a:pPr>
                      <a:r>
                        <a:rPr lang="en" sz="1100"/>
                        <a:t>As of:</a:t>
                      </a:r>
                      <a:endParaRPr sz="1100"/>
                    </a:p>
                  </a:txBody>
                  <a:tcPr marL="0" marR="0"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1100"/>
                        <a:t>9/25</a:t>
                      </a:r>
                      <a:endParaRPr sz="1100"/>
                    </a:p>
                    <a:p>
                      <a:pPr marL="0" lvl="0" indent="0" algn="ctr" rtl="0">
                        <a:spcBef>
                          <a:spcPts val="0"/>
                        </a:spcBef>
                        <a:spcAft>
                          <a:spcPts val="0"/>
                        </a:spcAft>
                        <a:buNone/>
                      </a:pPr>
                      <a:r>
                        <a:rPr lang="en" sz="1100"/>
                        <a:t>-10/1</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10/2</a:t>
                      </a:r>
                      <a:endParaRPr sz="1100"/>
                    </a:p>
                    <a:p>
                      <a:pPr marL="0" lvl="0" indent="0" algn="ctr" rtl="0">
                        <a:spcBef>
                          <a:spcPts val="0"/>
                        </a:spcBef>
                        <a:spcAft>
                          <a:spcPts val="0"/>
                        </a:spcAft>
                        <a:buNone/>
                      </a:pPr>
                      <a:r>
                        <a:rPr lang="en" sz="1100"/>
                        <a:t>-10/8</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10/9</a:t>
                      </a:r>
                      <a:endParaRPr sz="1100"/>
                    </a:p>
                    <a:p>
                      <a:pPr marL="0" lvl="0" indent="0" algn="ctr" rtl="0">
                        <a:spcBef>
                          <a:spcPts val="0"/>
                        </a:spcBef>
                        <a:spcAft>
                          <a:spcPts val="0"/>
                        </a:spcAft>
                        <a:buNone/>
                      </a:pPr>
                      <a:r>
                        <a:rPr lang="en" sz="1100"/>
                        <a:t>-10/15</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100"/>
                        <a:t>10/16</a:t>
                      </a:r>
                      <a:endParaRPr sz="1100"/>
                    </a:p>
                    <a:p>
                      <a:pPr marL="0" lvl="0" indent="0" algn="ctr" rtl="0">
                        <a:spcBef>
                          <a:spcPts val="0"/>
                        </a:spcBef>
                        <a:spcAft>
                          <a:spcPts val="0"/>
                        </a:spcAft>
                        <a:buNone/>
                      </a:pPr>
                      <a:r>
                        <a:rPr lang="en" sz="1100"/>
                        <a:t>-10/22</a:t>
                      </a:r>
                      <a:endParaRPr sz="11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4">
                  <a:txBody>
                    <a:bodyPr/>
                    <a:lstStyle/>
                    <a:p>
                      <a:pPr marL="0" lvl="0" indent="0" algn="ctr" rtl="0">
                        <a:spcBef>
                          <a:spcPts val="0"/>
                        </a:spcBef>
                        <a:spcAft>
                          <a:spcPts val="0"/>
                        </a:spcAft>
                        <a:buNone/>
                      </a:pPr>
                      <a:r>
                        <a:rPr lang="en" sz="800">
                          <a:solidFill>
                            <a:schemeClr val="dk1"/>
                          </a:solidFill>
                        </a:rPr>
                        <a:t>Interim result </a:t>
                      </a:r>
                      <a:endParaRPr sz="800">
                        <a:solidFill>
                          <a:schemeClr val="dk1"/>
                        </a:solidFill>
                      </a:endParaRPr>
                    </a:p>
                    <a:p>
                      <a:pPr marL="0" lvl="0" indent="0" algn="ctr" rtl="0">
                        <a:spcBef>
                          <a:spcPts val="0"/>
                        </a:spcBef>
                        <a:spcAft>
                          <a:spcPts val="0"/>
                        </a:spcAft>
                        <a:buNone/>
                      </a:pPr>
                      <a:r>
                        <a:rPr lang="en" sz="800">
                          <a:solidFill>
                            <a:schemeClr val="dk1"/>
                          </a:solidFill>
                        </a:rPr>
                        <a:t>(FPIP)</a:t>
                      </a:r>
                      <a:endParaRPr sz="800"/>
                    </a:p>
                  </a:txBody>
                  <a:tcPr marL="0" marR="0"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CCCCCC"/>
                    </a:solidFill>
                  </a:tcPr>
                </a:tc>
                <a:tc>
                  <a:txBody>
                    <a:bodyPr/>
                    <a:lstStyle/>
                    <a:p>
                      <a:pPr marL="0" lvl="0" indent="0" algn="ctr" rtl="0">
                        <a:spcBef>
                          <a:spcPts val="0"/>
                        </a:spcBef>
                        <a:spcAft>
                          <a:spcPts val="0"/>
                        </a:spcAft>
                        <a:buNone/>
                      </a:pPr>
                      <a:r>
                        <a:rPr lang="en" sz="1100"/>
                        <a:t>10/23</a:t>
                      </a:r>
                      <a:endParaRPr sz="1100"/>
                    </a:p>
                    <a:p>
                      <a:pPr marL="0" lvl="0" indent="0" algn="ctr" rtl="0">
                        <a:spcBef>
                          <a:spcPts val="0"/>
                        </a:spcBef>
                        <a:spcAft>
                          <a:spcPts val="0"/>
                        </a:spcAft>
                        <a:buNone/>
                      </a:pPr>
                      <a:r>
                        <a:rPr lang="en" sz="1100"/>
                        <a:t>-10/29</a:t>
                      </a:r>
                      <a:endParaRPr sz="1100"/>
                    </a:p>
                  </a:txBody>
                  <a:tcPr marL="0" marR="0" marT="91425" marB="91425">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100">
                          <a:solidFill>
                            <a:schemeClr val="dk1"/>
                          </a:solidFill>
                        </a:rPr>
                        <a:t>10/30</a:t>
                      </a:r>
                      <a:endParaRPr sz="1100">
                        <a:solidFill>
                          <a:schemeClr val="dk1"/>
                        </a:solidFill>
                      </a:endParaRPr>
                    </a:p>
                    <a:p>
                      <a:pPr marL="0" lvl="0" indent="0" algn="ctr" rtl="0">
                        <a:spcBef>
                          <a:spcPts val="0"/>
                        </a:spcBef>
                        <a:spcAft>
                          <a:spcPts val="0"/>
                        </a:spcAft>
                        <a:buNone/>
                      </a:pPr>
                      <a:r>
                        <a:rPr lang="en" sz="1100">
                          <a:solidFill>
                            <a:schemeClr val="dk1"/>
                          </a:solidFill>
                        </a:rPr>
                        <a:t>-11/5</a:t>
                      </a:r>
                      <a:endParaRPr sz="1100">
                        <a:solidFill>
                          <a:schemeClr val="dk1"/>
                        </a:solidFill>
                      </a:endParaRPr>
                    </a:p>
                  </a:txBody>
                  <a:tcPr marL="0" marR="0" marT="91425" marB="91425"/>
                </a:tc>
                <a:tc>
                  <a:txBody>
                    <a:bodyPr/>
                    <a:lstStyle/>
                    <a:p>
                      <a:pPr marL="0" lvl="0" indent="0" algn="ctr" rtl="0">
                        <a:spcBef>
                          <a:spcPts val="0"/>
                        </a:spcBef>
                        <a:spcAft>
                          <a:spcPts val="0"/>
                        </a:spcAft>
                        <a:buNone/>
                      </a:pPr>
                      <a:r>
                        <a:rPr lang="en" sz="1100"/>
                        <a:t>11/6</a:t>
                      </a:r>
                      <a:endParaRPr sz="1100"/>
                    </a:p>
                    <a:p>
                      <a:pPr marL="0" lvl="0" indent="0" algn="ctr" rtl="0">
                        <a:spcBef>
                          <a:spcPts val="0"/>
                        </a:spcBef>
                        <a:spcAft>
                          <a:spcPts val="0"/>
                        </a:spcAft>
                        <a:buNone/>
                      </a:pPr>
                      <a:r>
                        <a:rPr lang="en" sz="1100"/>
                        <a:t>-11/12</a:t>
                      </a:r>
                      <a:endParaRPr sz="1100"/>
                    </a:p>
                  </a:txBody>
                  <a:tcPr marL="0" marR="0" marT="91425" marB="91425"/>
                </a:tc>
                <a:tc rowSpan="4">
                  <a:txBody>
                    <a:bodyPr/>
                    <a:lstStyle/>
                    <a:p>
                      <a:pPr marL="0" lvl="0" indent="0" algn="ctr" rtl="0">
                        <a:spcBef>
                          <a:spcPts val="0"/>
                        </a:spcBef>
                        <a:spcAft>
                          <a:spcPts val="0"/>
                        </a:spcAft>
                        <a:buNone/>
                      </a:pPr>
                      <a:r>
                        <a:rPr lang="en" sz="1100"/>
                        <a:t>break</a:t>
                      </a:r>
                      <a:br>
                        <a:rPr lang="en" sz="1100"/>
                      </a:br>
                      <a:r>
                        <a:rPr lang="en" sz="900">
                          <a:solidFill>
                            <a:srgbClr val="444444"/>
                          </a:solidFill>
                          <a:highlight>
                            <a:srgbClr val="FFFFFF"/>
                          </a:highlight>
                          <a:latin typeface="Roboto"/>
                          <a:ea typeface="Roboto"/>
                          <a:cs typeface="Roboto"/>
                          <a:sym typeface="Roboto"/>
                        </a:rPr>
                        <a:t>🏖️</a:t>
                      </a:r>
                      <a:endParaRPr sz="1100"/>
                    </a:p>
                  </a:txBody>
                  <a:tcPr marL="0" marR="0" marT="91425" marB="91425">
                    <a:solidFill>
                      <a:srgbClr val="CCCCCC"/>
                    </a:solidFill>
                  </a:tcPr>
                </a:tc>
                <a:tc>
                  <a:txBody>
                    <a:bodyPr/>
                    <a:lstStyle/>
                    <a:p>
                      <a:pPr marL="0" lvl="0" indent="0" algn="ctr" rtl="0">
                        <a:spcBef>
                          <a:spcPts val="0"/>
                        </a:spcBef>
                        <a:spcAft>
                          <a:spcPts val="0"/>
                        </a:spcAft>
                        <a:buNone/>
                      </a:pPr>
                      <a:r>
                        <a:rPr lang="en" sz="1100"/>
                        <a:t>11/20</a:t>
                      </a:r>
                      <a:endParaRPr sz="1100"/>
                    </a:p>
                    <a:p>
                      <a:pPr marL="0" lvl="0" indent="0" algn="ctr" rtl="0">
                        <a:spcBef>
                          <a:spcPts val="0"/>
                        </a:spcBef>
                        <a:spcAft>
                          <a:spcPts val="0"/>
                        </a:spcAft>
                        <a:buNone/>
                      </a:pPr>
                      <a:r>
                        <a:rPr lang="en" sz="1100"/>
                        <a:t>-11/26</a:t>
                      </a:r>
                      <a:endParaRPr sz="1100"/>
                    </a:p>
                  </a:txBody>
                  <a:tcPr marL="0" marR="0" marT="91425" marB="91425"/>
                </a:tc>
                <a:tc>
                  <a:txBody>
                    <a:bodyPr/>
                    <a:lstStyle/>
                    <a:p>
                      <a:pPr marL="0" lvl="0" indent="0" algn="ctr" rtl="0">
                        <a:spcBef>
                          <a:spcPts val="0"/>
                        </a:spcBef>
                        <a:spcAft>
                          <a:spcPts val="0"/>
                        </a:spcAft>
                        <a:buNone/>
                      </a:pPr>
                      <a:r>
                        <a:rPr lang="en" sz="1100"/>
                        <a:t>11/27</a:t>
                      </a:r>
                      <a:endParaRPr sz="1100"/>
                    </a:p>
                    <a:p>
                      <a:pPr marL="0" lvl="0" indent="0" algn="ctr" rtl="0">
                        <a:spcBef>
                          <a:spcPts val="0"/>
                        </a:spcBef>
                        <a:spcAft>
                          <a:spcPts val="0"/>
                        </a:spcAft>
                        <a:buNone/>
                      </a:pPr>
                      <a:r>
                        <a:rPr lang="en" sz="1100"/>
                        <a:t>-12/3</a:t>
                      </a:r>
                      <a:endParaRPr sz="1100"/>
                    </a:p>
                  </a:txBody>
                  <a:tcPr marL="0" marR="0" marT="91425" marB="91425"/>
                </a:tc>
                <a:tc>
                  <a:txBody>
                    <a:bodyPr/>
                    <a:lstStyle/>
                    <a:p>
                      <a:pPr marL="0" lvl="0" indent="0" algn="ctr" rtl="0">
                        <a:spcBef>
                          <a:spcPts val="0"/>
                        </a:spcBef>
                        <a:spcAft>
                          <a:spcPts val="0"/>
                        </a:spcAft>
                        <a:buNone/>
                      </a:pPr>
                      <a:r>
                        <a:rPr lang="en" sz="1100"/>
                        <a:t>12/4</a:t>
                      </a:r>
                      <a:endParaRPr sz="1100"/>
                    </a:p>
                    <a:p>
                      <a:pPr marL="0" lvl="0" indent="0" algn="ctr" rtl="0">
                        <a:spcBef>
                          <a:spcPts val="0"/>
                        </a:spcBef>
                        <a:spcAft>
                          <a:spcPts val="0"/>
                        </a:spcAft>
                        <a:buNone/>
                      </a:pPr>
                      <a:r>
                        <a:rPr lang="en" sz="1100"/>
                        <a:t>-12/12</a:t>
                      </a:r>
                      <a:endParaRPr sz="1100"/>
                    </a:p>
                  </a:txBody>
                  <a:tcPr marL="0" marR="0" marT="91425" marB="91425"/>
                </a:tc>
                <a:tc>
                  <a:txBody>
                    <a:bodyPr/>
                    <a:lstStyle/>
                    <a:p>
                      <a:pPr marL="0" lvl="0" indent="0" algn="ctr" rtl="0">
                        <a:spcBef>
                          <a:spcPts val="0"/>
                        </a:spcBef>
                        <a:spcAft>
                          <a:spcPts val="0"/>
                        </a:spcAft>
                        <a:buClr>
                          <a:schemeClr val="dk1"/>
                        </a:buClr>
                        <a:buSzPts val="1100"/>
                        <a:buFont typeface="Arial"/>
                        <a:buNone/>
                      </a:pPr>
                      <a:r>
                        <a:rPr lang="en" sz="800">
                          <a:solidFill>
                            <a:schemeClr val="dk1"/>
                          </a:solidFill>
                        </a:rPr>
                        <a:t>Final result (FPVP)</a:t>
                      </a:r>
                      <a:endParaRPr sz="800"/>
                    </a:p>
                  </a:txBody>
                  <a:tcPr marL="0" marR="0" marT="91425" marB="91425">
                    <a:solidFill>
                      <a:srgbClr val="CCCCCC"/>
                    </a:solidFill>
                  </a:tcPr>
                </a:tc>
                <a:extLst>
                  <a:ext uri="{0D108BD9-81ED-4DB2-BD59-A6C34878D82A}">
                    <a16:rowId xmlns:a16="http://schemas.microsoft.com/office/drawing/2014/main" val="10000"/>
                  </a:ext>
                </a:extLst>
              </a:tr>
              <a:tr h="518125">
                <a:tc>
                  <a:txBody>
                    <a:bodyPr/>
                    <a:lstStyle/>
                    <a:p>
                      <a:pPr marL="0" lvl="0" indent="0" algn="ctr" rtl="0">
                        <a:spcBef>
                          <a:spcPts val="0"/>
                        </a:spcBef>
                        <a:spcAft>
                          <a:spcPts val="0"/>
                        </a:spcAft>
                        <a:buNone/>
                      </a:pPr>
                      <a:r>
                        <a:rPr lang="en" sz="1100"/>
                        <a:t>Current LB score</a:t>
                      </a:r>
                      <a:endParaRPr sz="1100"/>
                    </a:p>
                  </a:txBody>
                  <a:tcPr marL="0" marR="0" marT="91425" marB="91425"/>
                </a:tc>
                <a:tc>
                  <a:txBody>
                    <a:bodyPr/>
                    <a:lstStyle/>
                    <a:p>
                      <a:pPr marL="0" lvl="0" indent="0" algn="ctr" rtl="0">
                        <a:spcBef>
                          <a:spcPts val="0"/>
                        </a:spcBef>
                        <a:spcAft>
                          <a:spcPts val="0"/>
                        </a:spcAft>
                        <a:buNone/>
                      </a:pPr>
                      <a:r>
                        <a:rPr lang="en-US" sz="1100" dirty="0"/>
                        <a:t>5.4650</a:t>
                      </a:r>
                      <a:endParaRPr sz="1100" dirty="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endParaRPr sz="1100"/>
                    </a:p>
                  </a:txBody>
                  <a:tcPr marL="0" marR="0" marT="91425" marB="91425">
                    <a:lnT w="9525" cap="flat" cmpd="sng">
                      <a:solidFill>
                        <a:srgbClr val="9E9E9E"/>
                      </a:solidFill>
                      <a:prstDash val="solid"/>
                      <a:round/>
                      <a:headEnd type="none" w="sm" len="sm"/>
                      <a:tailEnd type="none" w="sm" len="sm"/>
                    </a:lnT>
                  </a:tcPr>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1"/>
                  </a:ext>
                </a:extLst>
              </a:tr>
              <a:tr h="518125">
                <a:tc>
                  <a:txBody>
                    <a:bodyPr/>
                    <a:lstStyle/>
                    <a:p>
                      <a:pPr marL="0" lvl="0" indent="0" algn="ctr" rtl="0">
                        <a:spcBef>
                          <a:spcPts val="0"/>
                        </a:spcBef>
                        <a:spcAft>
                          <a:spcPts val="0"/>
                        </a:spcAft>
                        <a:buNone/>
                      </a:pPr>
                      <a:r>
                        <a:rPr lang="en" sz="1100"/>
                        <a:t>Current LB rank</a:t>
                      </a:r>
                      <a:endParaRPr sz="1100"/>
                    </a:p>
                  </a:txBody>
                  <a:tcPr marL="0" marR="0" marT="91425" marB="91425"/>
                </a:tc>
                <a:tc>
                  <a:txBody>
                    <a:bodyPr/>
                    <a:lstStyle/>
                    <a:p>
                      <a:pPr marL="0" lvl="0" indent="0" algn="ctr" rtl="0">
                        <a:spcBef>
                          <a:spcPts val="0"/>
                        </a:spcBef>
                        <a:spcAft>
                          <a:spcPts val="0"/>
                        </a:spcAft>
                        <a:buNone/>
                      </a:pPr>
                      <a:r>
                        <a:rPr lang="en-US" sz="1100" dirty="0"/>
                        <a:t>578</a:t>
                      </a:r>
                      <a:endParaRPr sz="1100" dirty="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solidFill>
                      <a:srgbClr val="CCCCCC"/>
                    </a:solidFill>
                  </a:tcPr>
                </a:tc>
                <a:extLst>
                  <a:ext uri="{0D108BD9-81ED-4DB2-BD59-A6C34878D82A}">
                    <a16:rowId xmlns:a16="http://schemas.microsoft.com/office/drawing/2014/main" val="10002"/>
                  </a:ext>
                </a:extLst>
              </a:tr>
              <a:tr h="853400">
                <a:tc>
                  <a:txBody>
                    <a:bodyPr/>
                    <a:lstStyle/>
                    <a:p>
                      <a:pPr marL="0" lvl="0" indent="0" algn="ctr" rtl="0">
                        <a:spcBef>
                          <a:spcPts val="0"/>
                        </a:spcBef>
                        <a:spcAft>
                          <a:spcPts val="0"/>
                        </a:spcAft>
                        <a:buNone/>
                      </a:pPr>
                      <a:r>
                        <a:rPr lang="en" sz="1100"/>
                        <a:t>Cumulative # of submissions to LB</a:t>
                      </a:r>
                      <a:endParaRPr sz="1100"/>
                    </a:p>
                  </a:txBody>
                  <a:tcPr marL="0" marR="0" marT="91425" marB="91425"/>
                </a:tc>
                <a:tc>
                  <a:txBody>
                    <a:bodyPr/>
                    <a:lstStyle/>
                    <a:p>
                      <a:pPr marL="0" lvl="0" indent="0" algn="ctr" rtl="0">
                        <a:spcBef>
                          <a:spcPts val="0"/>
                        </a:spcBef>
                        <a:spcAft>
                          <a:spcPts val="0"/>
                        </a:spcAft>
                        <a:buNone/>
                      </a:pPr>
                      <a:r>
                        <a:rPr lang="en-US" sz="1100" dirty="0"/>
                        <a:t>1</a:t>
                      </a:r>
                      <a:endParaRPr sz="1100" dirty="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vMerge="1">
                  <a:txBody>
                    <a:bodyPr/>
                    <a:lstStyle/>
                    <a:p>
                      <a:endParaRPr lang="en-US"/>
                    </a:p>
                  </a:txBody>
                  <a:tcPr/>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a:p>
                  </a:txBody>
                  <a:tcPr marL="0" marR="0" marT="91425" marB="91425"/>
                </a:tc>
                <a:tc>
                  <a:txBody>
                    <a:bodyPr/>
                    <a:lstStyle/>
                    <a:p>
                      <a:pPr marL="0" lvl="0" indent="0" algn="ctr" rtl="0">
                        <a:spcBef>
                          <a:spcPts val="0"/>
                        </a:spcBef>
                        <a:spcAft>
                          <a:spcPts val="0"/>
                        </a:spcAft>
                        <a:buNone/>
                      </a:pPr>
                      <a:endParaRPr sz="1100" dirty="0"/>
                    </a:p>
                  </a:txBody>
                  <a:tcPr marL="0" marR="0" marT="91425" marB="91425">
                    <a:solidFill>
                      <a:srgbClr val="CCCCCC"/>
                    </a:solidFill>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CEC2CA95-9FF3-616F-78A5-C384F341BEFF}"/>
              </a:ext>
            </a:extLst>
          </p:cNvPr>
          <p:cNvPicPr>
            <a:picLocks noChangeAspect="1"/>
          </p:cNvPicPr>
          <p:nvPr/>
        </p:nvPicPr>
        <p:blipFill>
          <a:blip r:embed="rId4"/>
          <a:stretch>
            <a:fillRect/>
          </a:stretch>
        </p:blipFill>
        <p:spPr>
          <a:xfrm>
            <a:off x="2969805" y="1065493"/>
            <a:ext cx="2932881" cy="122451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1763</Words>
  <Application>Microsoft Office PowerPoint</Application>
  <PresentationFormat>On-screen Show (16:9)</PresentationFormat>
  <Paragraphs>172</Paragraphs>
  <Slides>16</Slides>
  <Notes>16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Roboto</vt:lpstr>
      <vt:lpstr>Simple Light</vt:lpstr>
      <vt:lpstr>Simple Light</vt:lpstr>
      <vt:lpstr>Team: sterling_brett_alejandro_james</vt:lpstr>
      <vt:lpstr>Project Overview</vt:lpstr>
      <vt:lpstr>Project Guidelines</vt:lpstr>
      <vt:lpstr>Grading Rubric</vt:lpstr>
      <vt:lpstr>Consent for presentation sharing</vt:lpstr>
      <vt:lpstr>Acronyms</vt:lpstr>
      <vt:lpstr>Competition Description</vt:lpstr>
      <vt:lpstr>Train/Test Hardware Specifications</vt:lpstr>
      <vt:lpstr>Team’s Metric &amp; Performance</vt:lpstr>
      <vt:lpstr>Key Features</vt:lpstr>
      <vt:lpstr>Preprocessing</vt:lpstr>
      <vt:lpstr>Our Latest Model</vt:lpstr>
      <vt:lpstr>Recent Modeling Problems</vt:lpstr>
      <vt:lpstr>Plans for next week </vt:lpstr>
      <vt:lpstr>References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cp:lastModifiedBy>Sterling Belleau</cp:lastModifiedBy>
  <cp:revision>3</cp:revision>
  <dcterms:modified xsi:type="dcterms:W3CDTF">2023-09-30T20:30:22Z</dcterms:modified>
</cp:coreProperties>
</file>