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Bold" charset="1" panose="00000800000000000000"/>
      <p:regular r:id="rId10"/>
    </p:embeddedFont>
    <p:embeddedFont>
      <p:font typeface="HK Grotesk Bold Italics" charset="1" panose="00000800000000000000"/>
      <p:regular r:id="rId11"/>
    </p:embeddedFont>
    <p:embeddedFont>
      <p:font typeface="Public Sans" charset="1" panose="00000000000000000000"/>
      <p:regular r:id="rId12"/>
    </p:embeddedFont>
    <p:embeddedFont>
      <p:font typeface="Public Sans Bold" charset="1" panose="00000000000000000000"/>
      <p:regular r:id="rId13"/>
    </p:embeddedFont>
    <p:embeddedFont>
      <p:font typeface="Public Sans Italics" charset="1" panose="00000000000000000000"/>
      <p:regular r:id="rId14"/>
    </p:embeddedFont>
    <p:embeddedFont>
      <p:font typeface="Public Sans Bold Italics" charset="1" panose="00000000000000000000"/>
      <p:regular r:id="rId15"/>
    </p:embeddedFont>
    <p:embeddedFont>
      <p:font typeface="Open Sans Light" charset="1" panose="020B0306030504020204"/>
      <p:regular r:id="rId16"/>
    </p:embeddedFont>
    <p:embeddedFont>
      <p:font typeface="Open Sans Light Bold" charset="1" panose="020B0806030504020204"/>
      <p:regular r:id="rId17"/>
    </p:embeddedFont>
    <p:embeddedFont>
      <p:font typeface="Open Sans Light Italics" charset="1" panose="020B0306030504020204"/>
      <p:regular r:id="rId18"/>
    </p:embeddedFont>
    <p:embeddedFont>
      <p:font typeface="Open Sans Light Bold Italics" charset="1" panose="020B0806030504020204"/>
      <p:regular r:id="rId19"/>
    </p:embeddedFont>
    <p:embeddedFont>
      <p:font typeface="Open Sans" charset="1" panose="020B0606030504020204"/>
      <p:regular r:id="rId20"/>
    </p:embeddedFont>
    <p:embeddedFont>
      <p:font typeface="Open Sans Bold" charset="1" panose="020B0806030504020204"/>
      <p:regular r:id="rId21"/>
    </p:embeddedFont>
    <p:embeddedFont>
      <p:font typeface="Open Sans Italics" charset="1" panose="020B0606030504020204"/>
      <p:regular r:id="rId22"/>
    </p:embeddedFont>
    <p:embeddedFont>
      <p:font typeface="Open Sans Bold Italics" charset="1" panose="020B0806030504020204"/>
      <p:regular r:id="rId23"/>
    </p:embeddedFont>
    <p:embeddedFont>
      <p:font typeface="Open Sans Extra Bold" charset="1" panose="020B0906030804020204"/>
      <p:regular r:id="rId24"/>
    </p:embeddedFont>
    <p:embeddedFont>
      <p:font typeface="Open Sans Extra Bold Italics" charset="1" panose="020B09060308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41" Target="slides/slide16.xml" Type="http://schemas.openxmlformats.org/officeDocument/2006/relationships/slide"/><Relationship Id="rId42" Target="slides/slide17.xml" Type="http://schemas.openxmlformats.org/officeDocument/2006/relationships/slide"/><Relationship Id="rId43" Target="slides/slide18.xml" Type="http://schemas.openxmlformats.org/officeDocument/2006/relationships/slide"/><Relationship Id="rId44" Target="slides/slide19.xml" Type="http://schemas.openxmlformats.org/officeDocument/2006/relationships/slide"/><Relationship Id="rId45" Target="slides/slide20.xml" Type="http://schemas.openxmlformats.org/officeDocument/2006/relationships/slide"/><Relationship Id="rId46" Target="slides/slide21.xml" Type="http://schemas.openxmlformats.org/officeDocument/2006/relationships/slide"/><Relationship Id="rId47" Target="slides/slide22.xml" Type="http://schemas.openxmlformats.org/officeDocument/2006/relationships/slide"/><Relationship Id="rId48" Target="slides/slide23.xml" Type="http://schemas.openxmlformats.org/officeDocument/2006/relationships/slide"/><Relationship Id="rId49" Target="slides/slide24.xml" Type="http://schemas.openxmlformats.org/officeDocument/2006/relationships/slide"/><Relationship Id="rId5" Target="tableStyles.xml" Type="http://schemas.openxmlformats.org/officeDocument/2006/relationships/tableStyles"/><Relationship Id="rId50" Target="slides/slide25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443435" y="3988296"/>
            <a:ext cx="10404872" cy="10404872"/>
          </a:xfrm>
          <a:custGeom>
            <a:avLst/>
            <a:gdLst/>
            <a:ahLst/>
            <a:cxnLst/>
            <a:rect r="r" b="b" t="t" l="l"/>
            <a:pathLst>
              <a:path h="10404872" w="10404872">
                <a:moveTo>
                  <a:pt x="10404873" y="0"/>
                </a:moveTo>
                <a:lnTo>
                  <a:pt x="0" y="0"/>
                </a:lnTo>
                <a:lnTo>
                  <a:pt x="0" y="10404872"/>
                </a:lnTo>
                <a:lnTo>
                  <a:pt x="10404873" y="10404872"/>
                </a:lnTo>
                <a:lnTo>
                  <a:pt x="1040487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9326562" y="-4106168"/>
            <a:ext cx="10404872" cy="10404872"/>
          </a:xfrm>
          <a:custGeom>
            <a:avLst/>
            <a:gdLst/>
            <a:ahLst/>
            <a:cxnLst/>
            <a:rect r="r" b="b" t="t" l="l"/>
            <a:pathLst>
              <a:path h="10404872" w="10404872">
                <a:moveTo>
                  <a:pt x="0" y="10404872"/>
                </a:moveTo>
                <a:lnTo>
                  <a:pt x="10404873" y="10404872"/>
                </a:lnTo>
                <a:lnTo>
                  <a:pt x="10404873" y="0"/>
                </a:lnTo>
                <a:lnTo>
                  <a:pt x="0" y="0"/>
                </a:lnTo>
                <a:lnTo>
                  <a:pt x="0" y="104048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95423" y="3834818"/>
            <a:ext cx="13497154" cy="2617363"/>
            <a:chOff x="0" y="0"/>
            <a:chExt cx="17996206" cy="348981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17996206" cy="2422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553"/>
                </a:lnSpc>
              </a:pPr>
              <a:r>
                <a:rPr lang="en-US" sz="11550">
                  <a:solidFill>
                    <a:srgbClr val="FFFFFF"/>
                  </a:solidFill>
                  <a:latin typeface="HK Grotesk Bold"/>
                </a:rPr>
                <a:t>Tokyo Revengers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50699" y="2707671"/>
              <a:ext cx="17945507" cy="782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10"/>
                </a:lnSpc>
                <a:spcBef>
                  <a:spcPct val="0"/>
                </a:spcBef>
              </a:pPr>
              <a:r>
                <a:rPr lang="en-US" sz="3436">
                  <a:solidFill>
                    <a:srgbClr val="FFFFFF"/>
                  </a:solidFill>
                  <a:latin typeface="Public Sans"/>
                </a:rPr>
                <a:t>Le sujet de notre projet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5488" y="1711678"/>
            <a:ext cx="2272390" cy="5845376"/>
          </a:xfrm>
          <a:custGeom>
            <a:avLst/>
            <a:gdLst/>
            <a:ahLst/>
            <a:cxnLst/>
            <a:rect r="r" b="b" t="t" l="l"/>
            <a:pathLst>
              <a:path h="5845376" w="2272390">
                <a:moveTo>
                  <a:pt x="0" y="0"/>
                </a:moveTo>
                <a:lnTo>
                  <a:pt x="2272390" y="0"/>
                </a:lnTo>
                <a:lnTo>
                  <a:pt x="2272390" y="5845377"/>
                </a:lnTo>
                <a:lnTo>
                  <a:pt x="0" y="58453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4981" y="4034068"/>
            <a:ext cx="7281217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380"/>
              </a:lnSpc>
              <a:spcBef>
                <a:spcPct val="0"/>
              </a:spcBef>
            </a:pPr>
            <a:r>
              <a:rPr lang="en-US" sz="6150">
                <a:solidFill>
                  <a:srgbClr val="FFFFFF"/>
                </a:solidFill>
                <a:latin typeface="HK Grotesk Bold"/>
              </a:rPr>
              <a:t>3  - La liste de nos questions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34445" y="2617803"/>
            <a:ext cx="12912932" cy="118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FFFFFF"/>
                </a:solidFill>
                <a:latin typeface="Open Sans Extra Bold"/>
              </a:rPr>
              <a:t>Quel est le nombre total de visionnages pour chaque saison de l'anime "Tokyo Revengers" 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34445" y="4255467"/>
            <a:ext cx="1533795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T</a:t>
            </a:r>
            <a:r>
              <a:rPr lang="en-US" sz="3399">
                <a:solidFill>
                  <a:srgbClr val="FFFFFF"/>
                </a:solidFill>
                <a:latin typeface="Open Sans Extra Bold"/>
              </a:rPr>
              <a:t>rier les gangs par taille de leur nombre de membres dans l'ordre croissant.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34445" y="5893132"/>
            <a:ext cx="1715355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Quel est le nombre d’épisodes dans la saison avec le plus grand nombre de visionnages?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4445" y="7530797"/>
            <a:ext cx="1466905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Quels sont les arcs narratifs qui ont des épisodes avec une note moyenne supérieure à 4?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7303" y="1136678"/>
            <a:ext cx="17105358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u="sng">
                <a:solidFill>
                  <a:srgbClr val="FFFFFF"/>
                </a:solidFill>
                <a:latin typeface="Open Sans Light Bold"/>
              </a:rPr>
              <a:t>Voici les 4 questions que nous avons choisi 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15215" y="2910118"/>
            <a:ext cx="3230118" cy="4114800"/>
          </a:xfrm>
          <a:custGeom>
            <a:avLst/>
            <a:gdLst/>
            <a:ahLst/>
            <a:cxnLst/>
            <a:rect r="r" b="b" t="t" l="l"/>
            <a:pathLst>
              <a:path h="4114800" w="3230118">
                <a:moveTo>
                  <a:pt x="0" y="0"/>
                </a:moveTo>
                <a:lnTo>
                  <a:pt x="3230118" y="0"/>
                </a:lnTo>
                <a:lnTo>
                  <a:pt x="32301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4981" y="4034068"/>
            <a:ext cx="7281217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380"/>
              </a:lnSpc>
              <a:spcBef>
                <a:spcPct val="0"/>
              </a:spcBef>
            </a:pPr>
            <a:r>
              <a:rPr lang="en-US" sz="6150">
                <a:solidFill>
                  <a:srgbClr val="FFFFFF"/>
                </a:solidFill>
                <a:latin typeface="HK Grotesk Bold"/>
              </a:rPr>
              <a:t>4 - Nos réponses aux questions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808" y="2937480"/>
            <a:ext cx="17306383" cy="2206020"/>
          </a:xfrm>
          <a:custGeom>
            <a:avLst/>
            <a:gdLst/>
            <a:ahLst/>
            <a:cxnLst/>
            <a:rect r="r" b="b" t="t" l="l"/>
            <a:pathLst>
              <a:path h="2206020" w="17306383">
                <a:moveTo>
                  <a:pt x="0" y="0"/>
                </a:moveTo>
                <a:lnTo>
                  <a:pt x="17306384" y="0"/>
                </a:lnTo>
                <a:lnTo>
                  <a:pt x="17306384" y="2206020"/>
                </a:lnTo>
                <a:lnTo>
                  <a:pt x="0" y="2206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36477" y="6935477"/>
            <a:ext cx="3351523" cy="3351523"/>
          </a:xfrm>
          <a:custGeom>
            <a:avLst/>
            <a:gdLst/>
            <a:ahLst/>
            <a:cxnLst/>
            <a:rect r="r" b="b" t="t" l="l"/>
            <a:pathLst>
              <a:path h="3351523" w="3351523">
                <a:moveTo>
                  <a:pt x="0" y="0"/>
                </a:moveTo>
                <a:lnTo>
                  <a:pt x="3351523" y="0"/>
                </a:lnTo>
                <a:lnTo>
                  <a:pt x="3351523" y="3351523"/>
                </a:lnTo>
                <a:lnTo>
                  <a:pt x="0" y="33515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78384" y="280670"/>
            <a:ext cx="19036547" cy="141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u="sng">
                <a:solidFill>
                  <a:srgbClr val="FFFFFF"/>
                </a:solidFill>
                <a:latin typeface="Open Sans Extra Bold Italics"/>
              </a:rPr>
              <a:t>Trier les gangs par taille de leur nombre de membres dans l'ordre croissant.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36477" y="6935477"/>
            <a:ext cx="3351523" cy="3351523"/>
          </a:xfrm>
          <a:custGeom>
            <a:avLst/>
            <a:gdLst/>
            <a:ahLst/>
            <a:cxnLst/>
            <a:rect r="r" b="b" t="t" l="l"/>
            <a:pathLst>
              <a:path h="3351523" w="3351523">
                <a:moveTo>
                  <a:pt x="0" y="0"/>
                </a:moveTo>
                <a:lnTo>
                  <a:pt x="3351523" y="0"/>
                </a:lnTo>
                <a:lnTo>
                  <a:pt x="3351523" y="3351523"/>
                </a:lnTo>
                <a:lnTo>
                  <a:pt x="0" y="3351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67463" y="4034174"/>
            <a:ext cx="13028320" cy="2218651"/>
          </a:xfrm>
          <a:custGeom>
            <a:avLst/>
            <a:gdLst/>
            <a:ahLst/>
            <a:cxnLst/>
            <a:rect r="r" b="b" t="t" l="l"/>
            <a:pathLst>
              <a:path h="2218651" w="13028320">
                <a:moveTo>
                  <a:pt x="0" y="0"/>
                </a:moveTo>
                <a:lnTo>
                  <a:pt x="13028320" y="0"/>
                </a:lnTo>
                <a:lnTo>
                  <a:pt x="13028320" y="2218652"/>
                </a:lnTo>
                <a:lnTo>
                  <a:pt x="0" y="2218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78384" y="280670"/>
            <a:ext cx="19036547" cy="141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u="sng">
                <a:solidFill>
                  <a:srgbClr val="FFFFFF"/>
                </a:solidFill>
                <a:latin typeface="Open Sans Extra Bold Italics"/>
              </a:rPr>
              <a:t>Trier les gangs par taille de leur nombre de membres dans l'ordre croissant.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3233" y="3471508"/>
            <a:ext cx="17521533" cy="2414913"/>
          </a:xfrm>
          <a:custGeom>
            <a:avLst/>
            <a:gdLst/>
            <a:ahLst/>
            <a:cxnLst/>
            <a:rect r="r" b="b" t="t" l="l"/>
            <a:pathLst>
              <a:path h="2414913" w="17521533">
                <a:moveTo>
                  <a:pt x="0" y="0"/>
                </a:moveTo>
                <a:lnTo>
                  <a:pt x="17521534" y="0"/>
                </a:lnTo>
                <a:lnTo>
                  <a:pt x="17521534" y="2414913"/>
                </a:lnTo>
                <a:lnTo>
                  <a:pt x="0" y="241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36477" y="6935477"/>
            <a:ext cx="3351523" cy="3351523"/>
          </a:xfrm>
          <a:custGeom>
            <a:avLst/>
            <a:gdLst/>
            <a:ahLst/>
            <a:cxnLst/>
            <a:rect r="r" b="b" t="t" l="l"/>
            <a:pathLst>
              <a:path h="3351523" w="3351523">
                <a:moveTo>
                  <a:pt x="0" y="0"/>
                </a:moveTo>
                <a:lnTo>
                  <a:pt x="3351523" y="0"/>
                </a:lnTo>
                <a:lnTo>
                  <a:pt x="3351523" y="3351523"/>
                </a:lnTo>
                <a:lnTo>
                  <a:pt x="0" y="33515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55156" y="382270"/>
            <a:ext cx="14465796" cy="141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u="sng">
                <a:solidFill>
                  <a:srgbClr val="FFFFFF"/>
                </a:solidFill>
                <a:latin typeface="Open Sans Extra Bold Italics"/>
              </a:rPr>
              <a:t>Quels est le nombre total de visionnages pour chaques saison de l'anime "Tokyo Revengers" 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36477" y="6935477"/>
            <a:ext cx="3351523" cy="3351523"/>
          </a:xfrm>
          <a:custGeom>
            <a:avLst/>
            <a:gdLst/>
            <a:ahLst/>
            <a:cxnLst/>
            <a:rect r="r" b="b" t="t" l="l"/>
            <a:pathLst>
              <a:path h="3351523" w="3351523">
                <a:moveTo>
                  <a:pt x="0" y="0"/>
                </a:moveTo>
                <a:lnTo>
                  <a:pt x="3351523" y="0"/>
                </a:lnTo>
                <a:lnTo>
                  <a:pt x="3351523" y="3351523"/>
                </a:lnTo>
                <a:lnTo>
                  <a:pt x="0" y="3351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65006" y="4774789"/>
            <a:ext cx="13028320" cy="1367890"/>
          </a:xfrm>
          <a:custGeom>
            <a:avLst/>
            <a:gdLst/>
            <a:ahLst/>
            <a:cxnLst/>
            <a:rect r="r" b="b" t="t" l="l"/>
            <a:pathLst>
              <a:path h="1367890" w="13028320">
                <a:moveTo>
                  <a:pt x="0" y="0"/>
                </a:moveTo>
                <a:lnTo>
                  <a:pt x="13028320" y="0"/>
                </a:lnTo>
                <a:lnTo>
                  <a:pt x="13028320" y="1367891"/>
                </a:lnTo>
                <a:lnTo>
                  <a:pt x="0" y="13678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55156" y="382270"/>
            <a:ext cx="14465796" cy="141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u="sng">
                <a:solidFill>
                  <a:srgbClr val="FFFFFF"/>
                </a:solidFill>
                <a:latin typeface="Open Sans Extra Bold Italics"/>
              </a:rPr>
              <a:t>Quels est le nombre total de visionnages pour chaques saison de l'anime "Tokyo Revengers" ?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2840" y="2001264"/>
            <a:ext cx="17662320" cy="4870434"/>
          </a:xfrm>
          <a:custGeom>
            <a:avLst/>
            <a:gdLst/>
            <a:ahLst/>
            <a:cxnLst/>
            <a:rect r="r" b="b" t="t" l="l"/>
            <a:pathLst>
              <a:path h="4870434" w="17662320">
                <a:moveTo>
                  <a:pt x="0" y="0"/>
                </a:moveTo>
                <a:lnTo>
                  <a:pt x="17662320" y="0"/>
                </a:lnTo>
                <a:lnTo>
                  <a:pt x="17662320" y="4870434"/>
                </a:lnTo>
                <a:lnTo>
                  <a:pt x="0" y="4870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36477" y="6871698"/>
            <a:ext cx="3351523" cy="3351523"/>
          </a:xfrm>
          <a:custGeom>
            <a:avLst/>
            <a:gdLst/>
            <a:ahLst/>
            <a:cxnLst/>
            <a:rect r="r" b="b" t="t" l="l"/>
            <a:pathLst>
              <a:path h="3351523" w="3351523">
                <a:moveTo>
                  <a:pt x="0" y="0"/>
                </a:moveTo>
                <a:lnTo>
                  <a:pt x="3351523" y="0"/>
                </a:lnTo>
                <a:lnTo>
                  <a:pt x="3351523" y="3351523"/>
                </a:lnTo>
                <a:lnTo>
                  <a:pt x="0" y="33515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80670"/>
            <a:ext cx="16230600" cy="141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u="sng">
                <a:solidFill>
                  <a:srgbClr val="FFFFFF"/>
                </a:solidFill>
                <a:latin typeface="Open Sans Extra Bold Italics"/>
              </a:rPr>
              <a:t>Quels est le nombre d'épisodes dans la saison avec le plus grand nombre de visionnages 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26763" y="6935477"/>
            <a:ext cx="3261237" cy="3351523"/>
          </a:xfrm>
          <a:custGeom>
            <a:avLst/>
            <a:gdLst/>
            <a:ahLst/>
            <a:cxnLst/>
            <a:rect r="r" b="b" t="t" l="l"/>
            <a:pathLst>
              <a:path h="3351523" w="3261237">
                <a:moveTo>
                  <a:pt x="0" y="0"/>
                </a:moveTo>
                <a:lnTo>
                  <a:pt x="3261237" y="0"/>
                </a:lnTo>
                <a:lnTo>
                  <a:pt x="3261237" y="3351523"/>
                </a:lnTo>
                <a:lnTo>
                  <a:pt x="0" y="3351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6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87207" y="4278062"/>
            <a:ext cx="9113587" cy="1730875"/>
          </a:xfrm>
          <a:custGeom>
            <a:avLst/>
            <a:gdLst/>
            <a:ahLst/>
            <a:cxnLst/>
            <a:rect r="r" b="b" t="t" l="l"/>
            <a:pathLst>
              <a:path h="1730875" w="9113587">
                <a:moveTo>
                  <a:pt x="0" y="0"/>
                </a:moveTo>
                <a:lnTo>
                  <a:pt x="9113586" y="0"/>
                </a:lnTo>
                <a:lnTo>
                  <a:pt x="9113586" y="1730876"/>
                </a:lnTo>
                <a:lnTo>
                  <a:pt x="0" y="17308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80670"/>
            <a:ext cx="16230600" cy="141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u="sng">
                <a:solidFill>
                  <a:srgbClr val="FFFFFF"/>
                </a:solidFill>
                <a:latin typeface="Open Sans Extra Bold Italics"/>
              </a:rPr>
              <a:t>Quels est le nombre d'épisodes dans la saison avec le plus grand nombre de visionnages ?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5113" y="2937030"/>
            <a:ext cx="17757774" cy="2749328"/>
          </a:xfrm>
          <a:custGeom>
            <a:avLst/>
            <a:gdLst/>
            <a:ahLst/>
            <a:cxnLst/>
            <a:rect r="r" b="b" t="t" l="l"/>
            <a:pathLst>
              <a:path h="2749328" w="17757774">
                <a:moveTo>
                  <a:pt x="0" y="0"/>
                </a:moveTo>
                <a:lnTo>
                  <a:pt x="17757774" y="0"/>
                </a:lnTo>
                <a:lnTo>
                  <a:pt x="17757774" y="2749328"/>
                </a:lnTo>
                <a:lnTo>
                  <a:pt x="0" y="2749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2" r="0" b="-14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36477" y="6935477"/>
            <a:ext cx="3351523" cy="3351523"/>
          </a:xfrm>
          <a:custGeom>
            <a:avLst/>
            <a:gdLst/>
            <a:ahLst/>
            <a:cxnLst/>
            <a:rect r="r" b="b" t="t" l="l"/>
            <a:pathLst>
              <a:path h="3351523" w="3351523">
                <a:moveTo>
                  <a:pt x="0" y="0"/>
                </a:moveTo>
                <a:lnTo>
                  <a:pt x="3351523" y="0"/>
                </a:lnTo>
                <a:lnTo>
                  <a:pt x="3351523" y="3351523"/>
                </a:lnTo>
                <a:lnTo>
                  <a:pt x="0" y="33515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00805" y="280670"/>
            <a:ext cx="18388805" cy="141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u="sng">
                <a:solidFill>
                  <a:srgbClr val="FFFFFF"/>
                </a:solidFill>
                <a:latin typeface="Open Sans Extra Bold Italics"/>
              </a:rPr>
              <a:t>Quels sont les arcs narratifs qui ont des épisodes avec une note moyenne supérieure à 4?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42900"/>
            <a:ext cx="18288000" cy="10972800"/>
          </a:xfrm>
          <a:custGeom>
            <a:avLst/>
            <a:gdLst/>
            <a:ahLst/>
            <a:cxnLst/>
            <a:rect r="r" b="b" t="t" l="l"/>
            <a:pathLst>
              <a:path h="10972800" w="18288000">
                <a:moveTo>
                  <a:pt x="0" y="0"/>
                </a:moveTo>
                <a:lnTo>
                  <a:pt x="18288000" y="0"/>
                </a:lnTo>
                <a:lnTo>
                  <a:pt x="18288000" y="10972800"/>
                </a:lnTo>
                <a:lnTo>
                  <a:pt x="0" y="1097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81440" y="1028700"/>
            <a:ext cx="8541833" cy="6422151"/>
            <a:chOff x="0" y="0"/>
            <a:chExt cx="11389111" cy="856286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91"/>
              <a:ext cx="11389111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CFCFCF"/>
                  </a:solidFill>
                  <a:latin typeface="Public Sans Bold"/>
                </a:rPr>
                <a:t>Les sujets traités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967898"/>
              <a:ext cx="11389111" cy="653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94"/>
                </a:lnSpc>
              </a:pPr>
              <a:r>
                <a:rPr lang="en-US" sz="2925" u="sng">
                  <a:solidFill>
                    <a:srgbClr val="FFFFFF"/>
                  </a:solidFill>
                  <a:latin typeface="Public Sans"/>
                </a:rPr>
                <a:t>1 - Présentation du sujet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946723"/>
              <a:ext cx="11389111" cy="653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94"/>
                </a:lnSpc>
              </a:pPr>
              <a:r>
                <a:rPr lang="en-US" sz="2925" u="sng">
                  <a:solidFill>
                    <a:srgbClr val="FFFFFF"/>
                  </a:solidFill>
                  <a:latin typeface="Public Sans"/>
                </a:rPr>
                <a:t>2 - Présentation de notre MCD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925548"/>
              <a:ext cx="11389111" cy="653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94"/>
                </a:lnSpc>
              </a:pPr>
              <a:r>
                <a:rPr lang="en-US" sz="2925" u="sng">
                  <a:solidFill>
                    <a:srgbClr val="FFFFFF"/>
                  </a:solidFill>
                  <a:latin typeface="Public Sans"/>
                </a:rPr>
                <a:t>3 - La liste de nos questions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904373"/>
              <a:ext cx="11389111" cy="653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94"/>
                </a:lnSpc>
              </a:pPr>
              <a:r>
                <a:rPr lang="en-US" sz="2925" u="sng">
                  <a:solidFill>
                    <a:srgbClr val="FFFFFF"/>
                  </a:solidFill>
                  <a:latin typeface="Public Sans"/>
                </a:rPr>
                <a:t>4 - Nos réponses aux questions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76009" y="4476750"/>
            <a:ext cx="5378831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HK Grotesk Bold"/>
              </a:rPr>
              <a:t>Sommaire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21723" y="8442671"/>
            <a:ext cx="5276255" cy="516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2"/>
              </a:lnSpc>
            </a:pPr>
            <a:r>
              <a:rPr lang="en-US" sz="2930" u="sng">
                <a:solidFill>
                  <a:srgbClr val="FFFFFF"/>
                </a:solidFill>
                <a:latin typeface="Public Sans"/>
              </a:rPr>
              <a:t>5- Une Procédure, Un INSERT,</a:t>
            </a:r>
            <a:r>
              <a:rPr lang="en-US" sz="2930" u="sng">
                <a:solidFill>
                  <a:srgbClr val="FFFFFF"/>
                </a:solidFill>
                <a:latin typeface="Public Sans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36477" y="6935477"/>
            <a:ext cx="3351523" cy="3351523"/>
          </a:xfrm>
          <a:custGeom>
            <a:avLst/>
            <a:gdLst/>
            <a:ahLst/>
            <a:cxnLst/>
            <a:rect r="r" b="b" t="t" l="l"/>
            <a:pathLst>
              <a:path h="3351523" w="3351523">
                <a:moveTo>
                  <a:pt x="0" y="0"/>
                </a:moveTo>
                <a:lnTo>
                  <a:pt x="3351523" y="0"/>
                </a:lnTo>
                <a:lnTo>
                  <a:pt x="3351523" y="3351523"/>
                </a:lnTo>
                <a:lnTo>
                  <a:pt x="0" y="3351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35289" y="3984996"/>
            <a:ext cx="9359489" cy="2317007"/>
          </a:xfrm>
          <a:custGeom>
            <a:avLst/>
            <a:gdLst/>
            <a:ahLst/>
            <a:cxnLst/>
            <a:rect r="r" b="b" t="t" l="l"/>
            <a:pathLst>
              <a:path h="2317007" w="9359489">
                <a:moveTo>
                  <a:pt x="0" y="0"/>
                </a:moveTo>
                <a:lnTo>
                  <a:pt x="9359489" y="0"/>
                </a:lnTo>
                <a:lnTo>
                  <a:pt x="9359489" y="2317008"/>
                </a:lnTo>
                <a:lnTo>
                  <a:pt x="0" y="23170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00805" y="280670"/>
            <a:ext cx="18388805" cy="141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u="sng">
                <a:solidFill>
                  <a:srgbClr val="FFFFFF"/>
                </a:solidFill>
                <a:latin typeface="Open Sans Extra Bold Italics"/>
              </a:rPr>
              <a:t>Quels sont les arcs narratifs qui ont des épisodes avec une note moyenne supérieure à 4?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15215" y="2910118"/>
            <a:ext cx="3230118" cy="4114800"/>
          </a:xfrm>
          <a:custGeom>
            <a:avLst/>
            <a:gdLst/>
            <a:ahLst/>
            <a:cxnLst/>
            <a:rect r="r" b="b" t="t" l="l"/>
            <a:pathLst>
              <a:path h="4114800" w="3230118">
                <a:moveTo>
                  <a:pt x="0" y="0"/>
                </a:moveTo>
                <a:lnTo>
                  <a:pt x="3230118" y="0"/>
                </a:lnTo>
                <a:lnTo>
                  <a:pt x="32301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4981" y="4034068"/>
            <a:ext cx="7281217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380"/>
              </a:lnSpc>
              <a:spcBef>
                <a:spcPct val="0"/>
              </a:spcBef>
            </a:pPr>
            <a:r>
              <a:rPr lang="en-US" sz="6150">
                <a:solidFill>
                  <a:srgbClr val="FFFFFF"/>
                </a:solidFill>
                <a:latin typeface="HK Grotesk Bold"/>
              </a:rPr>
              <a:t>5- Un Trigger, Un INSERT,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37124" y="2301443"/>
            <a:ext cx="10912947" cy="7313630"/>
          </a:xfrm>
          <a:custGeom>
            <a:avLst/>
            <a:gdLst/>
            <a:ahLst/>
            <a:cxnLst/>
            <a:rect r="r" b="b" t="t" l="l"/>
            <a:pathLst>
              <a:path h="7313630" w="10912947">
                <a:moveTo>
                  <a:pt x="0" y="0"/>
                </a:moveTo>
                <a:lnTo>
                  <a:pt x="10912947" y="0"/>
                </a:lnTo>
                <a:lnTo>
                  <a:pt x="10912947" y="7313630"/>
                </a:lnTo>
                <a:lnTo>
                  <a:pt x="0" y="7313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00805" y="280670"/>
            <a:ext cx="18388805" cy="141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u="sng">
                <a:solidFill>
                  <a:srgbClr val="FFFFFF"/>
                </a:solidFill>
                <a:latin typeface="Open Sans Extra Bold Italics"/>
              </a:rPr>
              <a:t>Une Procédure pour afficher les personnages qui ont participé à des épisodes avec une note supérieure à une valeur donnée :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12868" y="2515017"/>
            <a:ext cx="12786298" cy="5256966"/>
          </a:xfrm>
          <a:custGeom>
            <a:avLst/>
            <a:gdLst/>
            <a:ahLst/>
            <a:cxnLst/>
            <a:rect r="r" b="b" t="t" l="l"/>
            <a:pathLst>
              <a:path h="5256966" w="12786298">
                <a:moveTo>
                  <a:pt x="0" y="0"/>
                </a:moveTo>
                <a:lnTo>
                  <a:pt x="12786298" y="0"/>
                </a:lnTo>
                <a:lnTo>
                  <a:pt x="12786298" y="5256966"/>
                </a:lnTo>
                <a:lnTo>
                  <a:pt x="0" y="525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00805" y="280670"/>
            <a:ext cx="18388805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u="sng">
                <a:solidFill>
                  <a:srgbClr val="FFFFFF"/>
                </a:solidFill>
                <a:latin typeface="Open Sans Extra Bold Italics"/>
              </a:rPr>
              <a:t>La requête d'insertion de la table GANG :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2195" y="3860482"/>
            <a:ext cx="17564415" cy="2566036"/>
          </a:xfrm>
          <a:custGeom>
            <a:avLst/>
            <a:gdLst/>
            <a:ahLst/>
            <a:cxnLst/>
            <a:rect r="r" b="b" t="t" l="l"/>
            <a:pathLst>
              <a:path h="2566036" w="17564415">
                <a:moveTo>
                  <a:pt x="0" y="0"/>
                </a:moveTo>
                <a:lnTo>
                  <a:pt x="17564415" y="0"/>
                </a:lnTo>
                <a:lnTo>
                  <a:pt x="17564415" y="2566036"/>
                </a:lnTo>
                <a:lnTo>
                  <a:pt x="0" y="2566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52500"/>
            <a:ext cx="18388805" cy="1419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u="sng">
                <a:solidFill>
                  <a:srgbClr val="FFFFFF"/>
                </a:solidFill>
                <a:latin typeface="Open Sans Extra Bold Italics"/>
              </a:rPr>
              <a:t>Une requête pour afficher tout les civils, c'est à dire les personnages qui ne sont pas dans un groupe :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62" y="0"/>
            <a:ext cx="18297525" cy="10287000"/>
          </a:xfrm>
          <a:custGeom>
            <a:avLst/>
            <a:gdLst/>
            <a:ahLst/>
            <a:cxnLst/>
            <a:rect r="r" b="b" t="t" l="l"/>
            <a:pathLst>
              <a:path h="10287000" w="18297525">
                <a:moveTo>
                  <a:pt x="0" y="0"/>
                </a:moveTo>
                <a:lnTo>
                  <a:pt x="18297524" y="0"/>
                </a:lnTo>
                <a:lnTo>
                  <a:pt x="182975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476101"/>
          </a:xfrm>
          <a:custGeom>
            <a:avLst/>
            <a:gdLst/>
            <a:ahLst/>
            <a:cxnLst/>
            <a:rect r="r" b="b" t="t" l="l"/>
            <a:pathLst>
              <a:path h="10476101" w="18288000">
                <a:moveTo>
                  <a:pt x="0" y="0"/>
                </a:moveTo>
                <a:lnTo>
                  <a:pt x="18288000" y="0"/>
                </a:lnTo>
                <a:lnTo>
                  <a:pt x="18288000" y="10476101"/>
                </a:lnTo>
                <a:lnTo>
                  <a:pt x="0" y="104761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236" r="0" b="-12236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643224" y="3984164"/>
            <a:ext cx="3644776" cy="2890974"/>
            <a:chOff x="0" y="0"/>
            <a:chExt cx="959941" cy="7614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9941" cy="761409"/>
            </a:xfrm>
            <a:custGeom>
              <a:avLst/>
              <a:gdLst/>
              <a:ahLst/>
              <a:cxnLst/>
              <a:rect r="r" b="b" t="t" l="l"/>
              <a:pathLst>
                <a:path h="761409" w="959941">
                  <a:moveTo>
                    <a:pt x="0" y="0"/>
                  </a:moveTo>
                  <a:lnTo>
                    <a:pt x="959941" y="0"/>
                  </a:lnTo>
                  <a:lnTo>
                    <a:pt x="959941" y="761409"/>
                  </a:lnTo>
                  <a:lnTo>
                    <a:pt x="0" y="76140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 Extra Bold"/>
                </a:rPr>
                <a:t>car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538760" y="3107308"/>
            <a:ext cx="185370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Merci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22761" y="4746878"/>
            <a:ext cx="24857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d'avoir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30611" y="6383966"/>
            <a:ext cx="30700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écouter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0" y="2329268"/>
            <a:ext cx="7504618" cy="5628463"/>
          </a:xfrm>
          <a:custGeom>
            <a:avLst/>
            <a:gdLst/>
            <a:ahLst/>
            <a:cxnLst/>
            <a:rect r="r" b="b" t="t" l="l"/>
            <a:pathLst>
              <a:path h="5628463" w="7504618">
                <a:moveTo>
                  <a:pt x="0" y="0"/>
                </a:moveTo>
                <a:lnTo>
                  <a:pt x="7504618" y="0"/>
                </a:lnTo>
                <a:lnTo>
                  <a:pt x="7504618" y="5628464"/>
                </a:lnTo>
                <a:lnTo>
                  <a:pt x="0" y="56284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3512" y="4456225"/>
            <a:ext cx="864595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380"/>
              </a:lnSpc>
              <a:spcBef>
                <a:spcPct val="0"/>
              </a:spcBef>
            </a:pPr>
            <a:r>
              <a:rPr lang="en-US" sz="6150">
                <a:solidFill>
                  <a:srgbClr val="FFFFFF"/>
                </a:solidFill>
                <a:latin typeface="HK Grotesk Bold"/>
              </a:rPr>
              <a:t>1 - Présentation du sujet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8985" y="1594167"/>
            <a:ext cx="4209930" cy="6588540"/>
          </a:xfrm>
          <a:custGeom>
            <a:avLst/>
            <a:gdLst/>
            <a:ahLst/>
            <a:cxnLst/>
            <a:rect r="r" b="b" t="t" l="l"/>
            <a:pathLst>
              <a:path h="6588540" w="4209930">
                <a:moveTo>
                  <a:pt x="0" y="0"/>
                </a:moveTo>
                <a:lnTo>
                  <a:pt x="4209930" y="0"/>
                </a:lnTo>
                <a:lnTo>
                  <a:pt x="4209930" y="6588540"/>
                </a:lnTo>
                <a:lnTo>
                  <a:pt x="0" y="6588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55213" y="1594167"/>
            <a:ext cx="4602046" cy="6903068"/>
          </a:xfrm>
          <a:custGeom>
            <a:avLst/>
            <a:gdLst/>
            <a:ahLst/>
            <a:cxnLst/>
            <a:rect r="r" b="b" t="t" l="l"/>
            <a:pathLst>
              <a:path h="6903068" w="4602046">
                <a:moveTo>
                  <a:pt x="0" y="0"/>
                </a:moveTo>
                <a:lnTo>
                  <a:pt x="4602046" y="0"/>
                </a:lnTo>
                <a:lnTo>
                  <a:pt x="4602046" y="6903069"/>
                </a:lnTo>
                <a:lnTo>
                  <a:pt x="0" y="69030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80084" y="3499484"/>
            <a:ext cx="5146380" cy="238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5629" indent="-367814" lvl="1">
              <a:lnSpc>
                <a:spcPts val="4770"/>
              </a:lnSpc>
              <a:buFont typeface="Arial"/>
              <a:buChar char="•"/>
            </a:pPr>
            <a:r>
              <a:rPr lang="en-US" sz="3407">
                <a:solidFill>
                  <a:srgbClr val="FFFFFF"/>
                </a:solidFill>
                <a:latin typeface="Open Sans Bold"/>
              </a:rPr>
              <a:t>Action </a:t>
            </a:r>
          </a:p>
          <a:p>
            <a:pPr marL="735629" indent="-367814" lvl="1">
              <a:lnSpc>
                <a:spcPts val="4770"/>
              </a:lnSpc>
              <a:buFont typeface="Arial"/>
              <a:buChar char="•"/>
            </a:pPr>
            <a:r>
              <a:rPr lang="en-US" sz="3407">
                <a:solidFill>
                  <a:srgbClr val="FFFFFF"/>
                </a:solidFill>
                <a:latin typeface="Open Sans Bold"/>
              </a:rPr>
              <a:t> Drame</a:t>
            </a:r>
          </a:p>
          <a:p>
            <a:pPr marL="735629" indent="-367814" lvl="1">
              <a:lnSpc>
                <a:spcPts val="4770"/>
              </a:lnSpc>
              <a:buFont typeface="Arial"/>
              <a:buChar char="•"/>
            </a:pPr>
            <a:r>
              <a:rPr lang="en-US" sz="3407">
                <a:solidFill>
                  <a:srgbClr val="FFFFFF"/>
                </a:solidFill>
                <a:latin typeface="Open Sans Bold"/>
              </a:rPr>
              <a:t> Romance</a:t>
            </a:r>
          </a:p>
          <a:p>
            <a:pPr marL="735629" indent="-367814" lvl="1">
              <a:lnSpc>
                <a:spcPts val="4770"/>
              </a:lnSpc>
              <a:spcBef>
                <a:spcPct val="0"/>
              </a:spcBef>
              <a:buFont typeface="Arial"/>
              <a:buChar char="•"/>
            </a:pPr>
            <a:r>
              <a:rPr lang="en-US" sz="3407">
                <a:solidFill>
                  <a:srgbClr val="FFFFFF"/>
                </a:solidFill>
                <a:latin typeface="Open Sans Bold"/>
              </a:rPr>
              <a:t> et Science-fiction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2625" y="511862"/>
            <a:ext cx="7812108" cy="4374780"/>
          </a:xfrm>
          <a:custGeom>
            <a:avLst/>
            <a:gdLst/>
            <a:ahLst/>
            <a:cxnLst/>
            <a:rect r="r" b="b" t="t" l="l"/>
            <a:pathLst>
              <a:path h="4374780" w="7812108">
                <a:moveTo>
                  <a:pt x="0" y="0"/>
                </a:moveTo>
                <a:lnTo>
                  <a:pt x="7812108" y="0"/>
                </a:lnTo>
                <a:lnTo>
                  <a:pt x="7812108" y="4374780"/>
                </a:lnTo>
                <a:lnTo>
                  <a:pt x="0" y="4374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26482" y="255004"/>
            <a:ext cx="5700646" cy="4631638"/>
          </a:xfrm>
          <a:custGeom>
            <a:avLst/>
            <a:gdLst/>
            <a:ahLst/>
            <a:cxnLst/>
            <a:rect r="r" b="b" t="t" l="l"/>
            <a:pathLst>
              <a:path h="4631638" w="5700646">
                <a:moveTo>
                  <a:pt x="0" y="0"/>
                </a:moveTo>
                <a:lnTo>
                  <a:pt x="5700646" y="0"/>
                </a:lnTo>
                <a:lnTo>
                  <a:pt x="5700646" y="4631638"/>
                </a:lnTo>
                <a:lnTo>
                  <a:pt x="0" y="4631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09" r="0" b="-1231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67148" y="5876088"/>
            <a:ext cx="7102996" cy="3977678"/>
          </a:xfrm>
          <a:custGeom>
            <a:avLst/>
            <a:gdLst/>
            <a:ahLst/>
            <a:cxnLst/>
            <a:rect r="r" b="b" t="t" l="l"/>
            <a:pathLst>
              <a:path h="3977678" w="7102996">
                <a:moveTo>
                  <a:pt x="0" y="0"/>
                </a:moveTo>
                <a:lnTo>
                  <a:pt x="7102996" y="0"/>
                </a:lnTo>
                <a:lnTo>
                  <a:pt x="7102996" y="3977678"/>
                </a:lnTo>
                <a:lnTo>
                  <a:pt x="0" y="3977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518646" y="4942035"/>
            <a:ext cx="91163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Tokyo Manjikai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25275" y="7798252"/>
            <a:ext cx="91163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Hinata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3068" y="4942035"/>
            <a:ext cx="91163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Takemichi découvrant la mort de Hinata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5453" y="1785070"/>
            <a:ext cx="6716860" cy="6716860"/>
          </a:xfrm>
          <a:custGeom>
            <a:avLst/>
            <a:gdLst/>
            <a:ahLst/>
            <a:cxnLst/>
            <a:rect r="r" b="b" t="t" l="l"/>
            <a:pathLst>
              <a:path h="6716860" w="6716860">
                <a:moveTo>
                  <a:pt x="0" y="0"/>
                </a:moveTo>
                <a:lnTo>
                  <a:pt x="6716860" y="0"/>
                </a:lnTo>
                <a:lnTo>
                  <a:pt x="6716860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47157" y="2320702"/>
            <a:ext cx="7612143" cy="5031802"/>
          </a:xfrm>
          <a:custGeom>
            <a:avLst/>
            <a:gdLst/>
            <a:ahLst/>
            <a:cxnLst/>
            <a:rect r="r" b="b" t="t" l="l"/>
            <a:pathLst>
              <a:path h="5031802" w="7612143">
                <a:moveTo>
                  <a:pt x="0" y="0"/>
                </a:moveTo>
                <a:lnTo>
                  <a:pt x="7612143" y="0"/>
                </a:lnTo>
                <a:lnTo>
                  <a:pt x="7612143" y="5031802"/>
                </a:lnTo>
                <a:lnTo>
                  <a:pt x="0" y="50318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340" t="0" r="-833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647157" y="7719436"/>
            <a:ext cx="76121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Takemichi de 4ème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7811" y="8677910"/>
            <a:ext cx="76121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Extra Bold"/>
              </a:rPr>
              <a:t>Takemichi de 2017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0" y="3626796"/>
            <a:ext cx="7372334" cy="3033408"/>
          </a:xfrm>
          <a:custGeom>
            <a:avLst/>
            <a:gdLst/>
            <a:ahLst/>
            <a:cxnLst/>
            <a:rect r="r" b="b" t="t" l="l"/>
            <a:pathLst>
              <a:path h="3033408" w="7372334">
                <a:moveTo>
                  <a:pt x="0" y="0"/>
                </a:moveTo>
                <a:lnTo>
                  <a:pt x="7372334" y="0"/>
                </a:lnTo>
                <a:lnTo>
                  <a:pt x="7372334" y="3033408"/>
                </a:lnTo>
                <a:lnTo>
                  <a:pt x="0" y="3033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9022" y="4210050"/>
            <a:ext cx="9788955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380"/>
              </a:lnSpc>
              <a:spcBef>
                <a:spcPct val="0"/>
              </a:spcBef>
            </a:pPr>
            <a:r>
              <a:rPr lang="en-US" sz="6150">
                <a:solidFill>
                  <a:srgbClr val="FFFFFF"/>
                </a:solidFill>
                <a:latin typeface="HK Grotesk Bold"/>
              </a:rPr>
              <a:t>2 - Présentation de notre MCD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5165" y="1352679"/>
            <a:ext cx="17877670" cy="7188957"/>
          </a:xfrm>
          <a:custGeom>
            <a:avLst/>
            <a:gdLst/>
            <a:ahLst/>
            <a:cxnLst/>
            <a:rect r="r" b="b" t="t" l="l"/>
            <a:pathLst>
              <a:path h="7188957" w="17877670">
                <a:moveTo>
                  <a:pt x="0" y="0"/>
                </a:moveTo>
                <a:lnTo>
                  <a:pt x="17877670" y="0"/>
                </a:lnTo>
                <a:lnTo>
                  <a:pt x="17877670" y="7188957"/>
                </a:lnTo>
                <a:lnTo>
                  <a:pt x="0" y="718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376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1028700"/>
            <a:ext cx="17259300" cy="7106872"/>
          </a:xfrm>
          <a:custGeom>
            <a:avLst/>
            <a:gdLst/>
            <a:ahLst/>
            <a:cxnLst/>
            <a:rect r="r" b="b" t="t" l="l"/>
            <a:pathLst>
              <a:path h="7106872" w="17259300">
                <a:moveTo>
                  <a:pt x="0" y="0"/>
                </a:moveTo>
                <a:lnTo>
                  <a:pt x="17259300" y="0"/>
                </a:lnTo>
                <a:lnTo>
                  <a:pt x="17259300" y="7106872"/>
                </a:lnTo>
                <a:lnTo>
                  <a:pt x="0" y="7106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982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DAFmjijaass</dc:identifier>
  <dcterms:modified xsi:type="dcterms:W3CDTF">2011-08-01T06:04:30Z</dcterms:modified>
  <cp:revision>1</cp:revision>
  <dc:title>Présentation Basique et Simple Élégant et Professionnel Noir Rouge</dc:title>
</cp:coreProperties>
</file>