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2" r:id="rId3"/>
    <p:sldId id="304" r:id="rId4"/>
    <p:sldId id="306" r:id="rId5"/>
    <p:sldId id="308" r:id="rId6"/>
    <p:sldId id="323" r:id="rId7"/>
    <p:sldId id="327" r:id="rId8"/>
    <p:sldId id="326" r:id="rId9"/>
    <p:sldId id="329" r:id="rId10"/>
    <p:sldId id="331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E59-C87F-4EA6-9751-479DB62BE820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6C03-9E53-4C5E-9724-35F151618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85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Immutable: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Seperti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kotak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transparan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tertutup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hanya dapat melihat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dalamnya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namun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tidak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merubah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baik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menambah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mengurangi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box tersebut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Mutable,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Seperti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kotak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terbuka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dapat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lakukan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perubahan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dalamnya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menambah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mengurangi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Introducing Python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O’reilly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(chapter 2, p 16)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Sumber: Introducing Python O’reilly (chapter 2, p 16)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Sumber: Introduction to Python for Econometrics, Statistics, and Data Analysis p 32 (44/405)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Clue: Students dapat diminta untuk mengerjakan soal terlebih dahulu, kemudian mengirimkan code dengan hasil output by chat. </a:t>
            </a: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Solution tersedia di Colab untuk exercise 1</a:t>
            </a:r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Clue: Students dapat diminta untuk mengerjakan soal terlebih dahulu, kemudian mengirimkan code dengan hasil output by chat. </a:t>
            </a: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Solution tersedia di Colab untuk exercise 2</a:t>
            </a:r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351722" y="200177"/>
            <a:ext cx="9243391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51722" y="1005381"/>
            <a:ext cx="9243391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6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0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8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803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388C8-9FA4-4F53-9380-36DC80CDA294}"/>
              </a:ext>
            </a:extLst>
          </p:cNvPr>
          <p:cNvSpPr/>
          <p:nvPr userDrawn="1"/>
        </p:nvSpPr>
        <p:spPr>
          <a:xfrm>
            <a:off x="0" y="6549888"/>
            <a:ext cx="7533861" cy="308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Pemateri</a:t>
            </a:r>
            <a:r>
              <a:rPr lang="en-US" dirty="0">
                <a:latin typeface="Book Antiqua" panose="02040602050305030304" pitchFamily="18" charset="0"/>
              </a:rPr>
              <a:t>: Bakti Siregar, </a:t>
            </a:r>
            <a:r>
              <a:rPr lang="en-US" dirty="0" err="1">
                <a:latin typeface="Book Antiqua" panose="02040602050305030304" pitchFamily="18" charset="0"/>
              </a:rPr>
              <a:t>S.Si</a:t>
            </a:r>
            <a:r>
              <a:rPr lang="en-US" dirty="0">
                <a:latin typeface="Book Antiqua" panose="02040602050305030304" pitchFamily="18" charset="0"/>
              </a:rPr>
              <a:t>., </a:t>
            </a:r>
            <a:r>
              <a:rPr lang="en-US" dirty="0" err="1">
                <a:latin typeface="Book Antiqua" panose="02040602050305030304" pitchFamily="18" charset="0"/>
              </a:rPr>
              <a:t>M.Sc</a:t>
            </a:r>
            <a:endParaRPr lang="en-ID" dirty="0">
              <a:latin typeface="Book Antiqua" panose="02040602050305030304" pitchFamily="18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0FCFB02-5AE8-42D0-58ED-00296C2A6479}"/>
              </a:ext>
            </a:extLst>
          </p:cNvPr>
          <p:cNvSpPr/>
          <p:nvPr userDrawn="1"/>
        </p:nvSpPr>
        <p:spPr>
          <a:xfrm>
            <a:off x="6858001" y="6549888"/>
            <a:ext cx="5446642" cy="308112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Prodi Statistika Universitas Matana 2022</a:t>
            </a:r>
            <a:endParaRPr lang="en-ID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546BF76-A8C6-8939-D62C-80AF16FF7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356" y="188842"/>
            <a:ext cx="1288313" cy="51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0E02C3-855C-4F3D-A3AB-B3034644A2FF}"/>
              </a:ext>
            </a:extLst>
          </p:cNvPr>
          <p:cNvSpPr txBox="1"/>
          <p:nvPr/>
        </p:nvSpPr>
        <p:spPr>
          <a:xfrm>
            <a:off x="4742414" y="4171497"/>
            <a:ext cx="72834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Book Antiqua" panose="02040602050305030304" pitchFamily="18" charset="0"/>
              </a:rPr>
              <a:t>Data Analytic With Phyton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4596C-3920-4E06-9FD8-7E53991A2782}"/>
              </a:ext>
            </a:extLst>
          </p:cNvPr>
          <p:cNvSpPr txBox="1"/>
          <p:nvPr/>
        </p:nvSpPr>
        <p:spPr>
          <a:xfrm>
            <a:off x="4742414" y="4999127"/>
            <a:ext cx="72833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Pengenalan</a:t>
            </a:r>
            <a:r>
              <a:rPr lang="en-US" altLang="ko-KR" sz="1867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 &amp; </a:t>
            </a:r>
            <a:r>
              <a:rPr lang="en-US" altLang="ko-KR" sz="1867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Konsep</a:t>
            </a:r>
            <a:r>
              <a:rPr lang="en-US" altLang="ko-KR" sz="1867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 Dasar Python </a:t>
            </a:r>
          </a:p>
          <a:p>
            <a:pPr algn="r"/>
            <a:r>
              <a:rPr lang="en-US" altLang="ko-KR" sz="1867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Day #1 ( 23 Sept 2022 )</a:t>
            </a: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173124" y="956309"/>
            <a:ext cx="6709872" cy="369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Staf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HRD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akan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menentukan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standar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gaji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baru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renumerasi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pada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pegawai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berdasarkan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i="1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grade 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dan masa kerja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dengan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ketentuan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sebagai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berikut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Jika grade 1 (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staf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dengan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masa kerja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kurang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dari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sama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dengan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tahun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maka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mendapatkan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gaji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3.5 (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jt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1 (</a:t>
            </a:r>
            <a:r>
              <a:rPr lang="en-US" sz="1400" dirty="0" err="1">
                <a:sym typeface="Arial" panose="020B0604020202020204"/>
              </a:rPr>
              <a:t>staf</a:t>
            </a:r>
            <a:r>
              <a:rPr lang="en-US" sz="1400" dirty="0">
                <a:sym typeface="Arial" panose="020B0604020202020204"/>
              </a:rPr>
              <a:t>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lebih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2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4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2 (head)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kurang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sama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3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4.5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  <a:endParaRPr lang="en-US" sz="14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2 (head)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lebih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3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5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  <a:endParaRPr lang="en-US" sz="14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3 (dept. head)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kurang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sama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5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10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  <a:endParaRPr lang="en-US" sz="14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3 (dept. head)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lebih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5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15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Buatlah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berdasarkan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soal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atas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120650">
              <a:lnSpc>
                <a:spcPct val="150000"/>
              </a:lnSpc>
              <a:buClr>
                <a:srgbClr val="000000"/>
              </a:buClr>
              <a:buSzPts val="1400"/>
            </a:pPr>
            <a:endParaRPr lang="en-US" sz="16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0650" indent="0"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</a:p>
        </p:txBody>
      </p:sp>
      <p:sp>
        <p:nvSpPr>
          <p:cNvPr id="2" name="Text Box 0"/>
          <p:cNvSpPr txBox="1"/>
          <p:nvPr/>
        </p:nvSpPr>
        <p:spPr>
          <a:xfrm>
            <a:off x="4543425" y="127254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0" name="Picture Placeholder 109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882996" y="1988820"/>
            <a:ext cx="4770120" cy="3177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F4FC735-11F7-6A82-B98E-3A21829BCBF6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Soal Latihan 2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59719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Book Antiqua" panose="02040602050305030304" pitchFamily="18" charset="0"/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Book Antiqua" panose="02040602050305030304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3652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latin typeface="Book Antiqua" panose="02040602050305030304" pitchFamily="18" charset="0"/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latin typeface="Book Antiqua" panose="020406020503050303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/>
          <p:nvPr/>
        </p:nvSpPr>
        <p:spPr>
          <a:xfrm>
            <a:off x="2105068" y="908691"/>
            <a:ext cx="6638338" cy="53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 err="1"/>
              <a:t>Coba</a:t>
            </a:r>
            <a:r>
              <a:rPr lang="en-US" sz="1600" dirty="0"/>
              <a:t> </a:t>
            </a:r>
            <a:r>
              <a:rPr lang="en-US" sz="1600" dirty="0" err="1"/>
              <a:t>perhatikan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bawah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600" dirty="0"/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bisa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temukan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72" y="1567542"/>
            <a:ext cx="4887884" cy="457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82;p47">
            <a:extLst>
              <a:ext uri="{FF2B5EF4-FFF2-40B4-BE49-F238E27FC236}">
                <a16:creationId xmlns:a16="http://schemas.microsoft.com/office/drawing/2014/main" id="{BCB8860A-3355-225A-ADBD-D5E4E496B09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r="9075"/>
          <a:stretch/>
        </p:blipFill>
        <p:spPr>
          <a:xfrm>
            <a:off x="5695406" y="2076677"/>
            <a:ext cx="6096000" cy="342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94890150-0CAD-259C-C5B1-7988A624F7A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382" t="6658" r="80688" b="69655"/>
          <a:stretch/>
        </p:blipFill>
        <p:spPr>
          <a:xfrm rot="5953070">
            <a:off x="5073582" y="1635602"/>
            <a:ext cx="520700" cy="8261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F1808-505A-463B-A307-3A26CA5EAB37}"/>
              </a:ext>
            </a:extLst>
          </p:cNvPr>
          <p:cNvSpPr txBox="1"/>
          <p:nvPr/>
        </p:nvSpPr>
        <p:spPr>
          <a:xfrm>
            <a:off x="5586094" y="5631309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Notes: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instruksi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untuk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mengolah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bahan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sampai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memasak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dibutuhkan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“kata” khusus, “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dikombinasikan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kalimat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lang="en-ID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557A0BF-169F-060C-5F91-F98862CFA8BC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u="none" strike="noStrike" cap="none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Konsep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 Dasar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Pyton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9"/>
          <p:cNvSpPr/>
          <p:nvPr/>
        </p:nvSpPr>
        <p:spPr>
          <a:xfrm>
            <a:off x="450215" y="1042035"/>
            <a:ext cx="3240405" cy="452755"/>
          </a:xfrm>
          <a:prstGeom prst="roundRect">
            <a:avLst>
              <a:gd name="adj" fmla="val 50000"/>
            </a:avLst>
          </a:prstGeom>
          <a:solidFill>
            <a:srgbClr val="FFE6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Objek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Variabel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dan Nama </a:t>
            </a:r>
            <a:endParaRPr sz="1800" b="0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479425" y="1700530"/>
            <a:ext cx="523875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sz="16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Apapun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diimplementasikan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Python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disebut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objek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479425" y="2637155"/>
            <a:ext cx="51651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tipe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seperti Integer atau Boolean yang mana dapat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menentukan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proses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bisa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data yang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dimiliki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Misal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dianggap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objek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yang</a:t>
            </a: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175" marR="0" lvl="0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dianalogikan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kotak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175" marR="0" lvl="0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transparan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948105" y="4975282"/>
            <a:ext cx="2243455" cy="310515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Tipe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Data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Integer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9"/>
          <p:cNvSpPr txBox="1"/>
          <p:nvPr/>
        </p:nvSpPr>
        <p:spPr>
          <a:xfrm>
            <a:off x="6473827" y="1285052"/>
            <a:ext cx="568414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Tipe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Object,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menentukan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apakah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value yang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ada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di dalam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kotak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ini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dapat </a:t>
            </a:r>
            <a:r>
              <a:rPr lang="en-US" sz="1600" dirty="0" err="1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diubah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(</a:t>
            </a:r>
            <a:r>
              <a:rPr lang="en-US" sz="1600" b="0" i="1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mutable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) atau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konstan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 (</a:t>
            </a:r>
            <a:r>
              <a:rPr lang="en-US" sz="1600" b="0" i="1" u="none" strike="noStrike" cap="none" dirty="0">
                <a:solidFill>
                  <a:srgbClr val="3F3F3F"/>
                </a:solidFill>
                <a:latin typeface="+mj-lt"/>
                <a:ea typeface="Calibri"/>
                <a:cs typeface="Calibri"/>
                <a:sym typeface="Calibri"/>
              </a:rPr>
              <a:t>immutable)</a:t>
            </a:r>
            <a:endParaRPr sz="1600" b="1" i="0" u="none" strike="noStrike" cap="none" dirty="0">
              <a:solidFill>
                <a:srgbClr val="3F3F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9"/>
          <p:cNvSpPr txBox="1">
            <a:spLocks noGrp="1"/>
          </p:cNvSpPr>
          <p:nvPr>
            <p:ph type="body" idx="1"/>
          </p:nvPr>
        </p:nvSpPr>
        <p:spPr>
          <a:xfrm>
            <a:off x="9697870" y="2629558"/>
            <a:ext cx="1597025" cy="33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accent2"/>
                </a:solidFill>
                <a:latin typeface="+mj-lt"/>
              </a:rPr>
              <a:t>Immutable</a:t>
            </a:r>
            <a:endParaRPr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3" name="Google Shape;713;p49"/>
          <p:cNvSpPr txBox="1"/>
          <p:nvPr/>
        </p:nvSpPr>
        <p:spPr>
          <a:xfrm>
            <a:off x="9697870" y="5035420"/>
            <a:ext cx="1597025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6"/>
                </a:solidFill>
                <a:latin typeface="+mj-lt"/>
                <a:ea typeface="Calibri"/>
                <a:cs typeface="Calibri"/>
                <a:sym typeface="Calibri"/>
              </a:rPr>
              <a:t>Mutable</a:t>
            </a:r>
            <a:endParaRPr sz="1600" b="1" i="0" u="none" strike="noStrike" cap="none" dirty="0">
              <a:solidFill>
                <a:schemeClr val="accent6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73A2F3-66C0-A3E3-4022-0CF67599B011}"/>
              </a:ext>
            </a:extLst>
          </p:cNvPr>
          <p:cNvGrpSpPr/>
          <p:nvPr/>
        </p:nvGrpSpPr>
        <p:grpSpPr>
          <a:xfrm>
            <a:off x="7765399" y="2232369"/>
            <a:ext cx="1580560" cy="1442090"/>
            <a:chOff x="7350790" y="2699071"/>
            <a:chExt cx="1580560" cy="1442090"/>
          </a:xfrm>
        </p:grpSpPr>
        <p:sp>
          <p:nvSpPr>
            <p:cNvPr id="715" name="Google Shape;715;p49"/>
            <p:cNvSpPr/>
            <p:nvPr/>
          </p:nvSpPr>
          <p:spPr>
            <a:xfrm>
              <a:off x="7350790" y="2699071"/>
              <a:ext cx="1580560" cy="144209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7" name="Google Shape;717;p49"/>
            <p:cNvCxnSpPr/>
            <p:nvPr/>
          </p:nvCxnSpPr>
          <p:spPr>
            <a:xfrm>
              <a:off x="7739994" y="2699071"/>
              <a:ext cx="0" cy="1079032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9"/>
            <p:cNvCxnSpPr/>
            <p:nvPr/>
          </p:nvCxnSpPr>
          <p:spPr>
            <a:xfrm flipH="1">
              <a:off x="7734539" y="3778103"/>
              <a:ext cx="1196811" cy="5668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9" name="Google Shape;719;p49"/>
            <p:cNvCxnSpPr/>
            <p:nvPr/>
          </p:nvCxnSpPr>
          <p:spPr>
            <a:xfrm rot="10800000" flipH="1">
              <a:off x="7356565" y="3778103"/>
              <a:ext cx="377974" cy="357688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819FD5-6583-1DC6-082B-E18549B95910}"/>
              </a:ext>
            </a:extLst>
          </p:cNvPr>
          <p:cNvGrpSpPr/>
          <p:nvPr/>
        </p:nvGrpSpPr>
        <p:grpSpPr>
          <a:xfrm>
            <a:off x="7578946" y="4471712"/>
            <a:ext cx="1928570" cy="1528954"/>
            <a:chOff x="7164337" y="4938414"/>
            <a:chExt cx="1928570" cy="1528954"/>
          </a:xfrm>
        </p:grpSpPr>
        <p:sp>
          <p:nvSpPr>
            <p:cNvPr id="721" name="Google Shape;721;p49"/>
            <p:cNvSpPr/>
            <p:nvPr/>
          </p:nvSpPr>
          <p:spPr>
            <a:xfrm>
              <a:off x="7350125" y="5061172"/>
              <a:ext cx="1551169" cy="1406196"/>
            </a:xfrm>
            <a:prstGeom prst="cube">
              <a:avLst>
                <a:gd name="adj" fmla="val 25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9"/>
            <p:cNvSpPr/>
            <p:nvPr/>
          </p:nvSpPr>
          <p:spPr>
            <a:xfrm rot="2700000">
              <a:off x="7323463" y="4899138"/>
              <a:ext cx="231554" cy="5498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" name="Google Shape;723;p49"/>
            <p:cNvCxnSpPr/>
            <p:nvPr/>
          </p:nvCxnSpPr>
          <p:spPr>
            <a:xfrm>
              <a:off x="7732092" y="5061172"/>
              <a:ext cx="0" cy="1052174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9"/>
            <p:cNvCxnSpPr/>
            <p:nvPr/>
          </p:nvCxnSpPr>
          <p:spPr>
            <a:xfrm flipH="1">
              <a:off x="7726738" y="6113346"/>
              <a:ext cx="1174555" cy="5527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9"/>
            <p:cNvCxnSpPr/>
            <p:nvPr/>
          </p:nvCxnSpPr>
          <p:spPr>
            <a:xfrm rot="10800000" flipH="1">
              <a:off x="7355793" y="6113346"/>
              <a:ext cx="370945" cy="348785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6" name="Google Shape;726;p49"/>
            <p:cNvSpPr/>
            <p:nvPr/>
          </p:nvSpPr>
          <p:spPr>
            <a:xfrm rot="5400000">
              <a:off x="7824775" y="4921636"/>
              <a:ext cx="231554" cy="1180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9"/>
            <p:cNvSpPr/>
            <p:nvPr/>
          </p:nvSpPr>
          <p:spPr>
            <a:xfrm rot="2700000">
              <a:off x="8699866" y="5045861"/>
              <a:ext cx="231554" cy="554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9"/>
            <p:cNvSpPr/>
            <p:nvPr/>
          </p:nvSpPr>
          <p:spPr>
            <a:xfrm rot="5400000">
              <a:off x="8252637" y="4409366"/>
              <a:ext cx="122758" cy="1180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49"/>
          <p:cNvSpPr txBox="1"/>
          <p:nvPr/>
        </p:nvSpPr>
        <p:spPr>
          <a:xfrm>
            <a:off x="8294787" y="3290349"/>
            <a:ext cx="702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0</a:t>
            </a:r>
            <a:endParaRPr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9"/>
          <p:cNvSpPr txBox="1"/>
          <p:nvPr/>
        </p:nvSpPr>
        <p:spPr>
          <a:xfrm>
            <a:off x="8262003" y="5616556"/>
            <a:ext cx="702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0</a:t>
            </a:r>
            <a:endParaRPr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746;p50">
            <a:extLst>
              <a:ext uri="{FF2B5EF4-FFF2-40B4-BE49-F238E27FC236}">
                <a16:creationId xmlns:a16="http://schemas.microsoft.com/office/drawing/2014/main" id="{EC33FD61-E3FC-26FA-14F4-63DCBEDE7D9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38422" y="3841488"/>
            <a:ext cx="1470025" cy="1179195"/>
          </a:xfrm>
          <a:prstGeom prst="rect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7CEF167E-A3D5-AB25-0A2D-E3C208303875}"/>
              </a:ext>
            </a:extLst>
          </p:cNvPr>
          <p:cNvSpPr/>
          <p:nvPr/>
        </p:nvSpPr>
        <p:spPr>
          <a:xfrm>
            <a:off x="6736913" y="3208571"/>
            <a:ext cx="726183" cy="245322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B88EFCD-2B92-2008-C293-1765FD5CF31C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Atribut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 &amp; </a:t>
            </a:r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Peralatan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 Python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/>
        </p:nvSpPr>
        <p:spPr>
          <a:xfrm>
            <a:off x="335280" y="1756410"/>
            <a:ext cx="6082665" cy="396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mengacu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dalam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tsb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di-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define.</a:t>
            </a:r>
            <a:endParaRPr sz="1800" b="0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pada Python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berbeda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sudah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pelajari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kedua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topik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sebelumnya.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Mendefinisikan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diperlukan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‘=’ untuk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menetapkan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di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berarti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diacu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merupakan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hasil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are just names,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yuk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gunakan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perumpamaan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kotak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sebelumnya. Maka,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dapat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dianggap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seperti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sticky note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menempel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0"/>
          <p:cNvSpPr/>
          <p:nvPr/>
        </p:nvSpPr>
        <p:spPr>
          <a:xfrm>
            <a:off x="450215" y="1042035"/>
            <a:ext cx="1808480" cy="452755"/>
          </a:xfrm>
          <a:prstGeom prst="roundRect">
            <a:avLst>
              <a:gd name="adj" fmla="val 50000"/>
            </a:avLst>
          </a:prstGeom>
          <a:solidFill>
            <a:srgbClr val="FFE6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21320" y="3429000"/>
            <a:ext cx="1470025" cy="117919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49" name="Google Shape;749;p50"/>
          <p:cNvCxnSpPr/>
          <p:nvPr/>
        </p:nvCxnSpPr>
        <p:spPr>
          <a:xfrm rot="10800000" flipH="1">
            <a:off x="8690279" y="3782746"/>
            <a:ext cx="827405" cy="21209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9F3BB3-D928-7EF2-236D-18C0EA8223E1}"/>
              </a:ext>
            </a:extLst>
          </p:cNvPr>
          <p:cNvSpPr txBox="1"/>
          <p:nvPr/>
        </p:nvSpPr>
        <p:spPr>
          <a:xfrm>
            <a:off x="7601687" y="2569073"/>
            <a:ext cx="123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u="none" strike="noStrike" cap="none" dirty="0">
                <a:solidFill>
                  <a:srgbClr val="7030A0"/>
                </a:solidFill>
                <a:latin typeface="+mn-lt"/>
                <a:ea typeface="Calibri"/>
                <a:cs typeface="Calibri"/>
                <a:sym typeface="Calibri"/>
              </a:rPr>
              <a:t>sticky note</a:t>
            </a:r>
            <a:endParaRPr lang="en-ID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7F6136-02B0-ADBF-682D-58C05D6FB7EE}"/>
              </a:ext>
            </a:extLst>
          </p:cNvPr>
          <p:cNvGrpSpPr/>
          <p:nvPr/>
        </p:nvGrpSpPr>
        <p:grpSpPr>
          <a:xfrm>
            <a:off x="9616618" y="2811557"/>
            <a:ext cx="1580560" cy="1442090"/>
            <a:chOff x="7350790" y="2699071"/>
            <a:chExt cx="1580560" cy="1442090"/>
          </a:xfrm>
        </p:grpSpPr>
        <p:sp>
          <p:nvSpPr>
            <p:cNvPr id="8" name="Google Shape;715;p49">
              <a:extLst>
                <a:ext uri="{FF2B5EF4-FFF2-40B4-BE49-F238E27FC236}">
                  <a16:creationId xmlns:a16="http://schemas.microsoft.com/office/drawing/2014/main" id="{808A644B-ADF0-B7E4-58D5-B385BE29A581}"/>
                </a:ext>
              </a:extLst>
            </p:cNvPr>
            <p:cNvSpPr/>
            <p:nvPr/>
          </p:nvSpPr>
          <p:spPr>
            <a:xfrm>
              <a:off x="7350790" y="2699071"/>
              <a:ext cx="1580560" cy="144209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717;p49">
              <a:extLst>
                <a:ext uri="{FF2B5EF4-FFF2-40B4-BE49-F238E27FC236}">
                  <a16:creationId xmlns:a16="http://schemas.microsoft.com/office/drawing/2014/main" id="{4EE7570D-3876-F2A0-864D-29F0F2A46948}"/>
                </a:ext>
              </a:extLst>
            </p:cNvPr>
            <p:cNvCxnSpPr/>
            <p:nvPr/>
          </p:nvCxnSpPr>
          <p:spPr>
            <a:xfrm>
              <a:off x="7739994" y="2699071"/>
              <a:ext cx="0" cy="1079032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18;p49">
              <a:extLst>
                <a:ext uri="{FF2B5EF4-FFF2-40B4-BE49-F238E27FC236}">
                  <a16:creationId xmlns:a16="http://schemas.microsoft.com/office/drawing/2014/main" id="{79CF065B-DC0E-1307-1550-EDE5F13E9C74}"/>
                </a:ext>
              </a:extLst>
            </p:cNvPr>
            <p:cNvCxnSpPr/>
            <p:nvPr/>
          </p:nvCxnSpPr>
          <p:spPr>
            <a:xfrm flipH="1">
              <a:off x="7734539" y="3778103"/>
              <a:ext cx="1196811" cy="5668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19;p49">
              <a:extLst>
                <a:ext uri="{FF2B5EF4-FFF2-40B4-BE49-F238E27FC236}">
                  <a16:creationId xmlns:a16="http://schemas.microsoft.com/office/drawing/2014/main" id="{8B6B67BF-0C8C-9516-95B4-1D66D2A58B0B}"/>
                </a:ext>
              </a:extLst>
            </p:cNvPr>
            <p:cNvCxnSpPr/>
            <p:nvPr/>
          </p:nvCxnSpPr>
          <p:spPr>
            <a:xfrm rot="10800000" flipH="1">
              <a:off x="7356565" y="3778103"/>
              <a:ext cx="377974" cy="357688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729;p49">
            <a:extLst>
              <a:ext uri="{FF2B5EF4-FFF2-40B4-BE49-F238E27FC236}">
                <a16:creationId xmlns:a16="http://schemas.microsoft.com/office/drawing/2014/main" id="{EDD7DCB6-5FE8-E9CF-1EDE-41006F8D645D}"/>
              </a:ext>
            </a:extLst>
          </p:cNvPr>
          <p:cNvSpPr txBox="1"/>
          <p:nvPr/>
        </p:nvSpPr>
        <p:spPr>
          <a:xfrm>
            <a:off x="10298406" y="3890589"/>
            <a:ext cx="702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0</a:t>
            </a:r>
            <a:endParaRPr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18" name="Graphic 17" descr="Postit Notes outline">
            <a:extLst>
              <a:ext uri="{FF2B5EF4-FFF2-40B4-BE49-F238E27FC236}">
                <a16:creationId xmlns:a16="http://schemas.microsoft.com/office/drawing/2014/main" id="{BF161C30-E877-66CE-9E07-F4514A701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1278" y="3200293"/>
            <a:ext cx="660518" cy="660518"/>
          </a:xfrm>
          <a:prstGeom prst="rect">
            <a:avLst/>
          </a:prstGeom>
        </p:spPr>
      </p:pic>
      <p:sp>
        <p:nvSpPr>
          <p:cNvPr id="19" name="Google Shape;729;p49">
            <a:extLst>
              <a:ext uri="{FF2B5EF4-FFF2-40B4-BE49-F238E27FC236}">
                <a16:creationId xmlns:a16="http://schemas.microsoft.com/office/drawing/2014/main" id="{48B77867-5C69-6CEB-3FB9-CB753FE79B59}"/>
              </a:ext>
            </a:extLst>
          </p:cNvPr>
          <p:cNvSpPr txBox="1"/>
          <p:nvPr/>
        </p:nvSpPr>
        <p:spPr>
          <a:xfrm>
            <a:off x="10231887" y="3401024"/>
            <a:ext cx="702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a</a:t>
            </a:r>
            <a:endParaRPr b="0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748" name="Google Shape;748;p50"/>
          <p:cNvCxnSpPr>
            <a:cxnSpLocks/>
          </p:cNvCxnSpPr>
          <p:nvPr/>
        </p:nvCxnSpPr>
        <p:spPr>
          <a:xfrm flipH="1" flipV="1">
            <a:off x="8615837" y="2731062"/>
            <a:ext cx="1567191" cy="787031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8C122E9-C3FC-4D03-7FEE-37E611A8F719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Atribut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 &amp; </a:t>
            </a:r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Peralatan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 Python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870" y="3743325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3"/>
          <p:cNvSpPr txBox="1"/>
          <p:nvPr/>
        </p:nvSpPr>
        <p:spPr>
          <a:xfrm>
            <a:off x="299604" y="1166862"/>
            <a:ext cx="405982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perlu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mengetahui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tiap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perlakuan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berbeda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Khususnya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tidak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mendeteksi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benar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misalkan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nomor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telepon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dalam bentuk Integer perlu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dirubah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menjadi Strings.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yang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umum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 Python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terbagi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menjadi:</a:t>
            </a: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indent="-285750"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Lalu bagaimana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ingin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melihat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objek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(baik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variabel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atau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suatu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dapat menggunakan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16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3"/>
          <p:cNvSpPr txBox="1"/>
          <p:nvPr/>
        </p:nvSpPr>
        <p:spPr>
          <a:xfrm>
            <a:off x="5050790" y="3227705"/>
            <a:ext cx="216154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Integers 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(int and long)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3"/>
          <p:cNvSpPr txBox="1"/>
          <p:nvPr/>
        </p:nvSpPr>
        <p:spPr>
          <a:xfrm>
            <a:off x="9344660" y="3149600"/>
            <a:ext cx="216154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 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(str)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3"/>
          <p:cNvSpPr txBox="1"/>
          <p:nvPr/>
        </p:nvSpPr>
        <p:spPr>
          <a:xfrm>
            <a:off x="7105650" y="3227705"/>
            <a:ext cx="216154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 (bool)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AD549C-DE28-67C3-2FCA-9152C368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62" y="1002483"/>
            <a:ext cx="6300953" cy="48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8779E7E-8E67-0EF8-931F-90852EC835FE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Persiapan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Olah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 Data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/>
          <p:nvPr/>
        </p:nvSpPr>
        <p:spPr>
          <a:xfrm>
            <a:off x="450215" y="889000"/>
            <a:ext cx="2969895" cy="452755"/>
          </a:xfrm>
          <a:prstGeom prst="roundRect">
            <a:avLst>
              <a:gd name="adj" fmla="val 50000"/>
            </a:avLst>
          </a:prstGeom>
          <a:solidFill>
            <a:srgbClr val="FFE6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Control Flow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9563" y="1444787"/>
            <a:ext cx="639105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IF </a:t>
            </a:r>
            <a:r>
              <a:rPr lang="en-US" sz="1600" dirty="0" err="1">
                <a:sym typeface="Arial" panose="020B0604020202020204"/>
              </a:rPr>
              <a:t>digunakan</a:t>
            </a:r>
            <a:r>
              <a:rPr lang="en-US" sz="1600" dirty="0">
                <a:sym typeface="Arial" panose="020B0604020202020204"/>
              </a:rPr>
              <a:t> untuk </a:t>
            </a:r>
            <a:r>
              <a:rPr lang="en-US" sz="1600" dirty="0" err="1">
                <a:sym typeface="Arial" panose="020B0604020202020204"/>
              </a:rPr>
              <a:t>mengecek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sebuah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kondisi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berdasarkan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apakah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kondisi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tersebut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dikatakan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benar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atau</a:t>
            </a:r>
            <a:r>
              <a:rPr lang="en-US" sz="1600" dirty="0">
                <a:sym typeface="Arial" panose="020B0604020202020204"/>
              </a:rPr>
              <a:t> salah </a:t>
            </a:r>
            <a:r>
              <a:rPr lang="en-US" sz="1600" dirty="0" err="1">
                <a:sym typeface="Arial" panose="020B0604020202020204"/>
              </a:rPr>
              <a:t>dengan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mengeksekusi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yang </a:t>
            </a:r>
            <a:r>
              <a:rPr lang="en-US" sz="1600" dirty="0" err="1">
                <a:sym typeface="Arial" panose="020B0604020202020204"/>
              </a:rPr>
              <a:t>diinginkan</a:t>
            </a:r>
            <a:r>
              <a:rPr lang="en-US" sz="1600" dirty="0">
                <a:sym typeface="Arial" panose="020B0604020202020204"/>
              </a:rPr>
              <a:t>. </a:t>
            </a: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ym typeface="Arial" panose="020B0604020202020204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i="1" dirty="0">
                <a:sym typeface="Arial" panose="020B0604020202020204"/>
              </a:rPr>
              <a:t>Indentation block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dibutuhkan</a:t>
            </a:r>
            <a:r>
              <a:rPr lang="en-US" sz="1600" dirty="0">
                <a:sym typeface="Arial" panose="020B0604020202020204"/>
              </a:rPr>
              <a:t> di IF Statement. </a:t>
            </a: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sz="1600" dirty="0">
              <a:sym typeface="Arial" panose="020B0604020202020204"/>
            </a:endParaRP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r>
              <a:rPr lang="en-US" sz="1600" dirty="0" err="1">
                <a:sym typeface="Arial" panose="020B0604020202020204"/>
              </a:rPr>
              <a:t>Contoh</a:t>
            </a:r>
            <a:endParaRPr lang="en-US" sz="1600" dirty="0">
              <a:sym typeface="Arial" panose="020B0604020202020204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ym typeface="Arial" panose="020B0604020202020204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ym typeface="Arial" panose="020B0604020202020204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2" y="3378673"/>
            <a:ext cx="4074160" cy="2540000"/>
          </a:xfrm>
          <a:prstGeom prst="rect">
            <a:avLst/>
          </a:prstGeom>
        </p:spPr>
      </p:pic>
      <p:sp>
        <p:nvSpPr>
          <p:cNvPr id="117" name="Rectangles 116"/>
          <p:cNvSpPr/>
          <p:nvPr/>
        </p:nvSpPr>
        <p:spPr>
          <a:xfrm>
            <a:off x="505662" y="5575138"/>
            <a:ext cx="3960495" cy="3435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FB7EC7-E6A0-6523-DD59-F4BDE948AF2A}"/>
              </a:ext>
            </a:extLst>
          </p:cNvPr>
          <p:cNvGrpSpPr/>
          <p:nvPr/>
        </p:nvGrpSpPr>
        <p:grpSpPr>
          <a:xfrm>
            <a:off x="7121010" y="1638582"/>
            <a:ext cx="4074160" cy="4052934"/>
            <a:chOff x="2847476" y="1265099"/>
            <a:chExt cx="4076496" cy="42695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4E3524-6AE8-AD54-40BF-2CD876D29991}"/>
                </a:ext>
              </a:extLst>
            </p:cNvPr>
            <p:cNvGrpSpPr/>
            <p:nvPr/>
          </p:nvGrpSpPr>
          <p:grpSpPr>
            <a:xfrm>
              <a:off x="2847476" y="1265099"/>
              <a:ext cx="4076496" cy="4269560"/>
              <a:chOff x="5363457" y="1649390"/>
              <a:chExt cx="4076496" cy="426956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97EF565-A7C4-4DE6-F26B-95BA2B7EF944}"/>
                  </a:ext>
                </a:extLst>
              </p:cNvPr>
              <p:cNvCxnSpPr/>
              <p:nvPr/>
            </p:nvCxnSpPr>
            <p:spPr>
              <a:xfrm flipH="1">
                <a:off x="6178729" y="4324690"/>
                <a:ext cx="1" cy="82545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5F8AC45-0B09-CD8C-D574-E6162C329280}"/>
                  </a:ext>
                </a:extLst>
              </p:cNvPr>
              <p:cNvGrpSpPr/>
              <p:nvPr/>
            </p:nvGrpSpPr>
            <p:grpSpPr>
              <a:xfrm>
                <a:off x="5363457" y="1649390"/>
                <a:ext cx="4076496" cy="4269560"/>
                <a:chOff x="5363457" y="1649390"/>
                <a:chExt cx="4076496" cy="426956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A038524-821C-222E-D4DB-423463259812}"/>
                    </a:ext>
                  </a:extLst>
                </p:cNvPr>
                <p:cNvSpPr/>
                <p:nvPr/>
              </p:nvSpPr>
              <p:spPr>
                <a:xfrm>
                  <a:off x="5399312" y="1649390"/>
                  <a:ext cx="1558835" cy="47897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Ujian</a:t>
                  </a:r>
                  <a:endParaRPr lang="en-ID" sz="1200" dirty="0"/>
                </a:p>
              </p:txBody>
            </p:sp>
            <p:sp>
              <p:nvSpPr>
                <p:cNvPr id="18" name="Diamond 17">
                  <a:extLst>
                    <a:ext uri="{FF2B5EF4-FFF2-40B4-BE49-F238E27FC236}">
                      <a16:creationId xmlns:a16="http://schemas.microsoft.com/office/drawing/2014/main" id="{0F11E169-1C44-4407-4F46-C659CD2BB87E}"/>
                    </a:ext>
                  </a:extLst>
                </p:cNvPr>
                <p:cNvSpPr/>
                <p:nvPr/>
              </p:nvSpPr>
              <p:spPr>
                <a:xfrm>
                  <a:off x="5363457" y="2944313"/>
                  <a:ext cx="1629296" cy="1304885"/>
                </a:xfrm>
                <a:prstGeom prst="diamond">
                  <a:avLst/>
                </a:prstGeom>
                <a:solidFill>
                  <a:schemeClr val="accent4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Lulus?</a:t>
                  </a:r>
                  <a:endParaRPr lang="en-ID" sz="1200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25A3443-C496-2165-BFBA-817799564E16}"/>
                    </a:ext>
                  </a:extLst>
                </p:cNvPr>
                <p:cNvSpPr/>
                <p:nvPr/>
              </p:nvSpPr>
              <p:spPr>
                <a:xfrm>
                  <a:off x="5399312" y="5150143"/>
                  <a:ext cx="1558835" cy="76880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Dapat </a:t>
                  </a:r>
                </a:p>
                <a:p>
                  <a:pPr algn="ctr"/>
                  <a:r>
                    <a:rPr lang="en-US" sz="1200" dirty="0" err="1"/>
                    <a:t>Sertifikat</a:t>
                  </a:r>
                  <a:endParaRPr lang="en-ID" sz="1200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A986A35-002B-E256-BFF4-0BEB236128F7}"/>
                    </a:ext>
                  </a:extLst>
                </p:cNvPr>
                <p:cNvSpPr/>
                <p:nvPr/>
              </p:nvSpPr>
              <p:spPr>
                <a:xfrm>
                  <a:off x="7881118" y="3398565"/>
                  <a:ext cx="1558835" cy="47897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Ikut</a:t>
                  </a:r>
                  <a:r>
                    <a:rPr lang="en-US" sz="1200" dirty="0"/>
                    <a:t> </a:t>
                  </a:r>
                  <a:r>
                    <a:rPr lang="en-US" sz="1200" dirty="0" err="1"/>
                    <a:t>Remidi</a:t>
                  </a:r>
                  <a:endParaRPr lang="en-ID" sz="1200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A3407FD5-7AD9-958C-BE5A-C1FB9972E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8729" y="2145779"/>
                  <a:ext cx="1" cy="82545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B65E992-0434-CB9A-B47B-2ABB028B7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6134" y="3638051"/>
                  <a:ext cx="842872" cy="120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01105D41-5A9D-FFD9-7996-2FCEA02D8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986135" y="3877531"/>
                  <a:ext cx="2088197" cy="1781069"/>
                </a:xfrm>
                <a:prstGeom prst="bentConnector3">
                  <a:avLst>
                    <a:gd name="adj1" fmla="val 14552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D23525-CE81-CA3D-08AD-D2364CB7DBF1}"/>
                </a:ext>
              </a:extLst>
            </p:cNvPr>
            <p:cNvSpPr txBox="1"/>
            <p:nvPr/>
          </p:nvSpPr>
          <p:spPr>
            <a:xfrm>
              <a:off x="4562280" y="2831170"/>
              <a:ext cx="508765" cy="29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tidak</a:t>
              </a:r>
              <a:endParaRPr lang="en-ID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F06243-21ED-2B4F-207B-3B34689E2B7E}"/>
                </a:ext>
              </a:extLst>
            </p:cNvPr>
            <p:cNvSpPr txBox="1"/>
            <p:nvPr/>
          </p:nvSpPr>
          <p:spPr>
            <a:xfrm>
              <a:off x="3696787" y="4083119"/>
              <a:ext cx="346769" cy="29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ya</a:t>
              </a:r>
              <a:endParaRPr lang="en-ID" sz="1200" dirty="0"/>
            </a:p>
          </p:txBody>
        </p:sp>
      </p:grp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A80AD5-689A-F8CA-EC2A-A108A1D2150E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Proses (</a:t>
            </a:r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Algoritma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)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/>
          <p:nvPr/>
        </p:nvSpPr>
        <p:spPr>
          <a:xfrm>
            <a:off x="392026" y="1129023"/>
            <a:ext cx="2969895" cy="521609"/>
          </a:xfrm>
          <a:prstGeom prst="roundRect">
            <a:avLst>
              <a:gd name="adj" fmla="val 50000"/>
            </a:avLst>
          </a:prstGeom>
          <a:solidFill>
            <a:srgbClr val="FFE6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Control Flow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438" y="2132696"/>
            <a:ext cx="4536069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IF - ELSE digunakan untuk </a:t>
            </a:r>
            <a:r>
              <a:rPr lang="en-US" sz="1600" dirty="0" err="1">
                <a:sym typeface="Arial" panose="020B0604020202020204"/>
              </a:rPr>
              <a:t>membuat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beberapa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pilihan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dari</a:t>
            </a:r>
            <a:r>
              <a:rPr lang="en-US" sz="1600" dirty="0">
                <a:sym typeface="Arial" panose="020B0604020202020204"/>
              </a:rPr>
              <a:t> 2 </a:t>
            </a: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bahkan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lebih</a:t>
            </a:r>
            <a:r>
              <a:rPr lang="en-US" sz="1600" dirty="0">
                <a:sym typeface="Arial" panose="020B0604020202020204"/>
              </a:rPr>
              <a:t>. </a:t>
            </a: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ym typeface="Arial" panose="020B0604020202020204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Arial" panose="020B0604020202020204"/>
              </a:rPr>
              <a:t>IF - ELSE </a:t>
            </a:r>
            <a:r>
              <a:rPr lang="en-US" sz="1600" dirty="0" err="1">
                <a:sym typeface="Arial" panose="020B0604020202020204"/>
              </a:rPr>
              <a:t>akan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berguna</a:t>
            </a:r>
            <a:r>
              <a:rPr lang="en-US" sz="1600" dirty="0">
                <a:sym typeface="Arial" panose="020B0604020202020204"/>
              </a:rPr>
              <a:t> pada </a:t>
            </a:r>
            <a:r>
              <a:rPr lang="en-US" sz="1600" dirty="0" err="1">
                <a:sym typeface="Arial" panose="020B0604020202020204"/>
              </a:rPr>
              <a:t>kebutuhan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eksekusi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tertentu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berdasarkan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kondisi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benar</a:t>
            </a:r>
            <a:r>
              <a:rPr lang="en-US" sz="1600" dirty="0">
                <a:sym typeface="Arial" panose="020B0604020202020204"/>
              </a:rPr>
              <a:t> atau salah (True or False)</a:t>
            </a: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ym typeface="Arial" panose="020B0604020202020204"/>
            </a:endParaRP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Arial" panose="020B0604020202020204"/>
              </a:rPr>
              <a:t>Syntax </a:t>
            </a:r>
            <a:r>
              <a:rPr lang="en-US" sz="1600" dirty="0" err="1">
                <a:sym typeface="Arial" panose="020B0604020202020204"/>
              </a:rPr>
              <a:t>dari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IF ELSE </a:t>
            </a:r>
            <a:r>
              <a:rPr lang="en-US" sz="1600" dirty="0" err="1">
                <a:sym typeface="Arial" panose="020B0604020202020204"/>
              </a:rPr>
              <a:t>adalah</a:t>
            </a:r>
            <a:r>
              <a:rPr lang="en-US" sz="1600" dirty="0">
                <a:sym typeface="Arial" panose="020B0604020202020204"/>
              </a:rPr>
              <a:t>:</a:t>
            </a: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ym typeface="Arial" panose="020B0604020202020204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07220B3-64BA-09F7-C2F1-C0B82AE487F8}"/>
              </a:ext>
            </a:extLst>
          </p:cNvPr>
          <p:cNvGrpSpPr/>
          <p:nvPr/>
        </p:nvGrpSpPr>
        <p:grpSpPr>
          <a:xfrm>
            <a:off x="5297978" y="1768834"/>
            <a:ext cx="6080817" cy="3794825"/>
            <a:chOff x="5279100" y="2501718"/>
            <a:chExt cx="6462684" cy="405293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04E555-33E3-C207-2C21-0D6D85993C11}"/>
                </a:ext>
              </a:extLst>
            </p:cNvPr>
            <p:cNvGrpSpPr/>
            <p:nvPr/>
          </p:nvGrpSpPr>
          <p:grpSpPr>
            <a:xfrm>
              <a:off x="7081917" y="2501718"/>
              <a:ext cx="4659867" cy="4052934"/>
              <a:chOff x="2261433" y="1265099"/>
              <a:chExt cx="4662539" cy="426956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6EB4F96-CA61-55D1-1998-9FD54ADDD6C4}"/>
                  </a:ext>
                </a:extLst>
              </p:cNvPr>
              <p:cNvGrpSpPr/>
              <p:nvPr/>
            </p:nvGrpSpPr>
            <p:grpSpPr>
              <a:xfrm>
                <a:off x="2847476" y="1265099"/>
                <a:ext cx="4076496" cy="4269560"/>
                <a:chOff x="5363457" y="1649390"/>
                <a:chExt cx="4076496" cy="426956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6DC7B02-B4A5-6CF3-EFA9-A507CACD4F1B}"/>
                    </a:ext>
                  </a:extLst>
                </p:cNvPr>
                <p:cNvSpPr/>
                <p:nvPr/>
              </p:nvSpPr>
              <p:spPr>
                <a:xfrm>
                  <a:off x="5399312" y="1649390"/>
                  <a:ext cx="1558835" cy="47897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Ujian</a:t>
                  </a:r>
                  <a:endParaRPr lang="en-ID" sz="1200" dirty="0"/>
                </a:p>
              </p:txBody>
            </p: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B6C9FF6D-0741-9660-951F-6BE973E49125}"/>
                    </a:ext>
                  </a:extLst>
                </p:cNvPr>
                <p:cNvSpPr/>
                <p:nvPr/>
              </p:nvSpPr>
              <p:spPr>
                <a:xfrm>
                  <a:off x="5363457" y="2944313"/>
                  <a:ext cx="1629296" cy="1304885"/>
                </a:xfrm>
                <a:prstGeom prst="diamond">
                  <a:avLst/>
                </a:prstGeom>
                <a:solidFill>
                  <a:schemeClr val="accent4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Lulus?</a:t>
                  </a:r>
                  <a:endParaRPr lang="en-ID" sz="1200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9B89556-55CA-239D-7762-2408A4FFD566}"/>
                    </a:ext>
                  </a:extLst>
                </p:cNvPr>
                <p:cNvSpPr/>
                <p:nvPr/>
              </p:nvSpPr>
              <p:spPr>
                <a:xfrm>
                  <a:off x="5399312" y="5150143"/>
                  <a:ext cx="1558835" cy="76880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/>
                    <a:t>Selesai</a:t>
                  </a:r>
                  <a:endParaRPr lang="en-US" sz="1200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3960E8F-DF9A-72BB-3E03-78A94780F712}"/>
                    </a:ext>
                  </a:extLst>
                </p:cNvPr>
                <p:cNvSpPr/>
                <p:nvPr/>
              </p:nvSpPr>
              <p:spPr>
                <a:xfrm>
                  <a:off x="7881118" y="3398565"/>
                  <a:ext cx="1558835" cy="47897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Dapat </a:t>
                  </a:r>
                </a:p>
                <a:p>
                  <a:pPr algn="ctr"/>
                  <a:r>
                    <a:rPr lang="en-US" sz="1200" dirty="0" err="1"/>
                    <a:t>Sertifikat</a:t>
                  </a:r>
                  <a:endParaRPr lang="en-ID" sz="1200" dirty="0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D6815BE-6729-9AB1-0EE1-441AE0105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8729" y="2145779"/>
                  <a:ext cx="1" cy="82545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2AAB732-8DFB-93FB-998A-6AA7ED8A0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5051" y="3602761"/>
                  <a:ext cx="842872" cy="120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or: Elbow 20">
                  <a:extLst>
                    <a:ext uri="{FF2B5EF4-FFF2-40B4-BE49-F238E27FC236}">
                      <a16:creationId xmlns:a16="http://schemas.microsoft.com/office/drawing/2014/main" id="{5E425EE9-B156-EBD3-8A29-8D450986606E}"/>
                    </a:ext>
                  </a:extLst>
                </p:cNvPr>
                <p:cNvCxnSpPr>
                  <a:cxnSpLocks/>
                  <a:endCxn id="17" idx="3"/>
                </p:cNvCxnSpPr>
                <p:nvPr/>
              </p:nvCxnSpPr>
              <p:spPr>
                <a:xfrm rot="10800000" flipV="1">
                  <a:off x="6958147" y="3877528"/>
                  <a:ext cx="2116185" cy="1657018"/>
                </a:xfrm>
                <a:prstGeom prst="bentConnector3">
                  <a:avLst>
                    <a:gd name="adj1" fmla="val 17471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D7CA19-E5D1-3CC1-0A50-1EEE45876F0F}"/>
                  </a:ext>
                </a:extLst>
              </p:cNvPr>
              <p:cNvSpPr txBox="1"/>
              <p:nvPr/>
            </p:nvSpPr>
            <p:spPr>
              <a:xfrm>
                <a:off x="2261433" y="2904335"/>
                <a:ext cx="508765" cy="291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tidak</a:t>
                </a:r>
                <a:endParaRPr lang="en-ID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40F113-95E0-FE99-7F4F-FF5C8FFA822C}"/>
                  </a:ext>
                </a:extLst>
              </p:cNvPr>
              <p:cNvSpPr txBox="1"/>
              <p:nvPr/>
            </p:nvSpPr>
            <p:spPr>
              <a:xfrm>
                <a:off x="4727121" y="2868372"/>
                <a:ext cx="346769" cy="291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ya</a:t>
                </a:r>
                <a:endParaRPr lang="en-ID" sz="1200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278079-EABB-060D-0F6C-73369CF34A5D}"/>
                </a:ext>
              </a:extLst>
            </p:cNvPr>
            <p:cNvSpPr/>
            <p:nvPr/>
          </p:nvSpPr>
          <p:spPr>
            <a:xfrm>
              <a:off x="5279100" y="4129784"/>
              <a:ext cx="1557942" cy="45466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Ikut</a:t>
              </a:r>
              <a:r>
                <a:rPr lang="en-US" sz="1200" dirty="0"/>
                <a:t> </a:t>
              </a:r>
              <a:r>
                <a:rPr lang="en-US" sz="1200" dirty="0" err="1"/>
                <a:t>Remidi</a:t>
              </a:r>
              <a:endParaRPr lang="en-ID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1167A5-2E6F-7DE4-1378-FF00C9939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771" y="4350279"/>
              <a:ext cx="78785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C44A4769-B94A-E182-1E9A-4C617004AC3A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007888" y="4616810"/>
              <a:ext cx="1695570" cy="1572942"/>
            </a:xfrm>
            <a:prstGeom prst="bentConnector3">
              <a:avLst>
                <a:gd name="adj1" fmla="val 18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96C4C28-77FF-D3DB-2A7A-D60E7F549FE2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Proses (</a:t>
            </a:r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Algoritma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)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/>
          <p:nvPr/>
        </p:nvSpPr>
        <p:spPr>
          <a:xfrm>
            <a:off x="450215" y="888682"/>
            <a:ext cx="2969895" cy="452755"/>
          </a:xfrm>
          <a:prstGeom prst="roundRect">
            <a:avLst>
              <a:gd name="adj" fmla="val 50000"/>
            </a:avLst>
          </a:prstGeom>
          <a:solidFill>
            <a:srgbClr val="FFE6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ELIF ELSE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8692" y="1732723"/>
            <a:ext cx="3132579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06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Arial" panose="020B0604020202020204"/>
              </a:rPr>
              <a:t>Jika </a:t>
            </a: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IF ELSE </a:t>
            </a:r>
            <a:r>
              <a:rPr lang="en-US" sz="1600" dirty="0" err="1">
                <a:sym typeface="Arial" panose="020B0604020202020204"/>
              </a:rPr>
              <a:t>menunjukkan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dari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dua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kondisi</a:t>
            </a:r>
            <a:r>
              <a:rPr lang="en-US" sz="1600" dirty="0">
                <a:sym typeface="Arial" panose="020B0604020202020204"/>
              </a:rPr>
              <a:t>, </a:t>
            </a:r>
            <a:r>
              <a:rPr lang="en-US" sz="1600" dirty="0" err="1">
                <a:sym typeface="Arial" panose="020B0604020202020204"/>
              </a:rPr>
              <a:t>lalu</a:t>
            </a:r>
            <a:r>
              <a:rPr lang="en-US" sz="1600" dirty="0">
                <a:sym typeface="Arial" panose="020B0604020202020204"/>
              </a:rPr>
              <a:t> bagaimana </a:t>
            </a:r>
            <a:r>
              <a:rPr lang="en-US" sz="1600" dirty="0" err="1">
                <a:sym typeface="Arial" panose="020B0604020202020204"/>
              </a:rPr>
              <a:t>jika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kita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memerlukan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lebih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dari</a:t>
            </a:r>
            <a:r>
              <a:rPr lang="en-US" sz="1600" dirty="0">
                <a:sym typeface="Arial" panose="020B0604020202020204"/>
              </a:rPr>
              <a:t> 2 </a:t>
            </a:r>
            <a:r>
              <a:rPr lang="en-US" sz="1600" dirty="0" err="1">
                <a:sym typeface="Arial" panose="020B0604020202020204"/>
              </a:rPr>
              <a:t>kondisi</a:t>
            </a:r>
            <a:r>
              <a:rPr lang="en-US" sz="1600" dirty="0">
                <a:sym typeface="Arial" panose="020B0604020202020204"/>
              </a:rPr>
              <a:t>?</a:t>
            </a:r>
          </a:p>
          <a:p>
            <a:pPr marL="406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Arial" panose="020B0604020202020204"/>
              </a:rPr>
              <a:t>IF ELIF ELSE dapat digunakan untuk </a:t>
            </a:r>
            <a:r>
              <a:rPr lang="en-US" sz="1600" dirty="0" err="1">
                <a:sym typeface="Arial" panose="020B0604020202020204"/>
              </a:rPr>
              <a:t>mengeksekusi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lebih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dari</a:t>
            </a:r>
            <a:r>
              <a:rPr lang="en-US" sz="1600" dirty="0">
                <a:sym typeface="Arial" panose="020B0604020202020204"/>
              </a:rPr>
              <a:t> 2 </a:t>
            </a:r>
            <a:r>
              <a:rPr lang="en-US" sz="1600" dirty="0" err="1">
                <a:sym typeface="Arial" panose="020B0604020202020204"/>
              </a:rPr>
              <a:t>kondisi</a:t>
            </a:r>
            <a:r>
              <a:rPr lang="en-US" sz="1600" dirty="0">
                <a:sym typeface="Arial" panose="020B0604020202020204"/>
              </a:rPr>
              <a:t> </a:t>
            </a:r>
          </a:p>
          <a:p>
            <a:pPr marL="406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Arial" panose="020B0604020202020204"/>
              </a:rPr>
              <a:t>Syntax </a:t>
            </a:r>
            <a:r>
              <a:rPr lang="en-US" sz="1600" dirty="0" err="1">
                <a:sym typeface="Arial" panose="020B0604020202020204"/>
              </a:rPr>
              <a:t>dari</a:t>
            </a:r>
            <a:r>
              <a:rPr lang="en-US" sz="1600" dirty="0">
                <a:sym typeface="Arial" panose="020B0604020202020204"/>
              </a:rPr>
              <a:t> </a:t>
            </a:r>
            <a:r>
              <a:rPr lang="en-US" sz="1600" dirty="0" err="1">
                <a:sym typeface="Arial" panose="020B0604020202020204"/>
              </a:rPr>
              <a:t>pernyataan</a:t>
            </a:r>
            <a:r>
              <a:rPr lang="en-US" sz="1600" dirty="0">
                <a:sym typeface="Arial" panose="020B0604020202020204"/>
              </a:rPr>
              <a:t> IF ELIF ELSE </a:t>
            </a:r>
            <a:r>
              <a:rPr lang="en-US" sz="1600" dirty="0" err="1">
                <a:sym typeface="Arial" panose="020B0604020202020204"/>
              </a:rPr>
              <a:t>adalah</a:t>
            </a:r>
            <a:r>
              <a:rPr lang="en-US" sz="1600" dirty="0">
                <a:sym typeface="Arial" panose="020B0604020202020204"/>
              </a:rPr>
              <a:t>:</a:t>
            </a:r>
          </a:p>
          <a:p>
            <a:pPr marL="406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ym typeface="Arial" panose="020B060402020202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195A55-4157-0B97-EAD2-B88DDB99BAA8}"/>
              </a:ext>
            </a:extLst>
          </p:cNvPr>
          <p:cNvGrpSpPr/>
          <p:nvPr/>
        </p:nvGrpSpPr>
        <p:grpSpPr>
          <a:xfrm>
            <a:off x="3740661" y="1559561"/>
            <a:ext cx="8206106" cy="4101323"/>
            <a:chOff x="982325" y="335114"/>
            <a:chExt cx="9543325" cy="46695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DDA4B73-F7A6-A85E-B6FF-43CCAB3A7C65}"/>
                </a:ext>
              </a:extLst>
            </p:cNvPr>
            <p:cNvGrpSpPr/>
            <p:nvPr/>
          </p:nvGrpSpPr>
          <p:grpSpPr>
            <a:xfrm>
              <a:off x="982325" y="335114"/>
              <a:ext cx="9543325" cy="4669534"/>
              <a:chOff x="982325" y="335114"/>
              <a:chExt cx="9543325" cy="466953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2F2BC69-64BB-512E-FA38-EFA1CC47B9D8}"/>
                  </a:ext>
                </a:extLst>
              </p:cNvPr>
              <p:cNvGrpSpPr/>
              <p:nvPr/>
            </p:nvGrpSpPr>
            <p:grpSpPr>
              <a:xfrm>
                <a:off x="982325" y="335114"/>
                <a:ext cx="6829081" cy="4669534"/>
                <a:chOff x="2415464" y="414668"/>
                <a:chExt cx="6924539" cy="4742770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82C76D7-5116-0AA1-CDF9-9599DD6280E4}"/>
                    </a:ext>
                  </a:extLst>
                </p:cNvPr>
                <p:cNvGrpSpPr/>
                <p:nvPr/>
              </p:nvGrpSpPr>
              <p:grpSpPr>
                <a:xfrm>
                  <a:off x="2415464" y="414668"/>
                  <a:ext cx="6924539" cy="4742770"/>
                  <a:chOff x="3144258" y="88084"/>
                  <a:chExt cx="6923287" cy="4717204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BA1E697-55FF-CFF3-5B40-DDDF66769CB3}"/>
                      </a:ext>
                    </a:extLst>
                  </p:cNvPr>
                  <p:cNvGrpSpPr/>
                  <p:nvPr/>
                </p:nvGrpSpPr>
                <p:grpSpPr>
                  <a:xfrm>
                    <a:off x="3144258" y="88084"/>
                    <a:ext cx="6923287" cy="4717204"/>
                    <a:chOff x="3271374" y="-334941"/>
                    <a:chExt cx="6923287" cy="4717204"/>
                  </a:xfrm>
                </p:grpSpPr>
                <p:sp>
                  <p:nvSpPr>
                    <p:cNvPr id="259" name="Oval 258">
                      <a:extLst>
                        <a:ext uri="{FF2B5EF4-FFF2-40B4-BE49-F238E27FC236}">
                          <a16:creationId xmlns:a16="http://schemas.microsoft.com/office/drawing/2014/main" id="{B464AB66-660E-E022-73D8-D2AD48B4A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1676" y="-334941"/>
                      <a:ext cx="1304145" cy="34157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Mulai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60" name="Straight Arrow Connector 259">
                      <a:extLst>
                        <a:ext uri="{FF2B5EF4-FFF2-40B4-BE49-F238E27FC236}">
                          <a16:creationId xmlns:a16="http://schemas.microsoft.com/office/drawing/2014/main" id="{D3931259-4D25-004F-424C-79D765F81C32}"/>
                        </a:ext>
                      </a:extLst>
                    </p:cNvPr>
                    <p:cNvCxnSpPr>
                      <a:cxnSpLocks/>
                      <a:stCxn id="259" idx="4"/>
                      <a:endCxn id="261" idx="0"/>
                    </p:cNvCxnSpPr>
                    <p:nvPr/>
                  </p:nvCxnSpPr>
                  <p:spPr>
                    <a:xfrm>
                      <a:off x="5213749" y="6637"/>
                      <a:ext cx="0" cy="540245"/>
                    </a:xfrm>
                    <a:prstGeom prst="straightConnector1">
                      <a:avLst/>
                    </a:prstGeom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1" name="Flowchart: Decision 260">
                      <a:extLst>
                        <a:ext uri="{FF2B5EF4-FFF2-40B4-BE49-F238E27FC236}">
                          <a16:creationId xmlns:a16="http://schemas.microsoft.com/office/drawing/2014/main" id="{A241DD0A-426B-F059-F0DC-C38B4A41D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5979" y="546882"/>
                      <a:ext cx="1875541" cy="939029"/>
                    </a:xfrm>
                    <a:prstGeom prst="flowChartDecision">
                      <a:avLst/>
                    </a:prstGeom>
                    <a:solidFill>
                      <a:srgbClr val="FFCA2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Kondisi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</a:p>
                  </p:txBody>
                </p:sp>
                <p:sp>
                  <p:nvSpPr>
                    <p:cNvPr id="262" name="Rectangle: Rounded Corners 261">
                      <a:extLst>
                        <a:ext uri="{FF2B5EF4-FFF2-40B4-BE49-F238E27FC236}">
                          <a16:creationId xmlns:a16="http://schemas.microsoft.com/office/drawing/2014/main" id="{78B49DC3-BEF4-330C-6E80-FEA22B7C7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6883" y="3386116"/>
                      <a:ext cx="1087778" cy="300245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Proses C</a:t>
                      </a:r>
                    </a:p>
                  </p:txBody>
                </p:sp>
                <p:sp>
                  <p:nvSpPr>
                    <p:cNvPr id="263" name="Rectangle: Rounded Corners 262">
                      <a:extLst>
                        <a:ext uri="{FF2B5EF4-FFF2-40B4-BE49-F238E27FC236}">
                          <a16:creationId xmlns:a16="http://schemas.microsoft.com/office/drawing/2014/main" id="{BA6C802B-49B9-2822-05C3-8B5458537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7302" y="2608286"/>
                      <a:ext cx="1214692" cy="3002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Proses A</a:t>
                      </a:r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B4222A06-FC84-C6BA-A9ED-7AA91AA34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4170" y="3945639"/>
                      <a:ext cx="1299775" cy="436624"/>
                    </a:xfrm>
                    <a:prstGeom prst="ellipse">
                      <a:avLst/>
                    </a:prstGeom>
                    <a:solidFill>
                      <a:srgbClr val="00A8A4"/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Selesai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67" name="Connector: Curved 266">
                      <a:extLst>
                        <a:ext uri="{FF2B5EF4-FFF2-40B4-BE49-F238E27FC236}">
                          <a16:creationId xmlns:a16="http://schemas.microsoft.com/office/drawing/2014/main" id="{1A1D6D69-5B92-4587-F40F-7FF178893864}"/>
                        </a:ext>
                      </a:extLst>
                    </p:cNvPr>
                    <p:cNvCxnSpPr>
                      <a:cxnSpLocks/>
                      <a:stCxn id="261" idx="3"/>
                      <a:endCxn id="30" idx="0"/>
                    </p:cNvCxnSpPr>
                    <p:nvPr/>
                  </p:nvCxnSpPr>
                  <p:spPr>
                    <a:xfrm>
                      <a:off x="6151520" y="1016397"/>
                      <a:ext cx="1122537" cy="103513"/>
                    </a:xfrm>
                    <a:prstGeom prst="curvedConnector2">
                      <a:avLst/>
                    </a:prstGeom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Connector: Curved 267">
                      <a:extLst>
                        <a:ext uri="{FF2B5EF4-FFF2-40B4-BE49-F238E27FC236}">
                          <a16:creationId xmlns:a16="http://schemas.microsoft.com/office/drawing/2014/main" id="{13D94431-545C-F57D-FF41-AD0DFFDA1330}"/>
                        </a:ext>
                      </a:extLst>
                    </p:cNvPr>
                    <p:cNvCxnSpPr>
                      <a:cxnSpLocks/>
                      <a:stCxn id="261" idx="1"/>
                      <a:endCxn id="263" idx="0"/>
                    </p:cNvCxnSpPr>
                    <p:nvPr/>
                  </p:nvCxnSpPr>
                  <p:spPr>
                    <a:xfrm rot="10800000" flipV="1">
                      <a:off x="4234648" y="1016396"/>
                      <a:ext cx="41330" cy="1591890"/>
                    </a:xfrm>
                    <a:prstGeom prst="curvedConnector2">
                      <a:avLst/>
                    </a:prstGeom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Connector: Curved 268">
                      <a:extLst>
                        <a:ext uri="{FF2B5EF4-FFF2-40B4-BE49-F238E27FC236}">
                          <a16:creationId xmlns:a16="http://schemas.microsoft.com/office/drawing/2014/main" id="{0DCCFD79-445D-9F87-96E0-21A3FE811545}"/>
                        </a:ext>
                      </a:extLst>
                    </p:cNvPr>
                    <p:cNvCxnSpPr>
                      <a:cxnSpLocks/>
                      <a:stCxn id="262" idx="2"/>
                      <a:endCxn id="266" idx="6"/>
                    </p:cNvCxnSpPr>
                    <p:nvPr/>
                  </p:nvCxnSpPr>
                  <p:spPr>
                    <a:xfrm rot="5400000">
                      <a:off x="8548565" y="3061742"/>
                      <a:ext cx="477589" cy="1726827"/>
                    </a:xfrm>
                    <a:prstGeom prst="curvedConnector2">
                      <a:avLst/>
                    </a:prstGeom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Connector: Curved 269">
                      <a:extLst>
                        <a:ext uri="{FF2B5EF4-FFF2-40B4-BE49-F238E27FC236}">
                          <a16:creationId xmlns:a16="http://schemas.microsoft.com/office/drawing/2014/main" id="{24A40549-5916-9B76-96D7-768CEBD38A61}"/>
                        </a:ext>
                      </a:extLst>
                    </p:cNvPr>
                    <p:cNvCxnSpPr>
                      <a:cxnSpLocks/>
                      <a:stCxn id="263" idx="2"/>
                      <a:endCxn id="266" idx="2"/>
                    </p:cNvCxnSpPr>
                    <p:nvPr/>
                  </p:nvCxnSpPr>
                  <p:spPr>
                    <a:xfrm rot="16200000" flipH="1">
                      <a:off x="4801698" y="2341479"/>
                      <a:ext cx="1255421" cy="2389521"/>
                    </a:xfrm>
                    <a:prstGeom prst="curvedConnector2">
                      <a:avLst/>
                    </a:prstGeom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56B31F69-0756-F382-A005-8A15B83DCF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5883" y="200621"/>
                      <a:ext cx="463483" cy="2798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Jika</a:t>
                      </a:r>
                    </a:p>
                  </p:txBody>
                </p:sp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F8550D48-FC8C-F187-7B89-6D0928AAF6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2756" y="580425"/>
                      <a:ext cx="1284298" cy="2798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Terpenuhi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3" name="TextBox 272">
                      <a:extLst>
                        <a:ext uri="{FF2B5EF4-FFF2-40B4-BE49-F238E27FC236}">
                          <a16:creationId xmlns:a16="http://schemas.microsoft.com/office/drawing/2014/main" id="{AD5CEEA6-4D15-A512-6389-3FE651EE7A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1374" y="1767271"/>
                      <a:ext cx="868722" cy="2798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Terpenuhi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0" name="Flowchart: Decision 29">
                    <a:extLst>
                      <a:ext uri="{FF2B5EF4-FFF2-40B4-BE49-F238E27FC236}">
                        <a16:creationId xmlns:a16="http://schemas.microsoft.com/office/drawing/2014/main" id="{30427B1B-258F-3D21-8000-3FABD8EBDBA5}"/>
                      </a:ext>
                    </a:extLst>
                  </p:cNvPr>
                  <p:cNvSpPr/>
                  <p:nvPr/>
                </p:nvSpPr>
                <p:spPr>
                  <a:xfrm>
                    <a:off x="6213504" y="1542935"/>
                    <a:ext cx="1866875" cy="866721"/>
                  </a:xfrm>
                  <a:prstGeom prst="flowChartDecision">
                    <a:avLst/>
                  </a:prstGeom>
                  <a:solidFill>
                    <a:srgbClr val="FFCA2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Kondisi</a:t>
                    </a:r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pPr algn="ctr"/>
                    <a:r>
                      <a:rPr lang="en-US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elif</a:t>
                    </a:r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778C55E4-D17D-9E28-B1FD-CE8ED235FB87}"/>
                      </a:ext>
                    </a:extLst>
                  </p:cNvPr>
                  <p:cNvSpPr/>
                  <p:nvPr/>
                </p:nvSpPr>
                <p:spPr>
                  <a:xfrm>
                    <a:off x="6569665" y="3084117"/>
                    <a:ext cx="1154554" cy="300245"/>
                  </a:xfrm>
                  <a:prstGeom prst="round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Proses B</a:t>
                    </a:r>
                  </a:p>
                </p:txBody>
              </p:sp>
              <p:cxnSp>
                <p:nvCxnSpPr>
                  <p:cNvPr id="256" name="Connector: Curved 255">
                    <a:extLst>
                      <a:ext uri="{FF2B5EF4-FFF2-40B4-BE49-F238E27FC236}">
                        <a16:creationId xmlns:a16="http://schemas.microsoft.com/office/drawing/2014/main" id="{4104778B-BDFE-2857-75DF-B47E79D4106B}"/>
                      </a:ext>
                    </a:extLst>
                  </p:cNvPr>
                  <p:cNvCxnSpPr>
                    <a:cxnSpLocks/>
                    <a:stCxn id="16" idx="2"/>
                    <a:endCxn id="262" idx="0"/>
                  </p:cNvCxnSpPr>
                  <p:nvPr/>
                </p:nvCxnSpPr>
                <p:spPr>
                  <a:xfrm rot="16200000" flipH="1">
                    <a:off x="9103819" y="3389303"/>
                    <a:ext cx="839672" cy="3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8C5E846B-85E8-CD8E-A969-F116769D1C36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770" y="3194813"/>
                    <a:ext cx="1087774" cy="279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Terpenuhi</a:t>
                    </a:r>
                    <a:endPara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F07B953A-00CA-5515-8200-DF665B35D44A}"/>
                      </a:ext>
                    </a:extLst>
                  </p:cNvPr>
                  <p:cNvSpPr txBox="1"/>
                  <p:nvPr/>
                </p:nvSpPr>
                <p:spPr>
                  <a:xfrm>
                    <a:off x="6213504" y="2616271"/>
                    <a:ext cx="868722" cy="2798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Terpenuhi</a:t>
                    </a:r>
                    <a:endPara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EB9CB147-2CDF-ACEE-EBBB-27F58315BF66}"/>
                    </a:ext>
                  </a:extLst>
                </p:cNvPr>
                <p:cNvCxnSpPr>
                  <a:cxnSpLocks/>
                  <a:stCxn id="31" idx="2"/>
                  <a:endCxn id="266" idx="0"/>
                </p:cNvCxnSpPr>
                <p:nvPr/>
              </p:nvCxnSpPr>
              <p:spPr>
                <a:xfrm>
                  <a:off x="6418872" y="3728811"/>
                  <a:ext cx="0" cy="989637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79370612-C6CE-3BEF-C88D-81CBEC33107B}"/>
                  </a:ext>
                </a:extLst>
              </p:cNvPr>
              <p:cNvSpPr/>
              <p:nvPr/>
            </p:nvSpPr>
            <p:spPr>
              <a:xfrm>
                <a:off x="6354179" y="2329419"/>
                <a:ext cx="1841472" cy="857962"/>
              </a:xfrm>
              <a:prstGeom prst="flowChartDecision">
                <a:avLst/>
              </a:prstGeom>
              <a:solidFill>
                <a:srgbClr val="FFCA2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Kondisi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elif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6A4B63A9-868A-BCE0-6E85-55884D42A702}"/>
                  </a:ext>
                </a:extLst>
              </p:cNvPr>
              <p:cNvCxnSpPr>
                <a:cxnSpLocks/>
                <a:stCxn id="30" idx="3"/>
                <a:endCxn id="16" idx="0"/>
              </p:cNvCxnSpPr>
              <p:nvPr/>
            </p:nvCxnSpPr>
            <p:spPr>
              <a:xfrm>
                <a:off x="5851279" y="2204244"/>
                <a:ext cx="1423636" cy="125175"/>
              </a:xfrm>
              <a:prstGeom prst="curvedConnector2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A53C75-EFFD-1BB2-C5B6-6D0BB801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543" y="2651634"/>
                <a:ext cx="0" cy="649236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3667EB-5502-E067-0E5C-ADA3C1D4EA1A}"/>
                  </a:ext>
                </a:extLst>
              </p:cNvPr>
              <p:cNvSpPr txBox="1"/>
              <p:nvPr/>
            </p:nvSpPr>
            <p:spPr>
              <a:xfrm>
                <a:off x="5994580" y="1784800"/>
                <a:ext cx="1266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Tidak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Terpenuhi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E583943A-C061-C74B-385F-8301EC9F6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5650" y="2767264"/>
                <a:ext cx="1423636" cy="125175"/>
              </a:xfrm>
              <a:prstGeom prst="curvedConnector2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8C6A01B7-0032-28D1-591C-B45B3AB809CB}"/>
                  </a:ext>
                </a:extLst>
              </p:cNvPr>
              <p:cNvSpPr/>
              <p:nvPr/>
            </p:nvSpPr>
            <p:spPr>
              <a:xfrm>
                <a:off x="8671815" y="2901303"/>
                <a:ext cx="1841472" cy="857962"/>
              </a:xfrm>
              <a:prstGeom prst="flowChartDecision">
                <a:avLst/>
              </a:prstGeom>
              <a:solidFill>
                <a:srgbClr val="FFCA2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Kondisi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else 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9E9FA10-2205-5393-C159-50E637DB34E6}"/>
                  </a:ext>
                </a:extLst>
              </p:cNvPr>
              <p:cNvSpPr/>
              <p:nvPr/>
            </p:nvSpPr>
            <p:spPr>
              <a:xfrm>
                <a:off x="9082798" y="4572436"/>
                <a:ext cx="1072976" cy="297211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Proses D</a:t>
                </a:r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CCCBEE10-28C6-EB9E-35C0-11159F02C6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203694" y="4183721"/>
                <a:ext cx="831187" cy="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8877BF2F-1E7B-07C3-C9B8-2D72B444C39F}"/>
                  </a:ext>
                </a:extLst>
              </p:cNvPr>
              <p:cNvCxnSpPr>
                <a:cxnSpLocks/>
                <a:stCxn id="22" idx="1"/>
                <a:endCxn id="266" idx="6"/>
              </p:cNvCxnSpPr>
              <p:nvPr/>
            </p:nvCxnSpPr>
            <p:spPr>
              <a:xfrm rot="10800000" flipV="1">
                <a:off x="5571588" y="4721042"/>
                <a:ext cx="3511210" cy="67500"/>
              </a:xfrm>
              <a:prstGeom prst="curvedConnector3">
                <a:avLst>
                  <a:gd name="adj1" fmla="val 283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25A385-8314-B99F-1D3F-A80F2E6DE34A}"/>
                  </a:ext>
                </a:extLst>
              </p:cNvPr>
              <p:cNvSpPr txBox="1"/>
              <p:nvPr/>
            </p:nvSpPr>
            <p:spPr>
              <a:xfrm>
                <a:off x="8647060" y="3966046"/>
                <a:ext cx="1878590" cy="30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Terpenuhi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1F3969-5775-6083-9274-23ACE2AE9BB7}"/>
                </a:ext>
              </a:extLst>
            </p:cNvPr>
            <p:cNvSpPr txBox="1"/>
            <p:nvPr/>
          </p:nvSpPr>
          <p:spPr>
            <a:xfrm>
              <a:off x="8274057" y="2329419"/>
              <a:ext cx="1266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Tidak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Terpenuhi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3F4128F-21F7-B14E-26ED-50ADB7D6562C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Proses (</a:t>
            </a:r>
            <a:r>
              <a:rPr lang="en-US" sz="2800" b="1" dirty="0" err="1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Algoritma</a:t>
            </a:r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)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318193" y="1137791"/>
            <a:ext cx="6913880" cy="192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Seorang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petugas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operasional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suatu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perusahaan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logistik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ingin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menguji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sebuah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kondisi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apakah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pelanggan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dikenai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‘charge’ atau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gagal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kirim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berdasarkan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dari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berat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paket yang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melebihi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standar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dengan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menggunakan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metode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input () dan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sertakan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perhitungan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total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biaya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yang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harus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dibayarkan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berat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x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biaya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per kg + charge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jika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ada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). </a:t>
            </a:r>
          </a:p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600" b="1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Rulesnya</a:t>
            </a:r>
            <a:r>
              <a:rPr lang="en-US" sz="1600" b="1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adalah</a:t>
            </a:r>
            <a:r>
              <a:rPr lang="en-US" sz="1600" b="1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sbb</a:t>
            </a:r>
            <a:r>
              <a:rPr lang="en-US" sz="1600" b="1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40640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Calibri" panose="020F0502020204030204"/>
              </a:rPr>
              <a:t>Jika </a:t>
            </a:r>
            <a:r>
              <a:rPr lang="en-US" sz="1600" dirty="0" err="1">
                <a:sym typeface="Calibri" panose="020F0502020204030204"/>
              </a:rPr>
              <a:t>berat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kurang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dari</a:t>
            </a:r>
            <a:r>
              <a:rPr lang="en-US" sz="1600" dirty="0">
                <a:sym typeface="Calibri" panose="020F0502020204030204"/>
              </a:rPr>
              <a:t> 50 kg </a:t>
            </a:r>
            <a:r>
              <a:rPr lang="en-US" sz="1600" dirty="0" err="1">
                <a:sym typeface="Calibri" panose="020F0502020204030204"/>
              </a:rPr>
              <a:t>maka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pengantaran</a:t>
            </a:r>
            <a:r>
              <a:rPr lang="en-US" sz="1600" dirty="0">
                <a:sym typeface="Calibri" panose="020F0502020204030204"/>
              </a:rPr>
              <a:t> dapat </a:t>
            </a:r>
            <a:r>
              <a:rPr lang="en-US" sz="1600" dirty="0" err="1">
                <a:sym typeface="Calibri" panose="020F0502020204030204"/>
              </a:rPr>
              <a:t>dilakukan</a:t>
            </a:r>
            <a:r>
              <a:rPr lang="en-US" sz="1600" dirty="0">
                <a:sym typeface="Calibri" panose="020F0502020204030204"/>
              </a:rPr>
              <a:t> </a:t>
            </a:r>
          </a:p>
          <a:p>
            <a:pPr marL="40640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Calibri" panose="020F0502020204030204"/>
              </a:rPr>
              <a:t>Jika </a:t>
            </a:r>
            <a:r>
              <a:rPr lang="en-US" sz="1600" dirty="0" err="1">
                <a:sym typeface="Calibri" panose="020F0502020204030204"/>
              </a:rPr>
              <a:t>berat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lebih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besar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sama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dengan</a:t>
            </a:r>
            <a:r>
              <a:rPr lang="en-US" sz="1600" dirty="0">
                <a:sym typeface="Calibri" panose="020F0502020204030204"/>
              </a:rPr>
              <a:t> 50 kg </a:t>
            </a:r>
            <a:r>
              <a:rPr lang="en-US" sz="1600" dirty="0" err="1">
                <a:sym typeface="Calibri" panose="020F0502020204030204"/>
              </a:rPr>
              <a:t>maka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harga</a:t>
            </a:r>
            <a:r>
              <a:rPr lang="en-US" sz="1600" dirty="0">
                <a:sym typeface="Calibri" panose="020F0502020204030204"/>
              </a:rPr>
              <a:t> paket </a:t>
            </a:r>
            <a:r>
              <a:rPr lang="en-US" sz="1600" dirty="0" err="1">
                <a:sym typeface="Calibri" panose="020F0502020204030204"/>
              </a:rPr>
              <a:t>akan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dikenai</a:t>
            </a:r>
            <a:r>
              <a:rPr lang="en-US" sz="1600" dirty="0">
                <a:sym typeface="Calibri" panose="020F0502020204030204"/>
              </a:rPr>
              <a:t> charge 500 (dalam </a:t>
            </a:r>
            <a:r>
              <a:rPr lang="en-US" sz="1600" dirty="0" err="1">
                <a:sym typeface="Calibri" panose="020F0502020204030204"/>
              </a:rPr>
              <a:t>ribu</a:t>
            </a:r>
            <a:r>
              <a:rPr lang="en-US" sz="1600" dirty="0">
                <a:sym typeface="Calibri" panose="020F0502020204030204"/>
              </a:rPr>
              <a:t>)</a:t>
            </a:r>
          </a:p>
          <a:p>
            <a:pPr marL="40640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Calibri" panose="020F0502020204030204"/>
              </a:rPr>
              <a:t>Jika </a:t>
            </a:r>
            <a:r>
              <a:rPr lang="en-US" sz="1600" dirty="0" err="1">
                <a:sym typeface="Calibri" panose="020F0502020204030204"/>
              </a:rPr>
              <a:t>berat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lebih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besar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dari</a:t>
            </a:r>
            <a:r>
              <a:rPr lang="en-US" sz="1600" dirty="0">
                <a:sym typeface="Calibri" panose="020F0502020204030204"/>
              </a:rPr>
              <a:t> 120 kg </a:t>
            </a:r>
            <a:r>
              <a:rPr lang="en-US" sz="1600" dirty="0" err="1">
                <a:sym typeface="Calibri" panose="020F0502020204030204"/>
              </a:rPr>
              <a:t>maka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pengantaran</a:t>
            </a:r>
            <a:r>
              <a:rPr lang="en-US" sz="1600" dirty="0">
                <a:sym typeface="Calibri" panose="020F0502020204030204"/>
              </a:rPr>
              <a:t> paket tidak </a:t>
            </a:r>
            <a:r>
              <a:rPr lang="en-US" sz="1600" dirty="0" err="1">
                <a:sym typeface="Calibri" panose="020F0502020204030204"/>
              </a:rPr>
              <a:t>bisa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dilakukan</a:t>
            </a:r>
            <a:r>
              <a:rPr lang="en-US" sz="1600" dirty="0">
                <a:sym typeface="Calibri" panose="020F0502020204030204"/>
              </a:rPr>
              <a:t>.</a:t>
            </a:r>
          </a:p>
          <a:p>
            <a:pPr marL="40640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6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0650" indent="0">
              <a:lnSpc>
                <a:spcPct val="150000"/>
              </a:lnSpc>
              <a:buSzPts val="1400"/>
              <a:buFont typeface="Arial" panose="020B0604020202020204" pitchFamily="34" charset="0"/>
              <a:buNone/>
            </a:pP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Buatlah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pernyataan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tsb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berdasarkan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soal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atas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07" y="2650200"/>
            <a:ext cx="3998595" cy="2660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0"/>
          <p:cNvSpPr txBox="1"/>
          <p:nvPr/>
        </p:nvSpPr>
        <p:spPr>
          <a:xfrm>
            <a:off x="4543425" y="127254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ADB1591-66AD-66B6-9D7B-04075D660A42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Soal Latihan 1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2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11833</TotalTime>
  <Words>952</Words>
  <Application>Microsoft Office PowerPoint</Application>
  <PresentationFormat>Widescreen</PresentationFormat>
  <Paragraphs>136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Siregar Bakti</cp:lastModifiedBy>
  <cp:revision>53</cp:revision>
  <dcterms:created xsi:type="dcterms:W3CDTF">2018-02-18T19:39:47Z</dcterms:created>
  <dcterms:modified xsi:type="dcterms:W3CDTF">2022-09-23T09:30:48Z</dcterms:modified>
</cp:coreProperties>
</file>