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9" r:id="rId2"/>
    <p:sldId id="33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E59-C87F-4EA6-9751-479DB62BE820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6C03-9E53-4C5E-9724-35F1516188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85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Clue: Students dapat diminta untuk mengerjakan soal terlebih dahulu, kemudian mengirimkan code dengan hasil output by chat. </a:t>
            </a: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Solution tersedia di Colab untuk exercise 1</a:t>
            </a:r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Clue: Students dapat diminta untuk mengerjakan soal terlebih dahulu, kemudian mengirimkan code dengan hasil output by chat. </a:t>
            </a:r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Solution tersedia di Colab untuk exercise 2</a:t>
            </a:r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351722" y="200177"/>
            <a:ext cx="9243391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51722" y="1005381"/>
            <a:ext cx="9243391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8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8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803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3388C8-9FA4-4F53-9380-36DC80CDA294}"/>
              </a:ext>
            </a:extLst>
          </p:cNvPr>
          <p:cNvSpPr/>
          <p:nvPr userDrawn="1"/>
        </p:nvSpPr>
        <p:spPr>
          <a:xfrm>
            <a:off x="0" y="6549888"/>
            <a:ext cx="7533861" cy="308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Pemateri</a:t>
            </a:r>
            <a:r>
              <a:rPr lang="en-US" dirty="0">
                <a:latin typeface="Book Antiqua" panose="02040602050305030304" pitchFamily="18" charset="0"/>
              </a:rPr>
              <a:t>: Bakti Siregar, </a:t>
            </a:r>
            <a:r>
              <a:rPr lang="en-US" dirty="0" err="1">
                <a:latin typeface="Book Antiqua" panose="02040602050305030304" pitchFamily="18" charset="0"/>
              </a:rPr>
              <a:t>S.Si</a:t>
            </a:r>
            <a:r>
              <a:rPr lang="en-US" dirty="0">
                <a:latin typeface="Book Antiqua" panose="02040602050305030304" pitchFamily="18" charset="0"/>
              </a:rPr>
              <a:t>., </a:t>
            </a:r>
            <a:r>
              <a:rPr lang="en-US" dirty="0" err="1">
                <a:latin typeface="Book Antiqua" panose="02040602050305030304" pitchFamily="18" charset="0"/>
              </a:rPr>
              <a:t>M.Sc</a:t>
            </a:r>
            <a:endParaRPr lang="en-ID" dirty="0">
              <a:latin typeface="Book Antiqua" panose="02040602050305030304" pitchFamily="18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0FCFB02-5AE8-42D0-58ED-00296C2A6479}"/>
              </a:ext>
            </a:extLst>
          </p:cNvPr>
          <p:cNvSpPr/>
          <p:nvPr userDrawn="1"/>
        </p:nvSpPr>
        <p:spPr>
          <a:xfrm>
            <a:off x="6858001" y="6549888"/>
            <a:ext cx="5446642" cy="308112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Prodi Statistika Universitas Matana 2022</a:t>
            </a:r>
            <a:endParaRPr lang="en-ID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546BF76-A8C6-8939-D62C-80AF16FF7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356" y="188842"/>
            <a:ext cx="1288313" cy="51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318193" y="1137791"/>
            <a:ext cx="6913880" cy="192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Seorang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petugas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operasional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suatu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perusahaan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logistik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ingin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menguji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sebuah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kondisi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apakah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pelanggan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dikenai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‘charge’ atau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gagal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kirim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berdasarkan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dari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berat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paket yang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melebihi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standar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dengan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menggunakan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metode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input () dan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sertakan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perhitungan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total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biaya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yang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harus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dibayarkan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berat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x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biaya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per kg + charge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jika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ada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). </a:t>
            </a:r>
          </a:p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6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600" b="1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Rulesnya</a:t>
            </a:r>
            <a:r>
              <a:rPr lang="en-US" sz="1600" b="1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adalah</a:t>
            </a:r>
            <a:r>
              <a:rPr lang="en-US" sz="1600" b="1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sbb</a:t>
            </a:r>
            <a:r>
              <a:rPr lang="en-US" sz="1600" b="1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marL="40640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Calibri" panose="020F0502020204030204"/>
              </a:rPr>
              <a:t>Jika </a:t>
            </a:r>
            <a:r>
              <a:rPr lang="en-US" sz="1600" dirty="0" err="1">
                <a:sym typeface="Calibri" panose="020F0502020204030204"/>
              </a:rPr>
              <a:t>berat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kurang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dari</a:t>
            </a:r>
            <a:r>
              <a:rPr lang="en-US" sz="1600" dirty="0">
                <a:sym typeface="Calibri" panose="020F0502020204030204"/>
              </a:rPr>
              <a:t> 50 kg </a:t>
            </a:r>
            <a:r>
              <a:rPr lang="en-US" sz="1600" dirty="0" err="1">
                <a:sym typeface="Calibri" panose="020F0502020204030204"/>
              </a:rPr>
              <a:t>maka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pengantaran</a:t>
            </a:r>
            <a:r>
              <a:rPr lang="en-US" sz="1600" dirty="0">
                <a:sym typeface="Calibri" panose="020F0502020204030204"/>
              </a:rPr>
              <a:t> dapat </a:t>
            </a:r>
            <a:r>
              <a:rPr lang="en-US" sz="1600" dirty="0" err="1">
                <a:sym typeface="Calibri" panose="020F0502020204030204"/>
              </a:rPr>
              <a:t>dilakukan</a:t>
            </a:r>
            <a:r>
              <a:rPr lang="en-US" sz="1600" dirty="0">
                <a:sym typeface="Calibri" panose="020F0502020204030204"/>
              </a:rPr>
              <a:t> </a:t>
            </a:r>
          </a:p>
          <a:p>
            <a:pPr marL="40640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Calibri" panose="020F0502020204030204"/>
              </a:rPr>
              <a:t>Jika </a:t>
            </a:r>
            <a:r>
              <a:rPr lang="en-US" sz="1600" dirty="0" err="1">
                <a:sym typeface="Calibri" panose="020F0502020204030204"/>
              </a:rPr>
              <a:t>berat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lebih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besar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sama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dengan</a:t>
            </a:r>
            <a:r>
              <a:rPr lang="en-US" sz="1600" dirty="0">
                <a:sym typeface="Calibri" panose="020F0502020204030204"/>
              </a:rPr>
              <a:t> 50 kg </a:t>
            </a:r>
            <a:r>
              <a:rPr lang="en-US" sz="1600" dirty="0" err="1">
                <a:sym typeface="Calibri" panose="020F0502020204030204"/>
              </a:rPr>
              <a:t>maka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harga</a:t>
            </a:r>
            <a:r>
              <a:rPr lang="en-US" sz="1600" dirty="0">
                <a:sym typeface="Calibri" panose="020F0502020204030204"/>
              </a:rPr>
              <a:t> paket </a:t>
            </a:r>
            <a:r>
              <a:rPr lang="en-US" sz="1600" dirty="0" err="1">
                <a:sym typeface="Calibri" panose="020F0502020204030204"/>
              </a:rPr>
              <a:t>akan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dikenai</a:t>
            </a:r>
            <a:r>
              <a:rPr lang="en-US" sz="1600" dirty="0">
                <a:sym typeface="Calibri" panose="020F0502020204030204"/>
              </a:rPr>
              <a:t> charge 500 (dalam </a:t>
            </a:r>
            <a:r>
              <a:rPr lang="en-US" sz="1600" dirty="0" err="1">
                <a:sym typeface="Calibri" panose="020F0502020204030204"/>
              </a:rPr>
              <a:t>ribu</a:t>
            </a:r>
            <a:r>
              <a:rPr lang="en-US" sz="1600" dirty="0">
                <a:sym typeface="Calibri" panose="020F0502020204030204"/>
              </a:rPr>
              <a:t>)</a:t>
            </a:r>
          </a:p>
          <a:p>
            <a:pPr marL="40640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ym typeface="Calibri" panose="020F0502020204030204"/>
              </a:rPr>
              <a:t>Jika </a:t>
            </a:r>
            <a:r>
              <a:rPr lang="en-US" sz="1600" dirty="0" err="1">
                <a:sym typeface="Calibri" panose="020F0502020204030204"/>
              </a:rPr>
              <a:t>berat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lebih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besar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dari</a:t>
            </a:r>
            <a:r>
              <a:rPr lang="en-US" sz="1600" dirty="0">
                <a:sym typeface="Calibri" panose="020F0502020204030204"/>
              </a:rPr>
              <a:t> 120 kg </a:t>
            </a:r>
            <a:r>
              <a:rPr lang="en-US" sz="1600" dirty="0" err="1">
                <a:sym typeface="Calibri" panose="020F0502020204030204"/>
              </a:rPr>
              <a:t>maka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pengantaran</a:t>
            </a:r>
            <a:r>
              <a:rPr lang="en-US" sz="1600" dirty="0">
                <a:sym typeface="Calibri" panose="020F0502020204030204"/>
              </a:rPr>
              <a:t> paket tidak </a:t>
            </a:r>
            <a:r>
              <a:rPr lang="en-US" sz="1600" dirty="0" err="1">
                <a:sym typeface="Calibri" panose="020F0502020204030204"/>
              </a:rPr>
              <a:t>bisa</a:t>
            </a:r>
            <a:r>
              <a:rPr lang="en-US" sz="1600" dirty="0">
                <a:sym typeface="Calibri" panose="020F0502020204030204"/>
              </a:rPr>
              <a:t> </a:t>
            </a:r>
            <a:r>
              <a:rPr lang="en-US" sz="1600" dirty="0" err="1">
                <a:sym typeface="Calibri" panose="020F0502020204030204"/>
              </a:rPr>
              <a:t>dilakukan</a:t>
            </a:r>
            <a:r>
              <a:rPr lang="en-US" sz="1600" dirty="0">
                <a:sym typeface="Calibri" panose="020F0502020204030204"/>
              </a:rPr>
              <a:t>.</a:t>
            </a:r>
          </a:p>
          <a:p>
            <a:pPr marL="40640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sz="16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0650" indent="0">
              <a:lnSpc>
                <a:spcPct val="150000"/>
              </a:lnSpc>
              <a:buSzPts val="1400"/>
              <a:buFont typeface="Arial" panose="020B0604020202020204" pitchFamily="34" charset="0"/>
              <a:buNone/>
            </a:pP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Buatlah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pernyataan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tsb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berdasarkan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soal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 </a:t>
            </a:r>
            <a:r>
              <a:rPr lang="en-US" sz="16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atas</a:t>
            </a: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07" y="2650200"/>
            <a:ext cx="3998595" cy="2660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0"/>
          <p:cNvSpPr txBox="1"/>
          <p:nvPr/>
        </p:nvSpPr>
        <p:spPr>
          <a:xfrm>
            <a:off x="4543425" y="127254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ADB1591-66AD-66B6-9D7B-04075D660A42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Soal Latihan 1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173124" y="956309"/>
            <a:ext cx="6709872" cy="369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Staf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HRD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akan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menentukan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standar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gaji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baru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renumerasi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pada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pegawai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berdasarkan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i="1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grade 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dan masa kerja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dengan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ketentuan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sebagai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berikut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Jika grade 1 (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staf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dengan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masa kerja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kurang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dari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sama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dengan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tahun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maka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mendapatkan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gaji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3.5 (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jt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1 (</a:t>
            </a:r>
            <a:r>
              <a:rPr lang="en-US" sz="1400" dirty="0" err="1">
                <a:sym typeface="Arial" panose="020B0604020202020204"/>
              </a:rPr>
              <a:t>staf</a:t>
            </a:r>
            <a:r>
              <a:rPr lang="en-US" sz="1400" dirty="0">
                <a:sym typeface="Arial" panose="020B0604020202020204"/>
              </a:rPr>
              <a:t>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lebih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2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4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2 (head)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kurang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sama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3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4.5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  <a:endParaRPr lang="en-US" sz="14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2 (head)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lebih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3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5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  <a:endParaRPr lang="en-US" sz="14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3 (dept. head)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kurang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sama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5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10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  <a:endParaRPr lang="en-US" sz="14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ym typeface="Arial" panose="020B0604020202020204"/>
              </a:rPr>
              <a:t>Jika grade 3 (dept. head) </a:t>
            </a:r>
            <a:r>
              <a:rPr lang="en-US" sz="1400" dirty="0" err="1">
                <a:sym typeface="Arial" panose="020B0604020202020204"/>
              </a:rPr>
              <a:t>dengan</a:t>
            </a:r>
            <a:r>
              <a:rPr lang="en-US" sz="1400" dirty="0">
                <a:sym typeface="Arial" panose="020B0604020202020204"/>
              </a:rPr>
              <a:t> masa kerja </a:t>
            </a:r>
            <a:r>
              <a:rPr lang="en-US" sz="1400" dirty="0" err="1">
                <a:sym typeface="Arial" panose="020B0604020202020204"/>
              </a:rPr>
              <a:t>lebih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dari</a:t>
            </a:r>
            <a:r>
              <a:rPr lang="en-US" sz="1400" dirty="0">
                <a:sym typeface="Arial" panose="020B0604020202020204"/>
              </a:rPr>
              <a:t> 5 </a:t>
            </a:r>
            <a:r>
              <a:rPr lang="en-US" sz="1400" dirty="0" err="1">
                <a:sym typeface="Arial" panose="020B0604020202020204"/>
              </a:rPr>
              <a:t>tahun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err="1">
                <a:sym typeface="Arial" panose="020B0604020202020204"/>
              </a:rPr>
              <a:t>maka</a:t>
            </a:r>
            <a:r>
              <a:rPr lang="en-US" sz="1400" dirty="0">
                <a:sym typeface="Arial" panose="020B0604020202020204"/>
              </a:rPr>
              <a:t> mendapatkan </a:t>
            </a:r>
            <a:r>
              <a:rPr lang="en-US" sz="1400" dirty="0" err="1">
                <a:sym typeface="Arial" panose="020B0604020202020204"/>
              </a:rPr>
              <a:t>gaji</a:t>
            </a:r>
            <a:r>
              <a:rPr lang="en-US" sz="1400" dirty="0">
                <a:sym typeface="Arial" panose="020B0604020202020204"/>
              </a:rPr>
              <a:t> 15 (</a:t>
            </a:r>
            <a:r>
              <a:rPr lang="en-US" sz="1400" dirty="0" err="1">
                <a:sym typeface="Arial" panose="020B0604020202020204"/>
              </a:rPr>
              <a:t>jt</a:t>
            </a:r>
            <a:r>
              <a:rPr lang="en-US" sz="1400" dirty="0">
                <a:sym typeface="Arial" panose="020B0604020202020204"/>
              </a:rPr>
              <a:t>)</a:t>
            </a:r>
          </a:p>
          <a:p>
            <a:pPr marL="406400" indent="-28575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0650" indent="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Buatlah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berdasarkan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soal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 </a:t>
            </a:r>
            <a:r>
              <a:rPr lang="en-US" sz="1400" cap="none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atas</a:t>
            </a:r>
            <a:r>
              <a:rPr lang="en-US" sz="14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120650">
              <a:lnSpc>
                <a:spcPct val="150000"/>
              </a:lnSpc>
              <a:buClr>
                <a:srgbClr val="000000"/>
              </a:buClr>
              <a:buSzPts val="1400"/>
            </a:pPr>
            <a:endParaRPr lang="en-US" sz="1600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0650" indent="0"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600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</a:p>
        </p:txBody>
      </p:sp>
      <p:sp>
        <p:nvSpPr>
          <p:cNvPr id="2" name="Text Box 0"/>
          <p:cNvSpPr txBox="1"/>
          <p:nvPr/>
        </p:nvSpPr>
        <p:spPr>
          <a:xfrm>
            <a:off x="4543425" y="127254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0" name="Picture Placeholder 109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6882996" y="1988820"/>
            <a:ext cx="4770120" cy="3177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F4FC735-11F7-6A82-B98E-3A21829BCBF6}"/>
              </a:ext>
            </a:extLst>
          </p:cNvPr>
          <p:cNvSpPr/>
          <p:nvPr/>
        </p:nvSpPr>
        <p:spPr>
          <a:xfrm>
            <a:off x="0" y="125349"/>
            <a:ext cx="4887884" cy="521610"/>
          </a:xfrm>
          <a:prstGeom prst="homePlate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Book Antiqua" panose="02040602050305030304" pitchFamily="18" charset="0"/>
                <a:ea typeface="Quattrocento Sans"/>
                <a:cs typeface="Quattrocento Sans"/>
                <a:sym typeface="Quattrocento Sans"/>
              </a:rPr>
              <a:t>Soal Latihan 2</a:t>
            </a:r>
            <a:endParaRPr lang="en-US" sz="2800" b="1" i="0" u="none" strike="noStrike" cap="none" dirty="0">
              <a:solidFill>
                <a:srgbClr val="FFE653"/>
              </a:solidFill>
              <a:latin typeface="Book Antiqua" panose="02040602050305030304" pitchFamily="18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2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11833</TotalTime>
  <Words>333</Words>
  <Application>Microsoft Office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 Antiqua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Siregar Bakti</cp:lastModifiedBy>
  <cp:revision>54</cp:revision>
  <dcterms:created xsi:type="dcterms:W3CDTF">2018-02-18T19:39:47Z</dcterms:created>
  <dcterms:modified xsi:type="dcterms:W3CDTF">2022-09-26T06:16:05Z</dcterms:modified>
</cp:coreProperties>
</file>