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5" r:id="rId4"/>
    <p:sldId id="303" r:id="rId5"/>
    <p:sldId id="302" r:id="rId6"/>
    <p:sldId id="3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E59-C87F-4EA6-9751-479DB62BE820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6C03-9E53-4C5E-9724-35F151618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985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189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762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351722" y="200177"/>
            <a:ext cx="9243391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51722" y="1005381"/>
            <a:ext cx="9243391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26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08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44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8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80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803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3388C8-9FA4-4F53-9380-36DC80CDA294}"/>
              </a:ext>
            </a:extLst>
          </p:cNvPr>
          <p:cNvSpPr/>
          <p:nvPr userDrawn="1"/>
        </p:nvSpPr>
        <p:spPr>
          <a:xfrm>
            <a:off x="0" y="6549888"/>
            <a:ext cx="7533861" cy="308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Pemateri</a:t>
            </a:r>
            <a:r>
              <a:rPr lang="en-US" dirty="0">
                <a:latin typeface="Book Antiqua" panose="02040602050305030304" pitchFamily="18" charset="0"/>
              </a:rPr>
              <a:t>: Bakti Siregar, </a:t>
            </a:r>
            <a:r>
              <a:rPr lang="en-US" dirty="0" err="1">
                <a:latin typeface="Book Antiqua" panose="02040602050305030304" pitchFamily="18" charset="0"/>
              </a:rPr>
              <a:t>S.Si</a:t>
            </a:r>
            <a:r>
              <a:rPr lang="en-US" dirty="0">
                <a:latin typeface="Book Antiqua" panose="02040602050305030304" pitchFamily="18" charset="0"/>
              </a:rPr>
              <a:t>., </a:t>
            </a:r>
            <a:r>
              <a:rPr lang="en-US" dirty="0" err="1">
                <a:latin typeface="Book Antiqua" panose="02040602050305030304" pitchFamily="18" charset="0"/>
              </a:rPr>
              <a:t>M.Sc</a:t>
            </a:r>
            <a:endParaRPr lang="en-ID" dirty="0">
              <a:latin typeface="Book Antiqua" panose="02040602050305030304" pitchFamily="18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70FCFB02-5AE8-42D0-58ED-00296C2A6479}"/>
              </a:ext>
            </a:extLst>
          </p:cNvPr>
          <p:cNvSpPr/>
          <p:nvPr userDrawn="1"/>
        </p:nvSpPr>
        <p:spPr>
          <a:xfrm>
            <a:off x="6858001" y="6549888"/>
            <a:ext cx="5446642" cy="308112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Prodi Statistika Universitas Matana 2022</a:t>
            </a:r>
            <a:endParaRPr lang="en-ID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546BF76-A8C6-8939-D62C-80AF16FF7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356" y="188842"/>
            <a:ext cx="1288313" cy="51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C0E02C3-855C-4F3D-A3AB-B3034644A2FF}"/>
              </a:ext>
            </a:extLst>
          </p:cNvPr>
          <p:cNvSpPr txBox="1"/>
          <p:nvPr/>
        </p:nvSpPr>
        <p:spPr>
          <a:xfrm>
            <a:off x="4742414" y="4171497"/>
            <a:ext cx="728342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Book Antiqua" panose="02040602050305030304" pitchFamily="18" charset="0"/>
              </a:rPr>
              <a:t>Data Analytic With Phyton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4596C-3920-4E06-9FD8-7E53991A2782}"/>
              </a:ext>
            </a:extLst>
          </p:cNvPr>
          <p:cNvSpPr txBox="1"/>
          <p:nvPr/>
        </p:nvSpPr>
        <p:spPr>
          <a:xfrm>
            <a:off x="4742414" y="4999127"/>
            <a:ext cx="728333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  <a:cs typeface="Arial" pitchFamily="34" charset="0"/>
              </a:rPr>
              <a:t>Persiapan</a:t>
            </a:r>
            <a:r>
              <a:rPr lang="en-US" altLang="ko-KR" sz="1867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  <a:cs typeface="Arial" pitchFamily="34" charset="0"/>
              </a:rPr>
              <a:t> Data </a:t>
            </a:r>
          </a:p>
          <a:p>
            <a:pPr algn="r"/>
            <a:r>
              <a:rPr lang="en-US" altLang="ko-KR" sz="1867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  <a:cs typeface="Arial" pitchFamily="34" charset="0"/>
              </a:rPr>
              <a:t>Day #2 ( 30 Sept 2022 )</a:t>
            </a: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1942474" y="1473070"/>
            <a:ext cx="7920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Apa</a:t>
            </a:r>
            <a:r>
              <a:rPr lang="en-US" sz="3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itu</a:t>
            </a:r>
            <a:r>
              <a:rPr lang="en-US" sz="3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Persiapan</a:t>
            </a:r>
            <a:r>
              <a:rPr lang="en-US" sz="3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r>
              <a:rPr lang="en-US" sz="36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4" descr="Pria bertanya">
            <a:extLst>
              <a:ext uri="{FF2B5EF4-FFF2-40B4-BE49-F238E27FC236}">
                <a16:creationId xmlns:a16="http://schemas.microsoft.com/office/drawing/2014/main" id="{ED07DBAA-4F76-1CFD-50B9-F30046883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74" y="2948175"/>
            <a:ext cx="1793452" cy="24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471B9F5-43C8-3B6C-B035-BE06B26CCEEA}"/>
              </a:ext>
            </a:extLst>
          </p:cNvPr>
          <p:cNvSpPr/>
          <p:nvPr/>
        </p:nvSpPr>
        <p:spPr>
          <a:xfrm>
            <a:off x="-4" y="218170"/>
            <a:ext cx="4887884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a typeface="Quattrocento Sans"/>
                <a:cs typeface="Quattrocento Sans"/>
                <a:sym typeface="Quattrocento Sans"/>
              </a:rPr>
              <a:t>Proses </a:t>
            </a:r>
            <a:r>
              <a:rPr lang="en-US" sz="2800" b="1" dirty="0" err="1">
                <a:solidFill>
                  <a:schemeClr val="bg1"/>
                </a:solidFill>
                <a:ea typeface="Quattrocento Sans"/>
                <a:cs typeface="Quattrocento Sans"/>
                <a:sym typeface="Quattrocento Sans"/>
              </a:rPr>
              <a:t>Analisis</a:t>
            </a:r>
            <a:r>
              <a:rPr lang="en-US" sz="2800" b="1" dirty="0">
                <a:solidFill>
                  <a:schemeClr val="bg1"/>
                </a:solidFill>
                <a:ea typeface="Quattrocento Sans"/>
                <a:cs typeface="Quattrocento Sans"/>
                <a:sym typeface="Quattrocento Sans"/>
              </a:rPr>
              <a:t> Data</a:t>
            </a:r>
            <a:endParaRPr lang="en-US" sz="2800" b="1" i="0" u="none" strike="noStrike" cap="none" dirty="0">
              <a:solidFill>
                <a:schemeClr val="bg1"/>
              </a:solidFill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3" name="Picture 242" descr="Diagram&#10;&#10;Description automatically generated">
            <a:extLst>
              <a:ext uri="{FF2B5EF4-FFF2-40B4-BE49-F238E27FC236}">
                <a16:creationId xmlns:a16="http://schemas.microsoft.com/office/drawing/2014/main" id="{26DC70B2-E070-35B1-9F4B-6CB9F4DE6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2" r="29086"/>
          <a:stretch/>
        </p:blipFill>
        <p:spPr>
          <a:xfrm>
            <a:off x="4887880" y="655141"/>
            <a:ext cx="5628640" cy="5547717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B76354AB-BFC6-F80F-F6F5-281448273389}"/>
              </a:ext>
            </a:extLst>
          </p:cNvPr>
          <p:cNvSpPr txBox="1"/>
          <p:nvPr/>
        </p:nvSpPr>
        <p:spPr>
          <a:xfrm>
            <a:off x="566420" y="2274837"/>
            <a:ext cx="39039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Secara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umum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tujuan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analisis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menjelaskan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agar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mudah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dipahami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selanjutnya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dibuat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sebuah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kesimpulan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/>
          <p:nvPr/>
        </p:nvSpPr>
        <p:spPr>
          <a:xfrm>
            <a:off x="1611774" y="1239346"/>
            <a:ext cx="9243695" cy="48228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4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471B9F5-43C8-3B6C-B035-BE06B26CCEEA}"/>
              </a:ext>
            </a:extLst>
          </p:cNvPr>
          <p:cNvSpPr/>
          <p:nvPr/>
        </p:nvSpPr>
        <p:spPr>
          <a:xfrm>
            <a:off x="-4" y="218170"/>
            <a:ext cx="4887884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u="none" strike="noStrike" cap="none" dirty="0" err="1">
                <a:solidFill>
                  <a:srgbClr val="FFFFFF"/>
                </a:solidFill>
                <a:ea typeface="Quattrocento Sans"/>
                <a:cs typeface="Quattrocento Sans"/>
                <a:sym typeface="Quattrocento Sans"/>
              </a:rPr>
              <a:t>Persiapan</a:t>
            </a:r>
            <a:r>
              <a:rPr lang="en-US" sz="2800" b="1" i="0" u="none" strike="noStrike" cap="none" dirty="0">
                <a:solidFill>
                  <a:srgbClr val="FFFFFF"/>
                </a:solidFill>
                <a:ea typeface="Quattrocento Sans"/>
                <a:cs typeface="Quattrocento Sans"/>
                <a:sym typeface="Quattrocento Sans"/>
              </a:rPr>
              <a:t> Data</a:t>
            </a:r>
            <a:endParaRPr lang="en-US" sz="2800" b="1" i="0" u="none" strike="noStrike" cap="none" dirty="0">
              <a:solidFill>
                <a:srgbClr val="FFE653"/>
              </a:solidFill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A49AC9-C5BE-5630-547D-E808E83AEADD}"/>
              </a:ext>
            </a:extLst>
          </p:cNvPr>
          <p:cNvGrpSpPr/>
          <p:nvPr/>
        </p:nvGrpSpPr>
        <p:grpSpPr>
          <a:xfrm>
            <a:off x="208280" y="920922"/>
            <a:ext cx="11775440" cy="5459672"/>
            <a:chOff x="-39672" y="1086077"/>
            <a:chExt cx="11775440" cy="54596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E81EB79-E1D9-3741-AE0B-97DE9E7FCA2F}"/>
                </a:ext>
              </a:extLst>
            </p:cNvPr>
            <p:cNvSpPr/>
            <p:nvPr/>
          </p:nvSpPr>
          <p:spPr>
            <a:xfrm flipH="1">
              <a:off x="5215056" y="3297305"/>
              <a:ext cx="1761888" cy="1943704"/>
            </a:xfrm>
            <a:custGeom>
              <a:avLst/>
              <a:gdLst>
                <a:gd name="connsiteX0" fmla="*/ 882596 w 1761888"/>
                <a:gd name="connsiteY0" fmla="*/ 0 h 1943704"/>
                <a:gd name="connsiteX1" fmla="*/ 880946 w 1761888"/>
                <a:gd name="connsiteY1" fmla="*/ 128 h 1943704"/>
                <a:gd name="connsiteX2" fmla="*/ 879294 w 1761888"/>
                <a:gd name="connsiteY2" fmla="*/ 0 h 1943704"/>
                <a:gd name="connsiteX3" fmla="*/ 0 w 1761888"/>
                <a:gd name="connsiteY3" fmla="*/ 879294 h 1943704"/>
                <a:gd name="connsiteX4" fmla="*/ 419247 w 1761888"/>
                <a:gd name="connsiteY4" fmla="*/ 1680284 h 1943704"/>
                <a:gd name="connsiteX5" fmla="*/ 461792 w 1761888"/>
                <a:gd name="connsiteY5" fmla="*/ 1859546 h 1943704"/>
                <a:gd name="connsiteX6" fmla="*/ 574313 w 1761888"/>
                <a:gd name="connsiteY6" fmla="*/ 1943704 h 1943704"/>
                <a:gd name="connsiteX7" fmla="*/ 880946 w 1761888"/>
                <a:gd name="connsiteY7" fmla="*/ 1942606 h 1943704"/>
                <a:gd name="connsiteX8" fmla="*/ 1187574 w 1761888"/>
                <a:gd name="connsiteY8" fmla="*/ 1943704 h 1943704"/>
                <a:gd name="connsiteX9" fmla="*/ 1300096 w 1761888"/>
                <a:gd name="connsiteY9" fmla="*/ 1859546 h 1943704"/>
                <a:gd name="connsiteX10" fmla="*/ 1342641 w 1761888"/>
                <a:gd name="connsiteY10" fmla="*/ 1680284 h 1943704"/>
                <a:gd name="connsiteX11" fmla="*/ 1761888 w 1761888"/>
                <a:gd name="connsiteY11" fmla="*/ 879294 h 1943704"/>
                <a:gd name="connsiteX12" fmla="*/ 882596 w 1761888"/>
                <a:gd name="connsiteY12" fmla="*/ 0 h 194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61888" h="1943704">
                  <a:moveTo>
                    <a:pt x="882596" y="0"/>
                  </a:moveTo>
                  <a:lnTo>
                    <a:pt x="880946" y="128"/>
                  </a:lnTo>
                  <a:lnTo>
                    <a:pt x="879294" y="0"/>
                  </a:lnTo>
                  <a:cubicBezTo>
                    <a:pt x="393674" y="0"/>
                    <a:pt x="0" y="393673"/>
                    <a:pt x="0" y="879294"/>
                  </a:cubicBezTo>
                  <a:cubicBezTo>
                    <a:pt x="0" y="1207915"/>
                    <a:pt x="234636" y="1532245"/>
                    <a:pt x="419247" y="1680284"/>
                  </a:cubicBezTo>
                  <a:cubicBezTo>
                    <a:pt x="474247" y="1743648"/>
                    <a:pt x="449974" y="1776943"/>
                    <a:pt x="461792" y="1859546"/>
                  </a:cubicBezTo>
                  <a:cubicBezTo>
                    <a:pt x="492519" y="1923313"/>
                    <a:pt x="520003" y="1943704"/>
                    <a:pt x="574313" y="1943704"/>
                  </a:cubicBezTo>
                  <a:lnTo>
                    <a:pt x="880946" y="1942606"/>
                  </a:lnTo>
                  <a:lnTo>
                    <a:pt x="1187574" y="1943704"/>
                  </a:lnTo>
                  <a:cubicBezTo>
                    <a:pt x="1241887" y="1943704"/>
                    <a:pt x="1269370" y="1923313"/>
                    <a:pt x="1300096" y="1859546"/>
                  </a:cubicBezTo>
                  <a:cubicBezTo>
                    <a:pt x="1311914" y="1776943"/>
                    <a:pt x="1287642" y="1743648"/>
                    <a:pt x="1342641" y="1680284"/>
                  </a:cubicBezTo>
                  <a:cubicBezTo>
                    <a:pt x="1527252" y="1532245"/>
                    <a:pt x="1761888" y="1207915"/>
                    <a:pt x="1761888" y="879294"/>
                  </a:cubicBezTo>
                  <a:cubicBezTo>
                    <a:pt x="1761888" y="393673"/>
                    <a:pt x="1368215" y="0"/>
                    <a:pt x="8825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635000">
                <a:schemeClr val="accent1"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E787D8-0CEE-6F3F-B4A4-35A07EFD3519}"/>
                </a:ext>
              </a:extLst>
            </p:cNvPr>
            <p:cNvGrpSpPr/>
            <p:nvPr/>
          </p:nvGrpSpPr>
          <p:grpSpPr>
            <a:xfrm>
              <a:off x="7598462" y="1086077"/>
              <a:ext cx="3483146" cy="1359575"/>
              <a:chOff x="2551706" y="4154845"/>
              <a:chExt cx="3091755" cy="1359575"/>
            </a:xfrm>
          </p:grpSpPr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D5FA916-6F59-32A4-881E-A7642BAC4894}"/>
                  </a:ext>
                </a:extLst>
              </p:cNvPr>
              <p:cNvSpPr txBox="1"/>
              <p:nvPr/>
            </p:nvSpPr>
            <p:spPr>
              <a:xfrm>
                <a:off x="2567122" y="4560313"/>
                <a:ext cx="307633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Mencakup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penyelesaian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masalah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seperti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beberapa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format tanggal dalam data (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harian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mingguan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bulanan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tahunan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), perbaikan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singkatan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tidak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konsisten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409FDDA-33A6-EFCE-036C-87944BB4B8CA}"/>
                  </a:ext>
                </a:extLst>
              </p:cNvPr>
              <p:cNvSpPr txBox="1"/>
              <p:nvPr/>
            </p:nvSpPr>
            <p:spPr>
              <a:xfrm>
                <a:off x="2551706" y="4154845"/>
                <a:ext cx="2336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3"/>
                    </a:solidFill>
                    <a:cs typeface="Arial" pitchFamily="34" charset="0"/>
                  </a:rPr>
                  <a:t>Format Data</a:t>
                </a:r>
                <a:endParaRPr lang="ko-KR" altLang="en-US" sz="16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24AEFC-2953-4336-A764-7295192A4E5E}"/>
                </a:ext>
              </a:extLst>
            </p:cNvPr>
            <p:cNvGrpSpPr/>
            <p:nvPr/>
          </p:nvGrpSpPr>
          <p:grpSpPr>
            <a:xfrm>
              <a:off x="656337" y="5037644"/>
              <a:ext cx="3304805" cy="1077218"/>
              <a:chOff x="734753" y="4221759"/>
              <a:chExt cx="4174810" cy="1077218"/>
            </a:xfrm>
          </p:grpSpPr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0DD2E41-648D-0712-D0BB-A57EB52B0B6C}"/>
                  </a:ext>
                </a:extLst>
              </p:cNvPr>
              <p:cNvSpPr txBox="1"/>
              <p:nvPr/>
            </p:nvSpPr>
            <p:spPr>
              <a:xfrm>
                <a:off x="734753" y="4560313"/>
                <a:ext cx="417395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 yang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relevan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dikumpulkan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sistem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operasional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data warehouse, data lake, dan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sumber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data lainnya.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60C8E9B6-2E0A-53BD-E196-3ACCD070BE5E}"/>
                  </a:ext>
                </a:extLst>
              </p:cNvPr>
              <p:cNvSpPr txBox="1"/>
              <p:nvPr/>
            </p:nvSpPr>
            <p:spPr>
              <a:xfrm>
                <a:off x="2000778" y="4221759"/>
                <a:ext cx="29087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b="1" dirty="0" err="1">
                    <a:solidFill>
                      <a:schemeClr val="accent6"/>
                    </a:solidFill>
                    <a:cs typeface="Arial" pitchFamily="34" charset="0"/>
                  </a:rPr>
                  <a:t>Pengumpulan</a:t>
                </a:r>
                <a:r>
                  <a:rPr lang="en-US" altLang="ko-KR" sz="1600" b="1" dirty="0">
                    <a:solidFill>
                      <a:schemeClr val="accent6"/>
                    </a:solidFill>
                    <a:cs typeface="Arial" pitchFamily="34" charset="0"/>
                  </a:rPr>
                  <a:t> Data</a:t>
                </a:r>
                <a:endParaRPr lang="ko-KR" altLang="en-US" sz="16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5F52844-B7CA-B678-3730-B5DCD29763EE}"/>
                </a:ext>
              </a:extLst>
            </p:cNvPr>
            <p:cNvGrpSpPr/>
            <p:nvPr/>
          </p:nvGrpSpPr>
          <p:grpSpPr>
            <a:xfrm>
              <a:off x="-39672" y="3116373"/>
              <a:ext cx="3494996" cy="1527549"/>
              <a:chOff x="1806736" y="4202315"/>
              <a:chExt cx="3101973" cy="152754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C93D9D-6FF6-994C-AB49-262120F68930}"/>
                  </a:ext>
                </a:extLst>
              </p:cNvPr>
              <p:cNvSpPr txBox="1"/>
              <p:nvPr/>
            </p:nvSpPr>
            <p:spPr>
              <a:xfrm>
                <a:off x="1806736" y="4560313"/>
                <a:ext cx="310197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Pembuatan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profil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data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bisa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membantu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mengidentifikasi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pola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hubungan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dan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atribut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lain dalam data,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serta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mengatasi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inkonsistensi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anomali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nilai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hilang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dan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masalah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lain yang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terdapat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pada data.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0270BEA1-7586-B92F-86C6-7BDB56F7F89D}"/>
                  </a:ext>
                </a:extLst>
              </p:cNvPr>
              <p:cNvSpPr txBox="1"/>
              <p:nvPr/>
            </p:nvSpPr>
            <p:spPr>
              <a:xfrm>
                <a:off x="2226701" y="4202315"/>
                <a:ext cx="2667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b="1" dirty="0">
                    <a:solidFill>
                      <a:schemeClr val="accent1"/>
                    </a:solidFill>
                    <a:cs typeface="Arial" pitchFamily="34" charset="0"/>
                  </a:rPr>
                  <a:t>Data Discovery dan Profiling</a:t>
                </a:r>
                <a:endParaRPr lang="ko-KR" altLang="en-US" sz="1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3B81172-F152-9531-0322-6C9F677D2B7D}"/>
                </a:ext>
              </a:extLst>
            </p:cNvPr>
            <p:cNvGrpSpPr/>
            <p:nvPr/>
          </p:nvGrpSpPr>
          <p:grpSpPr>
            <a:xfrm>
              <a:off x="722334" y="1133547"/>
              <a:ext cx="3869724" cy="1527549"/>
              <a:chOff x="1474148" y="4202315"/>
              <a:chExt cx="3434561" cy="1527549"/>
            </a:xfrm>
          </p:grpSpPr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C7EEB804-C971-E06E-A8AC-066BE1EFCF36}"/>
                  </a:ext>
                </a:extLst>
              </p:cNvPr>
              <p:cNvSpPr txBox="1"/>
              <p:nvPr/>
            </p:nvSpPr>
            <p:spPr>
              <a:xfrm>
                <a:off x="1474148" y="4560313"/>
                <a:ext cx="343456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 cleansing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proses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memperbaiki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data yang salah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akan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dihapus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atau diperbaiki,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nilai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hilang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akan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diisi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dan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entri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tidak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konsisten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akan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diselaraskan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agar data yang digunakan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lengkap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akurat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DA5D3C1B-D76C-C592-8843-9A84B9330564}"/>
                  </a:ext>
                </a:extLst>
              </p:cNvPr>
              <p:cNvSpPr txBox="1"/>
              <p:nvPr/>
            </p:nvSpPr>
            <p:spPr>
              <a:xfrm>
                <a:off x="2551705" y="4202315"/>
                <a:ext cx="2336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b="1" dirty="0" err="1">
                    <a:solidFill>
                      <a:schemeClr val="accent2"/>
                    </a:solidFill>
                    <a:cs typeface="Arial" pitchFamily="34" charset="0"/>
                  </a:rPr>
                  <a:t>Pembersiahan</a:t>
                </a:r>
                <a:r>
                  <a:rPr lang="en-US" altLang="ko-KR" sz="1600" b="1" dirty="0">
                    <a:solidFill>
                      <a:schemeClr val="accent2"/>
                    </a:solidFill>
                    <a:cs typeface="Arial" pitchFamily="34" charset="0"/>
                  </a:rPr>
                  <a:t> Data</a:t>
                </a:r>
                <a:endParaRPr lang="ko-KR" altLang="en-US" sz="16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42C2E9-D4F0-5D41-2DB5-3A9AB3A5B22C}"/>
                </a:ext>
              </a:extLst>
            </p:cNvPr>
            <p:cNvGrpSpPr/>
            <p:nvPr/>
          </p:nvGrpSpPr>
          <p:grpSpPr>
            <a:xfrm>
              <a:off x="8757513" y="3038450"/>
              <a:ext cx="2978255" cy="1390028"/>
              <a:chOff x="2535623" y="4124392"/>
              <a:chExt cx="2643597" cy="1390028"/>
            </a:xfrm>
          </p:grpSpPr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C402D815-51DE-3F7C-08B7-976F7BAE3C82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6275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 yang sudah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dibersihkan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diformat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data kemudian dapat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diubah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digabungkan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bersama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kumpulan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input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D9B3AC46-FD5D-61EA-461F-866DE55544EC}"/>
                  </a:ext>
                </a:extLst>
              </p:cNvPr>
              <p:cNvSpPr txBox="1"/>
              <p:nvPr/>
            </p:nvSpPr>
            <p:spPr>
              <a:xfrm>
                <a:off x="2535623" y="4124392"/>
                <a:ext cx="2336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accent4"/>
                    </a:solidFill>
                    <a:cs typeface="Arial" pitchFamily="34" charset="0"/>
                  </a:rPr>
                  <a:t>Penggabungan</a:t>
                </a:r>
                <a:r>
                  <a:rPr lang="en-US" altLang="ko-KR" sz="1600" b="1" dirty="0">
                    <a:solidFill>
                      <a:schemeClr val="accent4"/>
                    </a:solidFill>
                    <a:cs typeface="Arial" pitchFamily="34" charset="0"/>
                  </a:rPr>
                  <a:t> Data</a:t>
                </a:r>
                <a:endParaRPr lang="ko-KR" altLang="en-US" sz="16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2DE28AA-DE7B-9F14-93AC-6E411D93DF70}"/>
                </a:ext>
              </a:extLst>
            </p:cNvPr>
            <p:cNvGrpSpPr/>
            <p:nvPr/>
          </p:nvGrpSpPr>
          <p:grpSpPr>
            <a:xfrm>
              <a:off x="8200617" y="5010947"/>
              <a:ext cx="3267569" cy="1534802"/>
              <a:chOff x="2551707" y="4195062"/>
              <a:chExt cx="2462339" cy="1534802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9447ED6C-ABFD-5BB2-FB67-E319A97C5475}"/>
                  </a:ext>
                </a:extLst>
              </p:cNvPr>
              <p:cNvSpPr txBox="1"/>
              <p:nvPr/>
            </p:nvSpPr>
            <p:spPr>
              <a:xfrm>
                <a:off x="2551707" y="4560313"/>
                <a:ext cx="246233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Memvalidasi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konsistensi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kelengkapan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dan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akurasinya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Kemudian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sinkronisasi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data warehouse, data lake, atau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repositori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lain dan digunakan secara langsung oleh user.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21DBFF1-60D0-BB88-E93B-E0AA58CB87EE}"/>
                  </a:ext>
                </a:extLst>
              </p:cNvPr>
              <p:cNvSpPr txBox="1"/>
              <p:nvPr/>
            </p:nvSpPr>
            <p:spPr>
              <a:xfrm>
                <a:off x="2563964" y="4195062"/>
                <a:ext cx="2336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accent5"/>
                    </a:solidFill>
                    <a:cs typeface="Arial" pitchFamily="34" charset="0"/>
                  </a:rPr>
                  <a:t>Validasi</a:t>
                </a:r>
                <a:r>
                  <a:rPr lang="en-US" altLang="ko-KR" sz="1600" b="1" dirty="0">
                    <a:solidFill>
                      <a:schemeClr val="accent5"/>
                    </a:solidFill>
                    <a:cs typeface="Arial" pitchFamily="34" charset="0"/>
                  </a:rPr>
                  <a:t> Data</a:t>
                </a:r>
                <a:endParaRPr lang="ko-KR" altLang="en-US" sz="1600" b="1" dirty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65CBA1B0-D353-4AE3-35EA-1EE0ACEF1F28}"/>
                </a:ext>
              </a:extLst>
            </p:cNvPr>
            <p:cNvSpPr/>
            <p:nvPr/>
          </p:nvSpPr>
          <p:spPr>
            <a:xfrm>
              <a:off x="4060695" y="2328230"/>
              <a:ext cx="4069130" cy="4069132"/>
            </a:xfrm>
            <a:prstGeom prst="blockArc">
              <a:avLst>
                <a:gd name="adj1" fmla="val 8400961"/>
                <a:gd name="adj2" fmla="val 3911839"/>
                <a:gd name="adj3" fmla="val 2065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2E0191-0F88-E4E1-4E6B-A3F238EDC4E8}"/>
                </a:ext>
              </a:extLst>
            </p:cNvPr>
            <p:cNvSpPr/>
            <p:nvPr/>
          </p:nvSpPr>
          <p:spPr>
            <a:xfrm>
              <a:off x="3675018" y="3456893"/>
              <a:ext cx="874165" cy="8741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17" name="그룹 6">
              <a:extLst>
                <a:ext uri="{FF2B5EF4-FFF2-40B4-BE49-F238E27FC236}">
                  <a16:creationId xmlns:a16="http://schemas.microsoft.com/office/drawing/2014/main" id="{34DA64C1-2141-7609-BDAB-0F753719E8FC}"/>
                </a:ext>
              </a:extLst>
            </p:cNvPr>
            <p:cNvGrpSpPr/>
            <p:nvPr/>
          </p:nvGrpSpPr>
          <p:grpSpPr>
            <a:xfrm>
              <a:off x="4773293" y="2138724"/>
              <a:ext cx="2643934" cy="874165"/>
              <a:chOff x="4991839" y="2148357"/>
              <a:chExt cx="1918287" cy="634244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BB70CBAA-3214-4FF5-73A4-79AB31CBE2DD}"/>
                  </a:ext>
                </a:extLst>
              </p:cNvPr>
              <p:cNvSpPr/>
              <p:nvPr/>
            </p:nvSpPr>
            <p:spPr>
              <a:xfrm>
                <a:off x="4991839" y="2148357"/>
                <a:ext cx="634244" cy="6342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CF632B64-B883-0CDC-96F7-008372366D53}"/>
                  </a:ext>
                </a:extLst>
              </p:cNvPr>
              <p:cNvSpPr/>
              <p:nvPr/>
            </p:nvSpPr>
            <p:spPr>
              <a:xfrm>
                <a:off x="6275883" y="2148357"/>
                <a:ext cx="634244" cy="634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15412B-9814-A431-6AA0-D439BA3D64DA}"/>
                </a:ext>
              </a:extLst>
            </p:cNvPr>
            <p:cNvSpPr/>
            <p:nvPr/>
          </p:nvSpPr>
          <p:spPr>
            <a:xfrm>
              <a:off x="7646735" y="3456893"/>
              <a:ext cx="874165" cy="87416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AC4493-A5FE-C65B-B33D-C2DD6CF877DD}"/>
                </a:ext>
              </a:extLst>
            </p:cNvPr>
            <p:cNvSpPr/>
            <p:nvPr/>
          </p:nvSpPr>
          <p:spPr>
            <a:xfrm>
              <a:off x="7047733" y="5122255"/>
              <a:ext cx="874165" cy="87416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1D42C6-D319-C0B9-E8F2-9DBED3C7C045}"/>
                </a:ext>
              </a:extLst>
            </p:cNvPr>
            <p:cNvSpPr/>
            <p:nvPr/>
          </p:nvSpPr>
          <p:spPr>
            <a:xfrm>
              <a:off x="4259801" y="5122255"/>
              <a:ext cx="874165" cy="87416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E7E4A29-ADCE-4B7F-601E-708916E8E65A}"/>
                </a:ext>
              </a:extLst>
            </p:cNvPr>
            <p:cNvSpPr/>
            <p:nvPr/>
          </p:nvSpPr>
          <p:spPr>
            <a:xfrm rot="14485673">
              <a:off x="6707625" y="6081474"/>
              <a:ext cx="290554" cy="28547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B0E7F5-AD69-2262-BCAE-A34C4E60570E}"/>
                </a:ext>
              </a:extLst>
            </p:cNvPr>
            <p:cNvGrpSpPr/>
            <p:nvPr/>
          </p:nvGrpSpPr>
          <p:grpSpPr>
            <a:xfrm>
              <a:off x="5644186" y="5377101"/>
              <a:ext cx="893327" cy="651258"/>
              <a:chOff x="1126403" y="3621716"/>
              <a:chExt cx="506364" cy="369152"/>
            </a:xfrm>
          </p:grpSpPr>
          <p:sp>
            <p:nvSpPr>
              <p:cNvPr id="30" name="Rounded Rectangle 10">
                <a:extLst>
                  <a:ext uri="{FF2B5EF4-FFF2-40B4-BE49-F238E27FC236}">
                    <a16:creationId xmlns:a16="http://schemas.microsoft.com/office/drawing/2014/main" id="{36AE35C2-9D78-09C7-F8B4-2A8869C68E49}"/>
                  </a:ext>
                </a:extLst>
              </p:cNvPr>
              <p:cNvSpPr/>
              <p:nvPr/>
            </p:nvSpPr>
            <p:spPr>
              <a:xfrm>
                <a:off x="1126403" y="3621716"/>
                <a:ext cx="506364" cy="9041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Rounded Rectangle 13">
                <a:extLst>
                  <a:ext uri="{FF2B5EF4-FFF2-40B4-BE49-F238E27FC236}">
                    <a16:creationId xmlns:a16="http://schemas.microsoft.com/office/drawing/2014/main" id="{3875D393-E399-0EA5-60F6-41105C5DF973}"/>
                  </a:ext>
                </a:extLst>
              </p:cNvPr>
              <p:cNvSpPr/>
              <p:nvPr/>
            </p:nvSpPr>
            <p:spPr>
              <a:xfrm>
                <a:off x="1162596" y="3744576"/>
                <a:ext cx="433978" cy="9041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4" name="Chord 223">
                <a:extLst>
                  <a:ext uri="{FF2B5EF4-FFF2-40B4-BE49-F238E27FC236}">
                    <a16:creationId xmlns:a16="http://schemas.microsoft.com/office/drawing/2014/main" id="{EFC13CB6-6123-C52E-E28C-D0F21F31F1F2}"/>
                  </a:ext>
                </a:extLst>
              </p:cNvPr>
              <p:cNvSpPr/>
              <p:nvPr/>
            </p:nvSpPr>
            <p:spPr>
              <a:xfrm>
                <a:off x="1255790" y="3743277"/>
                <a:ext cx="247591" cy="247591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pic>
          <p:nvPicPr>
            <p:cNvPr id="23" name="Graphic 22" descr="Scientific Thought with solid fill">
              <a:extLst>
                <a:ext uri="{FF2B5EF4-FFF2-40B4-BE49-F238E27FC236}">
                  <a16:creationId xmlns:a16="http://schemas.microsoft.com/office/drawing/2014/main" id="{98043FE2-BEAE-F70F-50C5-F100C173D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346029" y="3545507"/>
              <a:ext cx="1420592" cy="1357623"/>
            </a:xfrm>
            <a:prstGeom prst="rect">
              <a:avLst/>
            </a:prstGeom>
          </p:spPr>
        </p:pic>
        <p:pic>
          <p:nvPicPr>
            <p:cNvPr id="24" name="Graphic 23" descr="Mop and bucket with solid fill">
              <a:extLst>
                <a:ext uri="{FF2B5EF4-FFF2-40B4-BE49-F238E27FC236}">
                  <a16:creationId xmlns:a16="http://schemas.microsoft.com/office/drawing/2014/main" id="{188DEC08-C62F-DF51-6A72-93C217FD7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39354" y="2277524"/>
              <a:ext cx="517833" cy="517833"/>
            </a:xfrm>
            <a:prstGeom prst="rect">
              <a:avLst/>
            </a:prstGeom>
          </p:spPr>
        </p:pic>
        <p:pic>
          <p:nvPicPr>
            <p:cNvPr id="25" name="Graphic 24" descr="Search Inventory with solid fill">
              <a:extLst>
                <a:ext uri="{FF2B5EF4-FFF2-40B4-BE49-F238E27FC236}">
                  <a16:creationId xmlns:a16="http://schemas.microsoft.com/office/drawing/2014/main" id="{5E3486C6-DF14-2F60-5921-8E78D9B11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08488" y="3594815"/>
              <a:ext cx="607223" cy="578388"/>
            </a:xfrm>
            <a:prstGeom prst="rect">
              <a:avLst/>
            </a:prstGeom>
          </p:spPr>
        </p:pic>
        <p:pic>
          <p:nvPicPr>
            <p:cNvPr id="26" name="Graphic 25" descr="Download from cloud with solid fill">
              <a:extLst>
                <a:ext uri="{FF2B5EF4-FFF2-40B4-BE49-F238E27FC236}">
                  <a16:creationId xmlns:a16="http://schemas.microsoft.com/office/drawing/2014/main" id="{356A70CF-A08B-EE6E-643A-61C461D8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95885" y="5264315"/>
              <a:ext cx="582835" cy="582835"/>
            </a:xfrm>
            <a:prstGeom prst="rect">
              <a:avLst/>
            </a:prstGeom>
          </p:spPr>
        </p:pic>
        <p:pic>
          <p:nvPicPr>
            <p:cNvPr id="27" name="Graphic 26" descr="Venn diagram with solid fill">
              <a:extLst>
                <a:ext uri="{FF2B5EF4-FFF2-40B4-BE49-F238E27FC236}">
                  <a16:creationId xmlns:a16="http://schemas.microsoft.com/office/drawing/2014/main" id="{C3A35CC0-CA39-5181-A96C-ECF698DDE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47123" y="3521611"/>
              <a:ext cx="673387" cy="673387"/>
            </a:xfrm>
            <a:prstGeom prst="rect">
              <a:avLst/>
            </a:prstGeom>
          </p:spPr>
        </p:pic>
        <p:pic>
          <p:nvPicPr>
            <p:cNvPr id="28" name="Graphic 27" descr="Clipboard Mixed with solid fill">
              <a:extLst>
                <a:ext uri="{FF2B5EF4-FFF2-40B4-BE49-F238E27FC236}">
                  <a16:creationId xmlns:a16="http://schemas.microsoft.com/office/drawing/2014/main" id="{473AFE8B-A784-7253-701B-4FF9EEECF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173962" y="5224638"/>
              <a:ext cx="637262" cy="637262"/>
            </a:xfrm>
            <a:prstGeom prst="rect">
              <a:avLst/>
            </a:prstGeom>
          </p:spPr>
        </p:pic>
        <p:pic>
          <p:nvPicPr>
            <p:cNvPr id="29" name="Graphic 28" descr="Web design with solid fill">
              <a:extLst>
                <a:ext uri="{FF2B5EF4-FFF2-40B4-BE49-F238E27FC236}">
                  <a16:creationId xmlns:a16="http://schemas.microsoft.com/office/drawing/2014/main" id="{0D73838F-D2AE-BD3A-27E5-4C0E47DC2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83236" y="2242824"/>
              <a:ext cx="624541" cy="624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386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471B9F5-43C8-3B6C-B035-BE06B26CCEEA}"/>
              </a:ext>
            </a:extLst>
          </p:cNvPr>
          <p:cNvSpPr/>
          <p:nvPr/>
        </p:nvSpPr>
        <p:spPr>
          <a:xfrm>
            <a:off x="-4" y="218170"/>
            <a:ext cx="4992178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u="none" strike="noStrike" cap="none" dirty="0" err="1">
                <a:solidFill>
                  <a:srgbClr val="FFFFFF"/>
                </a:solidFill>
                <a:ea typeface="Quattrocento Sans"/>
                <a:cs typeface="Quattrocento Sans"/>
                <a:sym typeface="Quattrocento Sans"/>
              </a:rPr>
              <a:t>Mengapa</a:t>
            </a:r>
            <a:r>
              <a:rPr lang="en-US" sz="2800" b="1" i="0" u="none" strike="noStrike" cap="none" dirty="0">
                <a:solidFill>
                  <a:srgbClr val="FFFFFF"/>
                </a:solidFill>
                <a:ea typeface="Quattrocento Sans"/>
                <a:cs typeface="Quattrocento Sans"/>
                <a:sym typeface="Quattrocento Sans"/>
              </a:rPr>
              <a:t> Python vs Excel?</a:t>
            </a:r>
            <a:endParaRPr lang="en-US" sz="2800" b="1" i="0" u="none" strike="noStrike" cap="none" dirty="0">
              <a:solidFill>
                <a:srgbClr val="FFE653"/>
              </a:solidFill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0B36F1-F533-1B4A-35A0-F59EE304F337}"/>
              </a:ext>
            </a:extLst>
          </p:cNvPr>
          <p:cNvGrpSpPr/>
          <p:nvPr/>
        </p:nvGrpSpPr>
        <p:grpSpPr>
          <a:xfrm>
            <a:off x="133850" y="895936"/>
            <a:ext cx="11778173" cy="5502240"/>
            <a:chOff x="133850" y="895936"/>
            <a:chExt cx="11778173" cy="5502240"/>
          </a:xfrm>
        </p:grpSpPr>
        <p:sp>
          <p:nvSpPr>
            <p:cNvPr id="241" name="Google Shape;241;p10"/>
            <p:cNvSpPr/>
            <p:nvPr/>
          </p:nvSpPr>
          <p:spPr>
            <a:xfrm>
              <a:off x="1500014" y="975186"/>
              <a:ext cx="9243695" cy="482282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06400" marR="0" lvl="0" indent="-1968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63F5DE-CC5E-F98E-7BAD-82C6BE70AD8A}"/>
                </a:ext>
              </a:extLst>
            </p:cNvPr>
            <p:cNvGrpSpPr/>
            <p:nvPr/>
          </p:nvGrpSpPr>
          <p:grpSpPr>
            <a:xfrm>
              <a:off x="133850" y="895936"/>
              <a:ext cx="11778173" cy="5502240"/>
              <a:chOff x="266761" y="1204150"/>
              <a:chExt cx="11778173" cy="550224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22A4C68-131C-F850-4B3D-9BFBA25841DF}"/>
                  </a:ext>
                </a:extLst>
              </p:cNvPr>
              <p:cNvGrpSpPr/>
              <p:nvPr/>
            </p:nvGrpSpPr>
            <p:grpSpPr>
              <a:xfrm>
                <a:off x="266761" y="4934126"/>
                <a:ext cx="2671609" cy="1761024"/>
                <a:chOff x="6826962" y="4500843"/>
                <a:chExt cx="1900988" cy="1761024"/>
              </a:xfrm>
              <a:noFill/>
            </p:grpSpPr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E33A4FC0-37CB-080C-BB12-69E976167451}"/>
                    </a:ext>
                  </a:extLst>
                </p:cNvPr>
                <p:cNvSpPr txBox="1"/>
                <p:nvPr/>
              </p:nvSpPr>
              <p:spPr>
                <a:xfrm>
                  <a:off x="6967740" y="4500843"/>
                  <a:ext cx="1662634" cy="33855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Import &amp; </a:t>
                  </a:r>
                  <a:r>
                    <a:rPr lang="en-US" altLang="ko-KR" sz="16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Manipulasi</a:t>
                  </a:r>
                  <a:endPara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6C3885EB-6E5F-B89F-2483-D06833933964}"/>
                    </a:ext>
                  </a:extLst>
                </p:cNvPr>
                <p:cNvSpPr txBox="1"/>
                <p:nvPr/>
              </p:nvSpPr>
              <p:spPr>
                <a:xfrm>
                  <a:off x="6826962" y="4876872"/>
                  <a:ext cx="1900988" cy="138499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Python pada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dasarnya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dapat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membaca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semua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jenis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data, baik data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terstruktur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maupun tidak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terstruktur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.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Sehingga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penggabungan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dan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pengodean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ulang data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jauh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lebih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mudah.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9C98EFC-AF1A-DC54-65C1-29BAC698994A}"/>
                  </a:ext>
                </a:extLst>
              </p:cNvPr>
              <p:cNvGrpSpPr/>
              <p:nvPr/>
            </p:nvGrpSpPr>
            <p:grpSpPr>
              <a:xfrm>
                <a:off x="1098562" y="1274025"/>
                <a:ext cx="3254122" cy="1455734"/>
                <a:chOff x="6500697" y="4121840"/>
                <a:chExt cx="2315475" cy="1455734"/>
              </a:xfrm>
              <a:noFill/>
            </p:grpSpPr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F4786A7-9854-7785-D62B-54BE2E094F25}"/>
                    </a:ext>
                  </a:extLst>
                </p:cNvPr>
                <p:cNvSpPr txBox="1"/>
                <p:nvPr/>
              </p:nvSpPr>
              <p:spPr>
                <a:xfrm>
                  <a:off x="7012418" y="4121840"/>
                  <a:ext cx="1499710" cy="33855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Otomatisasi</a:t>
                  </a:r>
                  <a:endPara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6A41D02-703E-51A4-9183-71E53FA5C2FC}"/>
                    </a:ext>
                  </a:extLst>
                </p:cNvPr>
                <p:cNvSpPr txBox="1"/>
                <p:nvPr/>
              </p:nvSpPr>
              <p:spPr>
                <a:xfrm>
                  <a:off x="6500697" y="4623467"/>
                  <a:ext cx="2315475" cy="95410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sv-SE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Excel bisa menjadi penghalang besar saat Anda mencoba mengotomatiskan proses atau menjalankan analisis yang sama beberapa kali.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D3CBA2-9BD6-703E-03A8-B7847E4B75D5}"/>
                  </a:ext>
                </a:extLst>
              </p:cNvPr>
              <p:cNvGrpSpPr/>
              <p:nvPr/>
            </p:nvGrpSpPr>
            <p:grpSpPr>
              <a:xfrm>
                <a:off x="3127838" y="4942403"/>
                <a:ext cx="2152116" cy="1548543"/>
                <a:chOff x="7026501" y="4509120"/>
                <a:chExt cx="1531341" cy="1548543"/>
              </a:xfrm>
              <a:noFill/>
            </p:grpSpPr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04E9B7C2-B089-74CE-F3FC-029FB75F9916}"/>
                    </a:ext>
                  </a:extLst>
                </p:cNvPr>
                <p:cNvSpPr txBox="1"/>
                <p:nvPr/>
              </p:nvSpPr>
              <p:spPr>
                <a:xfrm>
                  <a:off x="7026501" y="4509120"/>
                  <a:ext cx="1499710" cy="33855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Banyak Data</a:t>
                  </a:r>
                  <a:endPara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0C94C192-B84D-12DA-EA9E-6E94E6FEC108}"/>
                    </a:ext>
                  </a:extLst>
                </p:cNvPr>
                <p:cNvSpPr txBox="1"/>
                <p:nvPr/>
              </p:nvSpPr>
              <p:spPr>
                <a:xfrm>
                  <a:off x="7026501" y="4888112"/>
                  <a:ext cx="1531341" cy="116955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File Excel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memiliki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banyak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entri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data di setiap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lembar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, yang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memperlambat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proses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olah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data.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7D2D9F58-8E75-29EA-6B60-E22916D625C1}"/>
                  </a:ext>
                </a:extLst>
              </p:cNvPr>
              <p:cNvGrpSpPr/>
              <p:nvPr/>
            </p:nvGrpSpPr>
            <p:grpSpPr>
              <a:xfrm>
                <a:off x="4092122" y="1278841"/>
                <a:ext cx="2704833" cy="1410264"/>
                <a:chOff x="6794510" y="4126656"/>
                <a:chExt cx="1924628" cy="1410264"/>
              </a:xfrm>
              <a:noFill/>
            </p:grpSpPr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ECDEF173-7678-2D4C-847E-013626B5601A}"/>
                    </a:ext>
                  </a:extLst>
                </p:cNvPr>
                <p:cNvSpPr txBox="1"/>
                <p:nvPr/>
              </p:nvSpPr>
              <p:spPr>
                <a:xfrm>
                  <a:off x="6794510" y="4126656"/>
                  <a:ext cx="1924628" cy="33855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Memperbaiki</a:t>
                  </a:r>
                  <a:r>
                    <a:rPr lang="en-US" altLang="ko-KR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6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kesalahan</a:t>
                  </a:r>
                  <a:endPara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25AE16AA-57CA-B39A-21C3-22A28507FE8E}"/>
                    </a:ext>
                  </a:extLst>
                </p:cNvPr>
                <p:cNvSpPr txBox="1"/>
                <p:nvPr/>
              </p:nvSpPr>
              <p:spPr>
                <a:xfrm>
                  <a:off x="7006969" y="4582813"/>
                  <a:ext cx="1499710" cy="95410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Saat Anda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membuat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kesalahan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di Excel,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mencari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tahu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apa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yang salah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bisa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jadi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sulit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.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E44776C2-A8D2-F109-B624-F81FFC222C8E}"/>
                  </a:ext>
                </a:extLst>
              </p:cNvPr>
              <p:cNvGrpSpPr/>
              <p:nvPr/>
            </p:nvGrpSpPr>
            <p:grpSpPr>
              <a:xfrm>
                <a:off x="5523971" y="4942403"/>
                <a:ext cx="2671609" cy="1763987"/>
                <a:chOff x="6895213" y="4509120"/>
                <a:chExt cx="1900987" cy="1763987"/>
              </a:xfrm>
              <a:noFill/>
            </p:grpSpPr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EB37DD19-D29F-9D6B-0A1D-861FEE99D9D7}"/>
                    </a:ext>
                  </a:extLst>
                </p:cNvPr>
                <p:cNvSpPr txBox="1"/>
                <p:nvPr/>
              </p:nvSpPr>
              <p:spPr>
                <a:xfrm>
                  <a:off x="7032396" y="4509120"/>
                  <a:ext cx="1499710" cy="33855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altLang="ko-KR" sz="16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Aksesibilitas</a:t>
                  </a:r>
                  <a:endPara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58C52068-FD90-3F20-7CBB-B0B7ADB098FA}"/>
                    </a:ext>
                  </a:extLst>
                </p:cNvPr>
                <p:cNvSpPr txBox="1"/>
                <p:nvPr/>
              </p:nvSpPr>
              <p:spPr>
                <a:xfrm>
                  <a:off x="6895213" y="4888112"/>
                  <a:ext cx="1900987" cy="138499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Tidak seperti Excel, Python gratis dan open source, user dapat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membuat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paket dan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menambahkan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fungsionalitas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untuk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meningkatkan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kemudahan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penggunaan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.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F1047966-FA7A-1A56-4A6E-47D3B5A0E947}"/>
                  </a:ext>
                </a:extLst>
              </p:cNvPr>
              <p:cNvGrpSpPr/>
              <p:nvPr/>
            </p:nvGrpSpPr>
            <p:grpSpPr>
              <a:xfrm>
                <a:off x="6538229" y="1204150"/>
                <a:ext cx="3065443" cy="1529303"/>
                <a:chOff x="6698778" y="4051965"/>
                <a:chExt cx="2181220" cy="1529303"/>
              </a:xfrm>
              <a:noFill/>
            </p:grpSpPr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A5B6CB25-77FB-A142-C130-E5DFA983DD59}"/>
                    </a:ext>
                  </a:extLst>
                </p:cNvPr>
                <p:cNvSpPr txBox="1"/>
                <p:nvPr/>
              </p:nvSpPr>
              <p:spPr>
                <a:xfrm>
                  <a:off x="6698778" y="4051965"/>
                  <a:ext cx="2181220" cy="58477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Statistik &amp; Machine </a:t>
                  </a:r>
                </a:p>
                <a:p>
                  <a:pPr algn="ctr"/>
                  <a:r>
                    <a:rPr lang="en-US" altLang="ko-KR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Learning</a:t>
                  </a:r>
                  <a:endPara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09977278-61C1-5E43-0E45-2BA93511DAD1}"/>
                    </a:ext>
                  </a:extLst>
                </p:cNvPr>
                <p:cNvSpPr txBox="1"/>
                <p:nvPr/>
              </p:nvSpPr>
              <p:spPr>
                <a:xfrm>
                  <a:off x="6747635" y="4627161"/>
                  <a:ext cx="2025192" cy="95410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sv-SE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Python memiliki kemampuan statistik yang lebih maju daripada Excel dan model machine learrning.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D946883D-D7FE-13E9-F32E-00176ADD5F34}"/>
                  </a:ext>
                </a:extLst>
              </p:cNvPr>
              <p:cNvGrpSpPr/>
              <p:nvPr/>
            </p:nvGrpSpPr>
            <p:grpSpPr>
              <a:xfrm>
                <a:off x="8341150" y="4956644"/>
                <a:ext cx="2276487" cy="1318857"/>
                <a:chOff x="7063522" y="4523361"/>
                <a:chExt cx="1619838" cy="1318857"/>
              </a:xfrm>
              <a:noFill/>
            </p:grpSpPr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4F959F4A-DE8C-B79F-07AD-81DA962CA16A}"/>
                    </a:ext>
                  </a:extLst>
                </p:cNvPr>
                <p:cNvSpPr txBox="1"/>
                <p:nvPr/>
              </p:nvSpPr>
              <p:spPr>
                <a:xfrm>
                  <a:off x="7063522" y="4523361"/>
                  <a:ext cx="1499710" cy="33855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Visualisasi</a:t>
                  </a:r>
                  <a:endPara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641507EF-0A00-81CC-B13B-D786C3B3F426}"/>
                    </a:ext>
                  </a:extLst>
                </p:cNvPr>
                <p:cNvSpPr txBox="1"/>
                <p:nvPr/>
              </p:nvSpPr>
              <p:spPr>
                <a:xfrm>
                  <a:off x="7183650" y="4888111"/>
                  <a:ext cx="1499710" cy="95410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Python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memiliki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kemampuan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grafis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yang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lebih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baik,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lebih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canggih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, dan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interaktif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.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E8AAC479-AC0E-9590-9246-A978ED4C6497}"/>
                  </a:ext>
                </a:extLst>
              </p:cNvPr>
              <p:cNvGrpSpPr/>
              <p:nvPr/>
            </p:nvGrpSpPr>
            <p:grpSpPr>
              <a:xfrm>
                <a:off x="9427098" y="1326570"/>
                <a:ext cx="2617836" cy="1434639"/>
                <a:chOff x="6918097" y="4174385"/>
                <a:chExt cx="1862725" cy="1434639"/>
              </a:xfrm>
              <a:noFill/>
            </p:grpSpPr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E3FCC75-9384-A4A7-FBAC-BA5EC504D80E}"/>
                    </a:ext>
                  </a:extLst>
                </p:cNvPr>
                <p:cNvSpPr txBox="1"/>
                <p:nvPr/>
              </p:nvSpPr>
              <p:spPr>
                <a:xfrm>
                  <a:off x="7015371" y="4174385"/>
                  <a:ext cx="1499710" cy="33855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Stabilitas</a:t>
                  </a:r>
                  <a:endPara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06C59E8C-4D3B-DBA0-5360-2A6435A50763}"/>
                    </a:ext>
                  </a:extLst>
                </p:cNvPr>
                <p:cNvSpPr txBox="1"/>
                <p:nvPr/>
              </p:nvSpPr>
              <p:spPr>
                <a:xfrm>
                  <a:off x="6918097" y="4654917"/>
                  <a:ext cx="1862725" cy="95410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Skrip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dalam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bahasa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pemrograman seperti Python dapat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dijalankan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di </a:t>
                  </a:r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berbagai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platform.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8ECEFBC-DADB-25B7-2B76-C87A6A59F75A}"/>
                </a:ext>
              </a:extLst>
            </p:cNvPr>
            <p:cNvGrpSpPr/>
            <p:nvPr/>
          </p:nvGrpSpPr>
          <p:grpSpPr>
            <a:xfrm rot="19800000">
              <a:off x="860500" y="3129097"/>
              <a:ext cx="1779656" cy="1130623"/>
              <a:chOff x="1099178" y="3429001"/>
              <a:chExt cx="1529268" cy="971550"/>
            </a:xfrm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CBECC21B-DE70-4F90-9324-B1E3467CD452}"/>
                  </a:ext>
                </a:extLst>
              </p:cNvPr>
              <p:cNvSpPr/>
              <p:nvPr/>
            </p:nvSpPr>
            <p:spPr>
              <a:xfrm rot="16200000">
                <a:off x="1868828" y="351710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89879AB3-B7DE-88E3-EC95-5F7B35F3630F}"/>
                  </a:ext>
                </a:extLst>
              </p:cNvPr>
              <p:cNvSpPr/>
              <p:nvPr/>
            </p:nvSpPr>
            <p:spPr>
              <a:xfrm rot="16200000">
                <a:off x="1099178" y="3429001"/>
                <a:ext cx="971550" cy="971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2865A234-1C77-BB74-457F-8A51AC835C28}"/>
                </a:ext>
              </a:extLst>
            </p:cNvPr>
            <p:cNvGrpSpPr/>
            <p:nvPr/>
          </p:nvGrpSpPr>
          <p:grpSpPr>
            <a:xfrm rot="1800000" flipV="1">
              <a:off x="2138288" y="2711881"/>
              <a:ext cx="1779656" cy="1130623"/>
              <a:chOff x="1099178" y="3429001"/>
              <a:chExt cx="1529268" cy="971550"/>
            </a:xfrm>
            <a:solidFill>
              <a:schemeClr val="accent2"/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81EA6805-4629-99A2-8F0C-AB38090996A9}"/>
                  </a:ext>
                </a:extLst>
              </p:cNvPr>
              <p:cNvSpPr/>
              <p:nvPr/>
            </p:nvSpPr>
            <p:spPr>
              <a:xfrm rot="16200000">
                <a:off x="1868828" y="351710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973646DA-7618-F061-75D0-CE77A655F633}"/>
                  </a:ext>
                </a:extLst>
              </p:cNvPr>
              <p:cNvSpPr/>
              <p:nvPr/>
            </p:nvSpPr>
            <p:spPr>
              <a:xfrm rot="16200000">
                <a:off x="1099178" y="3429001"/>
                <a:ext cx="971550" cy="9715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7BE7742-DF6E-7D59-0ADF-C80C8D060658}"/>
                </a:ext>
              </a:extLst>
            </p:cNvPr>
            <p:cNvGrpSpPr/>
            <p:nvPr/>
          </p:nvGrpSpPr>
          <p:grpSpPr>
            <a:xfrm rot="19800000">
              <a:off x="3444931" y="3128101"/>
              <a:ext cx="1779656" cy="1130623"/>
              <a:chOff x="1099178" y="3429001"/>
              <a:chExt cx="1529268" cy="971550"/>
            </a:xfrm>
            <a:solidFill>
              <a:schemeClr val="accent3"/>
            </a:solidFill>
          </p:grpSpPr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41FA3A2-08EE-5229-4A2E-EB510A79FBD4}"/>
                  </a:ext>
                </a:extLst>
              </p:cNvPr>
              <p:cNvSpPr/>
              <p:nvPr/>
            </p:nvSpPr>
            <p:spPr>
              <a:xfrm rot="16200000">
                <a:off x="1868828" y="351710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8075B0A8-4470-48B2-6DE1-3C055E8D5B76}"/>
                  </a:ext>
                </a:extLst>
              </p:cNvPr>
              <p:cNvSpPr/>
              <p:nvPr/>
            </p:nvSpPr>
            <p:spPr>
              <a:xfrm rot="16200000">
                <a:off x="1099178" y="3429001"/>
                <a:ext cx="971550" cy="9715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06007E16-7246-11AE-DA18-4962FB6F766D}"/>
                </a:ext>
              </a:extLst>
            </p:cNvPr>
            <p:cNvGrpSpPr/>
            <p:nvPr/>
          </p:nvGrpSpPr>
          <p:grpSpPr>
            <a:xfrm rot="1800000" flipV="1">
              <a:off x="4722718" y="2710886"/>
              <a:ext cx="1779656" cy="1130623"/>
              <a:chOff x="1099178" y="3429001"/>
              <a:chExt cx="1529268" cy="971550"/>
            </a:xfrm>
            <a:solidFill>
              <a:schemeClr val="accent4"/>
            </a:solidFill>
          </p:grpSpPr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E977BA0-F853-3203-C69C-73C0CE22226D}"/>
                  </a:ext>
                </a:extLst>
              </p:cNvPr>
              <p:cNvSpPr/>
              <p:nvPr/>
            </p:nvSpPr>
            <p:spPr>
              <a:xfrm rot="16200000">
                <a:off x="1868828" y="351710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2B3B8892-B2DB-E858-C823-4075419B139F}"/>
                  </a:ext>
                </a:extLst>
              </p:cNvPr>
              <p:cNvSpPr/>
              <p:nvPr/>
            </p:nvSpPr>
            <p:spPr>
              <a:xfrm rot="16200000">
                <a:off x="1099178" y="3429001"/>
                <a:ext cx="971550" cy="9715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18B7E1F-C06F-53CB-F2FF-4DA364558AD5}"/>
                </a:ext>
              </a:extLst>
            </p:cNvPr>
            <p:cNvGrpSpPr/>
            <p:nvPr/>
          </p:nvGrpSpPr>
          <p:grpSpPr>
            <a:xfrm rot="19800000">
              <a:off x="6029362" y="3127107"/>
              <a:ext cx="1779656" cy="1130623"/>
              <a:chOff x="1099178" y="3429001"/>
              <a:chExt cx="1529268" cy="971550"/>
            </a:xfrm>
            <a:solidFill>
              <a:schemeClr val="accent1"/>
            </a:solidFill>
          </p:grpSpPr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ED40D4BB-5B39-66EF-7E65-0E25A73250A9}"/>
                  </a:ext>
                </a:extLst>
              </p:cNvPr>
              <p:cNvSpPr/>
              <p:nvPr/>
            </p:nvSpPr>
            <p:spPr>
              <a:xfrm rot="16200000">
                <a:off x="1868828" y="351710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281CACB3-67C2-89D5-2D2B-445DEE0C369D}"/>
                  </a:ext>
                </a:extLst>
              </p:cNvPr>
              <p:cNvSpPr/>
              <p:nvPr/>
            </p:nvSpPr>
            <p:spPr>
              <a:xfrm rot="16200000">
                <a:off x="1099178" y="3429001"/>
                <a:ext cx="971550" cy="9715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08C05E9-7324-9FB9-CFF4-B7C3F8020AF3}"/>
                </a:ext>
              </a:extLst>
            </p:cNvPr>
            <p:cNvGrpSpPr/>
            <p:nvPr/>
          </p:nvGrpSpPr>
          <p:grpSpPr>
            <a:xfrm rot="1800000" flipV="1">
              <a:off x="7307149" y="2709891"/>
              <a:ext cx="1779656" cy="1130623"/>
              <a:chOff x="1099178" y="3429001"/>
              <a:chExt cx="1529268" cy="971550"/>
            </a:xfrm>
            <a:solidFill>
              <a:schemeClr val="accent2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25A9C98B-DC56-6D90-1982-1F0D16223A0E}"/>
                  </a:ext>
                </a:extLst>
              </p:cNvPr>
              <p:cNvSpPr/>
              <p:nvPr/>
            </p:nvSpPr>
            <p:spPr>
              <a:xfrm rot="16200000">
                <a:off x="1868828" y="351710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2884A283-DC1E-C4FC-543C-601B530C2300}"/>
                  </a:ext>
                </a:extLst>
              </p:cNvPr>
              <p:cNvSpPr/>
              <p:nvPr/>
            </p:nvSpPr>
            <p:spPr>
              <a:xfrm rot="16200000">
                <a:off x="1099178" y="3429001"/>
                <a:ext cx="971550" cy="9715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BEFCCD21-8FAE-D046-E75A-EFA0EACFDAE6}"/>
                </a:ext>
              </a:extLst>
            </p:cNvPr>
            <p:cNvGrpSpPr/>
            <p:nvPr/>
          </p:nvGrpSpPr>
          <p:grpSpPr>
            <a:xfrm rot="19800000">
              <a:off x="8613791" y="3126112"/>
              <a:ext cx="1779656" cy="1130623"/>
              <a:chOff x="1099178" y="3429001"/>
              <a:chExt cx="1529268" cy="971550"/>
            </a:xfrm>
            <a:solidFill>
              <a:schemeClr val="accent3"/>
            </a:solidFill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B8129E4D-9C41-B3BF-EE79-58396F5349FE}"/>
                  </a:ext>
                </a:extLst>
              </p:cNvPr>
              <p:cNvSpPr/>
              <p:nvPr/>
            </p:nvSpPr>
            <p:spPr>
              <a:xfrm rot="16200000">
                <a:off x="1868828" y="351710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BD64190E-45F9-44DF-3837-79888ABFFB1B}"/>
                  </a:ext>
                </a:extLst>
              </p:cNvPr>
              <p:cNvSpPr/>
              <p:nvPr/>
            </p:nvSpPr>
            <p:spPr>
              <a:xfrm rot="16200000">
                <a:off x="1099178" y="3429001"/>
                <a:ext cx="971550" cy="9715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1C3797C0-47D4-4520-E888-D5B330F0B47B}"/>
                </a:ext>
              </a:extLst>
            </p:cNvPr>
            <p:cNvSpPr/>
            <p:nvPr/>
          </p:nvSpPr>
          <p:spPr>
            <a:xfrm rot="7200000" flipV="1">
              <a:off x="9935056" y="2546638"/>
              <a:ext cx="1130623" cy="11306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3" name="Rectangle 130">
              <a:extLst>
                <a:ext uri="{FF2B5EF4-FFF2-40B4-BE49-F238E27FC236}">
                  <a16:creationId xmlns:a16="http://schemas.microsoft.com/office/drawing/2014/main" id="{8C65C0B0-63CA-D324-E82C-D1711B53E56D}"/>
                </a:ext>
              </a:extLst>
            </p:cNvPr>
            <p:cNvSpPr/>
            <p:nvPr/>
          </p:nvSpPr>
          <p:spPr>
            <a:xfrm>
              <a:off x="1018749" y="3407964"/>
              <a:ext cx="898726" cy="9028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4" name="Rectangle 130">
              <a:extLst>
                <a:ext uri="{FF2B5EF4-FFF2-40B4-BE49-F238E27FC236}">
                  <a16:creationId xmlns:a16="http://schemas.microsoft.com/office/drawing/2014/main" id="{601BBA35-AE15-1E2D-BA48-97562B4EEBE0}"/>
                </a:ext>
              </a:extLst>
            </p:cNvPr>
            <p:cNvSpPr/>
            <p:nvPr/>
          </p:nvSpPr>
          <p:spPr>
            <a:xfrm>
              <a:off x="2289282" y="2660547"/>
              <a:ext cx="898726" cy="9028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5" name="Rectangle 130">
              <a:extLst>
                <a:ext uri="{FF2B5EF4-FFF2-40B4-BE49-F238E27FC236}">
                  <a16:creationId xmlns:a16="http://schemas.microsoft.com/office/drawing/2014/main" id="{65B84803-DAB0-3DB4-0D0C-71497DDDA31B}"/>
                </a:ext>
              </a:extLst>
            </p:cNvPr>
            <p:cNvSpPr/>
            <p:nvPr/>
          </p:nvSpPr>
          <p:spPr>
            <a:xfrm>
              <a:off x="3599690" y="3402966"/>
              <a:ext cx="898726" cy="9028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6" name="Rectangle 130">
              <a:extLst>
                <a:ext uri="{FF2B5EF4-FFF2-40B4-BE49-F238E27FC236}">
                  <a16:creationId xmlns:a16="http://schemas.microsoft.com/office/drawing/2014/main" id="{07C66300-8B43-8406-14FF-074EEAC26927}"/>
                </a:ext>
              </a:extLst>
            </p:cNvPr>
            <p:cNvSpPr/>
            <p:nvPr/>
          </p:nvSpPr>
          <p:spPr>
            <a:xfrm>
              <a:off x="4880414" y="2654008"/>
              <a:ext cx="898726" cy="9028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7" name="Rectangle 130">
              <a:extLst>
                <a:ext uri="{FF2B5EF4-FFF2-40B4-BE49-F238E27FC236}">
                  <a16:creationId xmlns:a16="http://schemas.microsoft.com/office/drawing/2014/main" id="{F03902E7-16F9-BD87-5492-9D0A3F93281F}"/>
                </a:ext>
              </a:extLst>
            </p:cNvPr>
            <p:cNvSpPr/>
            <p:nvPr/>
          </p:nvSpPr>
          <p:spPr>
            <a:xfrm>
              <a:off x="6190953" y="3413539"/>
              <a:ext cx="898726" cy="9028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8" name="Rectangle 130">
              <a:extLst>
                <a:ext uri="{FF2B5EF4-FFF2-40B4-BE49-F238E27FC236}">
                  <a16:creationId xmlns:a16="http://schemas.microsoft.com/office/drawing/2014/main" id="{023D20C7-7228-D1E2-785D-9AD57E5398E4}"/>
                </a:ext>
              </a:extLst>
            </p:cNvPr>
            <p:cNvSpPr/>
            <p:nvPr/>
          </p:nvSpPr>
          <p:spPr>
            <a:xfrm>
              <a:off x="7471677" y="2664581"/>
              <a:ext cx="898726" cy="9028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9" name="Rectangle 130">
              <a:extLst>
                <a:ext uri="{FF2B5EF4-FFF2-40B4-BE49-F238E27FC236}">
                  <a16:creationId xmlns:a16="http://schemas.microsoft.com/office/drawing/2014/main" id="{B79B174E-78B8-2CA5-A260-D01589B58112}"/>
                </a:ext>
              </a:extLst>
            </p:cNvPr>
            <p:cNvSpPr/>
            <p:nvPr/>
          </p:nvSpPr>
          <p:spPr>
            <a:xfrm>
              <a:off x="8769729" y="3413539"/>
              <a:ext cx="898726" cy="9028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0" name="Rectangle 130">
              <a:extLst>
                <a:ext uri="{FF2B5EF4-FFF2-40B4-BE49-F238E27FC236}">
                  <a16:creationId xmlns:a16="http://schemas.microsoft.com/office/drawing/2014/main" id="{EC0A50BA-EC31-299E-AA05-E1580E2072D9}"/>
                </a:ext>
              </a:extLst>
            </p:cNvPr>
            <p:cNvSpPr/>
            <p:nvPr/>
          </p:nvSpPr>
          <p:spPr>
            <a:xfrm>
              <a:off x="10062940" y="2675155"/>
              <a:ext cx="898726" cy="9028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1" name="직사각형 113">
              <a:extLst>
                <a:ext uri="{FF2B5EF4-FFF2-40B4-BE49-F238E27FC236}">
                  <a16:creationId xmlns:a16="http://schemas.microsoft.com/office/drawing/2014/main" id="{04A782BB-D253-4372-9D6B-8EBDF2A3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414" y="2918817"/>
              <a:ext cx="10080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08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2" name="직사각형 113">
              <a:extLst>
                <a:ext uri="{FF2B5EF4-FFF2-40B4-BE49-F238E27FC236}">
                  <a16:creationId xmlns:a16="http://schemas.microsoft.com/office/drawing/2014/main" id="{87D2E041-053E-EF2B-98DE-C25810CE0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2523" y="3673362"/>
              <a:ext cx="10080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07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3" name="직사각형 113">
              <a:extLst>
                <a:ext uri="{FF2B5EF4-FFF2-40B4-BE49-F238E27FC236}">
                  <a16:creationId xmlns:a16="http://schemas.microsoft.com/office/drawing/2014/main" id="{7C930478-E613-2C3D-587E-E144B389B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0125" y="2918817"/>
              <a:ext cx="10080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06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4" name="직사각형 113">
              <a:extLst>
                <a:ext uri="{FF2B5EF4-FFF2-40B4-BE49-F238E27FC236}">
                  <a16:creationId xmlns:a16="http://schemas.microsoft.com/office/drawing/2014/main" id="{4EC27554-ED7B-E2DD-249E-2CD4E00EC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233" y="3673362"/>
              <a:ext cx="10080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05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5" name="직사각형 113">
              <a:extLst>
                <a:ext uri="{FF2B5EF4-FFF2-40B4-BE49-F238E27FC236}">
                  <a16:creationId xmlns:a16="http://schemas.microsoft.com/office/drawing/2014/main" id="{77D70161-2519-82F5-15B2-322A4537B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834" y="2918817"/>
              <a:ext cx="10080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charset="0"/>
                </a:rPr>
                <a:t>04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6" name="직사각형 113">
              <a:extLst>
                <a:ext uri="{FF2B5EF4-FFF2-40B4-BE49-F238E27FC236}">
                  <a16:creationId xmlns:a16="http://schemas.microsoft.com/office/drawing/2014/main" id="{34D8F2F9-457B-C896-59C6-364E6A777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942" y="3673362"/>
              <a:ext cx="10080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charset="0"/>
                </a:rPr>
                <a:t>03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7" name="직사각형 113">
              <a:extLst>
                <a:ext uri="{FF2B5EF4-FFF2-40B4-BE49-F238E27FC236}">
                  <a16:creationId xmlns:a16="http://schemas.microsoft.com/office/drawing/2014/main" id="{B97D745A-6C14-C9F4-7310-B893B11C3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544" y="2918817"/>
              <a:ext cx="10080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charset="0"/>
                </a:rPr>
                <a:t>02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8" name="직사각형 113">
              <a:extLst>
                <a:ext uri="{FF2B5EF4-FFF2-40B4-BE49-F238E27FC236}">
                  <a16:creationId xmlns:a16="http://schemas.microsoft.com/office/drawing/2014/main" id="{3AD0470E-83F7-B030-A0FE-937513521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651" y="3673362"/>
              <a:ext cx="10080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01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59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59719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Book Antiqua" panose="02040602050305030304" pitchFamily="18" charset="0"/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Book Antiqua" panose="02040602050305030304" pitchFamily="18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536524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latin typeface="Book Antiqua" panose="02040602050305030304" pitchFamily="18" charset="0"/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latin typeface="Book Antiqua" panose="020406020503050303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215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11711</TotalTime>
  <Words>387</Words>
  <Application>Microsoft Office PowerPoint</Application>
  <PresentationFormat>Widescreen</PresentationFormat>
  <Paragraphs>47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Siregar Bakti</cp:lastModifiedBy>
  <cp:revision>52</cp:revision>
  <dcterms:created xsi:type="dcterms:W3CDTF">2018-02-18T19:39:47Z</dcterms:created>
  <dcterms:modified xsi:type="dcterms:W3CDTF">2022-09-28T11:19:00Z</dcterms:modified>
</cp:coreProperties>
</file>