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4"/>
    <p:sldMasterId id="214748365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6858000" cx="9144000"/>
  <p:notesSz cx="6797675" cy="9874250"/>
  <p:embeddedFontLst>
    <p:embeddedFont>
      <p:font typeface="EB Garamond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21" roundtripDataSignature="AMtx7miYKD1yMI26NXEUiUm6qVUYqeHrJ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BGaramond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customschemas.google.com/relationships/presentationmetadata" Target="meta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EBGaramond-regular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font" Target="fonts/EBGaramond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EBGaramond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1" y="0"/>
            <a:ext cx="2946443" cy="494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49664" y="0"/>
            <a:ext cx="2946443" cy="494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31863" y="739775"/>
            <a:ext cx="4935600" cy="3703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1" y="9378514"/>
            <a:ext cx="2946443" cy="494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49664" y="9378514"/>
            <a:ext cx="2946443" cy="494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:notes"/>
          <p:cNvSpPr txBox="1"/>
          <p:nvPr>
            <p:ph idx="1" type="body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" name="Google Shape;40;p1:notes"/>
          <p:cNvSpPr/>
          <p:nvPr>
            <p:ph idx="2" type="sldImg"/>
          </p:nvPr>
        </p:nvSpPr>
        <p:spPr>
          <a:xfrm>
            <a:off x="931863" y="739775"/>
            <a:ext cx="4935600" cy="3703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0:notes"/>
          <p:cNvSpPr/>
          <p:nvPr>
            <p:ph idx="2" type="sldImg"/>
          </p:nvPr>
        </p:nvSpPr>
        <p:spPr>
          <a:xfrm>
            <a:off x="931863" y="739775"/>
            <a:ext cx="4935600" cy="3703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p10:notes"/>
          <p:cNvSpPr txBox="1"/>
          <p:nvPr>
            <p:ph idx="1" type="body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Fix the references (updated)</a:t>
            </a:r>
            <a:endParaRPr/>
          </a:p>
        </p:txBody>
      </p:sp>
      <p:sp>
        <p:nvSpPr>
          <p:cNvPr id="146" name="Google Shape;146;p10:notes"/>
          <p:cNvSpPr txBox="1"/>
          <p:nvPr>
            <p:ph idx="12" type="sldNum"/>
          </p:nvPr>
        </p:nvSpPr>
        <p:spPr>
          <a:xfrm>
            <a:off x="3849664" y="9378514"/>
            <a:ext cx="2946443" cy="494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:notes"/>
          <p:cNvSpPr/>
          <p:nvPr>
            <p:ph idx="2" type="sldImg"/>
          </p:nvPr>
        </p:nvSpPr>
        <p:spPr>
          <a:xfrm>
            <a:off x="931863" y="739775"/>
            <a:ext cx="4935600" cy="3703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" name="Google Shape;48;p2:notes"/>
          <p:cNvSpPr txBox="1"/>
          <p:nvPr>
            <p:ph idx="1" type="body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9" name="Google Shape;49;p2:notes"/>
          <p:cNvSpPr txBox="1"/>
          <p:nvPr>
            <p:ph idx="12" type="sldNum"/>
          </p:nvPr>
        </p:nvSpPr>
        <p:spPr>
          <a:xfrm>
            <a:off x="3849664" y="9378514"/>
            <a:ext cx="2946443" cy="494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:notes"/>
          <p:cNvSpPr/>
          <p:nvPr>
            <p:ph idx="2" type="sldImg"/>
          </p:nvPr>
        </p:nvSpPr>
        <p:spPr>
          <a:xfrm>
            <a:off x="931863" y="739775"/>
            <a:ext cx="4935600" cy="3703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" name="Google Shape;59;p3:notes"/>
          <p:cNvSpPr txBox="1"/>
          <p:nvPr>
            <p:ph idx="1" type="body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0" name="Google Shape;60;p3:notes"/>
          <p:cNvSpPr txBox="1"/>
          <p:nvPr>
            <p:ph idx="12" type="sldNum"/>
          </p:nvPr>
        </p:nvSpPr>
        <p:spPr>
          <a:xfrm>
            <a:off x="3849664" y="9378514"/>
            <a:ext cx="2946443" cy="494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:notes"/>
          <p:cNvSpPr/>
          <p:nvPr>
            <p:ph idx="2" type="sldImg"/>
          </p:nvPr>
        </p:nvSpPr>
        <p:spPr>
          <a:xfrm>
            <a:off x="931863" y="739775"/>
            <a:ext cx="4935600" cy="3703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4:notes"/>
          <p:cNvSpPr txBox="1"/>
          <p:nvPr>
            <p:ph idx="1" type="body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1" name="Google Shape;71;p4:notes"/>
          <p:cNvSpPr txBox="1"/>
          <p:nvPr>
            <p:ph idx="12" type="sldNum"/>
          </p:nvPr>
        </p:nvSpPr>
        <p:spPr>
          <a:xfrm>
            <a:off x="3849664" y="9378514"/>
            <a:ext cx="2946443" cy="494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7:notes"/>
          <p:cNvSpPr/>
          <p:nvPr>
            <p:ph idx="2" type="sldImg"/>
          </p:nvPr>
        </p:nvSpPr>
        <p:spPr>
          <a:xfrm>
            <a:off x="931863" y="739775"/>
            <a:ext cx="4935600" cy="3703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p7:notes"/>
          <p:cNvSpPr txBox="1"/>
          <p:nvPr>
            <p:ph idx="1" type="body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Fix the references (updated)</a:t>
            </a:r>
            <a:endParaRPr/>
          </a:p>
        </p:txBody>
      </p:sp>
      <p:sp>
        <p:nvSpPr>
          <p:cNvPr id="82" name="Google Shape;82;p7:notes"/>
          <p:cNvSpPr txBox="1"/>
          <p:nvPr>
            <p:ph idx="12" type="sldNum"/>
          </p:nvPr>
        </p:nvSpPr>
        <p:spPr>
          <a:xfrm>
            <a:off x="3849664" y="9378514"/>
            <a:ext cx="2946443" cy="494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8:notes"/>
          <p:cNvSpPr/>
          <p:nvPr>
            <p:ph idx="2" type="sldImg"/>
          </p:nvPr>
        </p:nvSpPr>
        <p:spPr>
          <a:xfrm>
            <a:off x="931863" y="739775"/>
            <a:ext cx="4935600" cy="3703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8:notes"/>
          <p:cNvSpPr txBox="1"/>
          <p:nvPr>
            <p:ph idx="1" type="body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Fix the references (updated)</a:t>
            </a:r>
            <a:endParaRPr/>
          </a:p>
        </p:txBody>
      </p:sp>
      <p:sp>
        <p:nvSpPr>
          <p:cNvPr id="102" name="Google Shape;102;p8:notes"/>
          <p:cNvSpPr txBox="1"/>
          <p:nvPr>
            <p:ph idx="12" type="sldNum"/>
          </p:nvPr>
        </p:nvSpPr>
        <p:spPr>
          <a:xfrm>
            <a:off x="3849664" y="9378514"/>
            <a:ext cx="2946443" cy="494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9:notes"/>
          <p:cNvSpPr/>
          <p:nvPr>
            <p:ph idx="2" type="sldImg"/>
          </p:nvPr>
        </p:nvSpPr>
        <p:spPr>
          <a:xfrm>
            <a:off x="931863" y="739775"/>
            <a:ext cx="4935600" cy="3703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p9:notes"/>
          <p:cNvSpPr txBox="1"/>
          <p:nvPr>
            <p:ph idx="1" type="body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Fix the references (updated)</a:t>
            </a:r>
            <a:endParaRPr/>
          </a:p>
        </p:txBody>
      </p:sp>
      <p:sp>
        <p:nvSpPr>
          <p:cNvPr id="113" name="Google Shape;113;p9:notes"/>
          <p:cNvSpPr txBox="1"/>
          <p:nvPr>
            <p:ph idx="12" type="sldNum"/>
          </p:nvPr>
        </p:nvSpPr>
        <p:spPr>
          <a:xfrm>
            <a:off x="3849664" y="9378514"/>
            <a:ext cx="2946443" cy="494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:notes"/>
          <p:cNvSpPr/>
          <p:nvPr>
            <p:ph idx="2" type="sldImg"/>
          </p:nvPr>
        </p:nvSpPr>
        <p:spPr>
          <a:xfrm>
            <a:off x="931863" y="739775"/>
            <a:ext cx="4935600" cy="3703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p5:notes"/>
          <p:cNvSpPr txBox="1"/>
          <p:nvPr>
            <p:ph idx="1" type="body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4" name="Google Shape;124;p5:notes"/>
          <p:cNvSpPr txBox="1"/>
          <p:nvPr>
            <p:ph idx="12" type="sldNum"/>
          </p:nvPr>
        </p:nvSpPr>
        <p:spPr>
          <a:xfrm>
            <a:off x="3849664" y="9378514"/>
            <a:ext cx="2946443" cy="494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:notes"/>
          <p:cNvSpPr/>
          <p:nvPr>
            <p:ph idx="2" type="sldImg"/>
          </p:nvPr>
        </p:nvSpPr>
        <p:spPr>
          <a:xfrm>
            <a:off x="931863" y="739775"/>
            <a:ext cx="4935600" cy="3703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p6:notes"/>
          <p:cNvSpPr txBox="1"/>
          <p:nvPr>
            <p:ph idx="1" type="body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Fix the references (updated)</a:t>
            </a:r>
            <a:endParaRPr/>
          </a:p>
        </p:txBody>
      </p:sp>
      <p:sp>
        <p:nvSpPr>
          <p:cNvPr id="135" name="Google Shape;135;p6:notes"/>
          <p:cNvSpPr txBox="1"/>
          <p:nvPr>
            <p:ph idx="12" type="sldNum"/>
          </p:nvPr>
        </p:nvSpPr>
        <p:spPr>
          <a:xfrm>
            <a:off x="3849664" y="9378514"/>
            <a:ext cx="2946443" cy="494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image" Target="../media/image7.png"/><Relationship Id="rId6" Type="http://schemas.openxmlformats.org/officeDocument/2006/relationships/image" Target="../media/image5.jpg"/><Relationship Id="rId7" Type="http://schemas.openxmlformats.org/officeDocument/2006/relationships/image" Target="../media/image4.jpg"/><Relationship Id="rId8" Type="http://schemas.openxmlformats.org/officeDocument/2006/relationships/image" Target="../media/image6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5" Type="http://schemas.openxmlformats.org/officeDocument/2006/relationships/image" Target="../media/image5.jpg"/><Relationship Id="rId6" Type="http://schemas.openxmlformats.org/officeDocument/2006/relationships/image" Target="../media/image4.jpg"/><Relationship Id="rId7" Type="http://schemas.openxmlformats.org/officeDocument/2006/relationships/image" Target="../media/image3.jpg"/><Relationship Id="rId8" Type="http://schemas.openxmlformats.org/officeDocument/2006/relationships/image" Target="../media/image6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3"/>
          <p:cNvSpPr txBox="1"/>
          <p:nvPr/>
        </p:nvSpPr>
        <p:spPr>
          <a:xfrm>
            <a:off x="0" y="152400"/>
            <a:ext cx="1447800" cy="1200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" name="Google Shape;14;p13"/>
          <p:cNvPicPr preferRelativeResize="0"/>
          <p:nvPr/>
        </p:nvPicPr>
        <p:blipFill rotWithShape="1">
          <a:blip r:embed="rId2">
            <a:alphaModFix/>
          </a:blip>
          <a:srcRect b="177930" l="202780" r="-202780" t="-177930"/>
          <a:stretch/>
        </p:blipFill>
        <p:spPr>
          <a:xfrm>
            <a:off x="5791750" y="128500"/>
            <a:ext cx="1728000" cy="10315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" name="Google Shape;15;p13"/>
          <p:cNvGrpSpPr/>
          <p:nvPr/>
        </p:nvGrpSpPr>
        <p:grpSpPr>
          <a:xfrm>
            <a:off x="179696" y="129446"/>
            <a:ext cx="8961041" cy="1030617"/>
            <a:chOff x="179696" y="129446"/>
            <a:chExt cx="8961041" cy="1030617"/>
          </a:xfrm>
        </p:grpSpPr>
        <p:pic>
          <p:nvPicPr>
            <p:cNvPr descr="https://lh4.googleusercontent.com/proxy/YA9Xoqs7jhpeuwrEjwhdi_EVSCDwUdpr72V-2YHZ2lz2y1FaqityK8c8RlZRTvUDEw3Y2TekyGNi07wcREil5Ez3ii80dA-DE8G6HAQjEmJVz8W32Wy2uaDAWwuZs6uPZtJp2zrUJ_Qps2T1CUmSpuPR8dk2XA=w128-h144-k-no" id="16" name="Google Shape;16;p1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79696" y="138752"/>
              <a:ext cx="868725" cy="972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" name="Google Shape;17;p1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519755" y="129446"/>
              <a:ext cx="1620982" cy="990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" name="Google Shape;18;p1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094825" y="171368"/>
              <a:ext cx="1620000" cy="98869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" name="Google Shape;19;p13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4802400" y="129938"/>
              <a:ext cx="1447800" cy="10287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" name="Google Shape;20;p13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6250200" y="129938"/>
              <a:ext cx="1279950" cy="1028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" name="Google Shape;21;p13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2734927" y="129950"/>
              <a:ext cx="2067474" cy="10287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2" name="Google Shape;22;p1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519750" y="90854"/>
            <a:ext cx="1620986" cy="1067784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13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5"/>
          <p:cNvSpPr txBox="1"/>
          <p:nvPr/>
        </p:nvSpPr>
        <p:spPr>
          <a:xfrm>
            <a:off x="0" y="152400"/>
            <a:ext cx="1447800" cy="1200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s://lh4.googleusercontent.com/proxy/YA9Xoqs7jhpeuwrEjwhdi_EVSCDwUdpr72V-2YHZ2lz2y1FaqityK8c8RlZRTvUDEw3Y2TekyGNi07wcREil5Ez3ii80dA-DE8G6HAQjEmJVz8W32Wy2uaDAWwuZs6uPZtJp2zrUJ_Qps2T1CUmSpuPR8dk2XA=w128-h144-k-no" id="29" name="Google Shape;29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9696" y="138752"/>
            <a:ext cx="868725" cy="972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" name="Google Shape;30;p15"/>
          <p:cNvGrpSpPr/>
          <p:nvPr/>
        </p:nvGrpSpPr>
        <p:grpSpPr>
          <a:xfrm>
            <a:off x="1094825" y="129446"/>
            <a:ext cx="8045912" cy="1030617"/>
            <a:chOff x="1094825" y="129446"/>
            <a:chExt cx="8045912" cy="1030617"/>
          </a:xfrm>
        </p:grpSpPr>
        <p:pic>
          <p:nvPicPr>
            <p:cNvPr id="31" name="Google Shape;31;p1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519755" y="129446"/>
              <a:ext cx="1620982" cy="990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" name="Google Shape;32;p1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094825" y="171368"/>
              <a:ext cx="1620000" cy="98869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" name="Google Shape;33;p1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802400" y="129938"/>
              <a:ext cx="1447800" cy="10287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" name="Google Shape;34;p15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250200" y="129938"/>
              <a:ext cx="1279950" cy="1028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" name="Google Shape;35;p15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2734927" y="129950"/>
              <a:ext cx="2067474" cy="10287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6" name="Google Shape;36;p1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519755" y="129446"/>
            <a:ext cx="1624245" cy="1028700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15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" y="-35256"/>
            <a:ext cx="9144001" cy="693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2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tx1"/>
                </a:solidFill>
              </a:defRPr>
            </a:lvl1pPr>
            <a:lvl2pPr lvl="1" algn="r">
              <a:buNone/>
              <a:defRPr sz="1300">
                <a:solidFill>
                  <a:schemeClr val="tx1"/>
                </a:solidFill>
              </a:defRPr>
            </a:lvl2pPr>
            <a:lvl3pPr lvl="2" algn="r">
              <a:buNone/>
              <a:defRPr sz="1300">
                <a:solidFill>
                  <a:schemeClr val="tx1"/>
                </a:solidFill>
              </a:defRPr>
            </a:lvl3pPr>
            <a:lvl4pPr lvl="3" algn="r">
              <a:buNone/>
              <a:defRPr sz="1300">
                <a:solidFill>
                  <a:schemeClr val="tx1"/>
                </a:solidFill>
              </a:defRPr>
            </a:lvl4pPr>
            <a:lvl5pPr lvl="4" algn="r">
              <a:buNone/>
              <a:defRPr sz="1300">
                <a:solidFill>
                  <a:schemeClr val="tx1"/>
                </a:solidFill>
              </a:defRPr>
            </a:lvl5pPr>
            <a:lvl6pPr lvl="5" algn="r">
              <a:buNone/>
              <a:defRPr sz="1300">
                <a:solidFill>
                  <a:schemeClr val="tx1"/>
                </a:solidFill>
              </a:defRPr>
            </a:lvl6pPr>
            <a:lvl7pPr lvl="6" algn="r">
              <a:buNone/>
              <a:defRPr sz="1300">
                <a:solidFill>
                  <a:schemeClr val="tx1"/>
                </a:solidFill>
              </a:defRPr>
            </a:lvl7pPr>
            <a:lvl8pPr lvl="7" algn="r">
              <a:buNone/>
              <a:defRPr sz="1300">
                <a:solidFill>
                  <a:schemeClr val="tx1"/>
                </a:solidFill>
              </a:defRPr>
            </a:lvl8pPr>
            <a:lvl9pPr lvl="8" algn="r">
              <a:buNone/>
              <a:defRPr sz="1300">
                <a:solidFill>
                  <a:schemeClr val="tx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</p:sldLayoutIdLst>
  <p:transition spd="slow"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" y="-35256"/>
            <a:ext cx="9144001" cy="693420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14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tx1"/>
                </a:solidFill>
              </a:defRPr>
            </a:lvl1pPr>
            <a:lvl2pPr lvl="1" algn="r">
              <a:buNone/>
              <a:defRPr sz="1300">
                <a:solidFill>
                  <a:schemeClr val="tx1"/>
                </a:solidFill>
              </a:defRPr>
            </a:lvl2pPr>
            <a:lvl3pPr lvl="2" algn="r">
              <a:buNone/>
              <a:defRPr sz="1300">
                <a:solidFill>
                  <a:schemeClr val="tx1"/>
                </a:solidFill>
              </a:defRPr>
            </a:lvl3pPr>
            <a:lvl4pPr lvl="3" algn="r">
              <a:buNone/>
              <a:defRPr sz="1300">
                <a:solidFill>
                  <a:schemeClr val="tx1"/>
                </a:solidFill>
              </a:defRPr>
            </a:lvl4pPr>
            <a:lvl5pPr lvl="4" algn="r">
              <a:buNone/>
              <a:defRPr sz="1300">
                <a:solidFill>
                  <a:schemeClr val="tx1"/>
                </a:solidFill>
              </a:defRPr>
            </a:lvl5pPr>
            <a:lvl6pPr lvl="5" algn="r">
              <a:buNone/>
              <a:defRPr sz="1300">
                <a:solidFill>
                  <a:schemeClr val="tx1"/>
                </a:solidFill>
              </a:defRPr>
            </a:lvl6pPr>
            <a:lvl7pPr lvl="6" algn="r">
              <a:buNone/>
              <a:defRPr sz="1300">
                <a:solidFill>
                  <a:schemeClr val="tx1"/>
                </a:solidFill>
              </a:defRPr>
            </a:lvl7pPr>
            <a:lvl8pPr lvl="7" algn="r">
              <a:buNone/>
              <a:defRPr sz="1300">
                <a:solidFill>
                  <a:schemeClr val="tx1"/>
                </a:solidFill>
              </a:defRPr>
            </a:lvl8pPr>
            <a:lvl9pPr lvl="8" algn="r">
              <a:buNone/>
              <a:defRPr sz="1300">
                <a:solidFill>
                  <a:schemeClr val="tx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2"/>
  </p:sldLayoutIdLst>
  <p:transition spd="slow"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"/>
          <p:cNvSpPr/>
          <p:nvPr/>
        </p:nvSpPr>
        <p:spPr>
          <a:xfrm>
            <a:off x="1063837" y="1143809"/>
            <a:ext cx="7260000" cy="10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IN" sz="4000" u="none" cap="none" strike="noStrike">
                <a:solidFill>
                  <a:srgbClr val="FF0000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IOS Assignment Evaluation </a:t>
            </a:r>
            <a:endParaRPr b="0" i="0" sz="4000" u="none" cap="none" strike="noStrike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3" name="Google Shape;43;p1"/>
          <p:cNvSpPr txBox="1"/>
          <p:nvPr/>
        </p:nvSpPr>
        <p:spPr>
          <a:xfrm>
            <a:off x="314873" y="1997600"/>
            <a:ext cx="8100600" cy="43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IN" sz="1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Paper Title</a:t>
            </a:r>
            <a:r>
              <a:rPr b="0" i="0" lang="en-IN" sz="1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	: SDNRacer: Concurrency Analysis for  Software- </a:t>
            </a:r>
            <a:r>
              <a:rPr lang="en-IN" sz="1800">
                <a:latin typeface="Georgia"/>
                <a:ea typeface="Georgia"/>
                <a:cs typeface="Georgia"/>
                <a:sym typeface="Georgia"/>
              </a:rPr>
              <a:t>D</a:t>
            </a:r>
            <a:r>
              <a:rPr b="0" i="0" lang="en-IN" sz="1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efined Networks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IN" sz="1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Authors	</a:t>
            </a:r>
            <a:r>
              <a:rPr b="0" i="0" lang="en-IN" sz="1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:  Ahmed El-Hassany,</a:t>
            </a:r>
            <a:r>
              <a:rPr lang="en-IN" sz="1800"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b="0" i="0" lang="en-IN" sz="1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Jeremie Miserez,  Pavol Bietik		Laurent Vanbever,   Martin Vechev</a:t>
            </a:r>
            <a:endParaRPr b="0" i="0" sz="18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IN" sz="1800">
                <a:latin typeface="Georgia"/>
                <a:ea typeface="Georgia"/>
                <a:cs typeface="Georgia"/>
                <a:sym typeface="Georgia"/>
              </a:rPr>
              <a:t>Conference: </a:t>
            </a:r>
            <a:r>
              <a:rPr lang="en-IN" sz="1800">
                <a:latin typeface="Georgia"/>
                <a:ea typeface="Georgia"/>
                <a:cs typeface="Georgia"/>
                <a:sym typeface="Georgia"/>
              </a:rPr>
              <a:t>PLDI '16 Proceedings of the 37th ACM SIGPLAN Conference on Programming Language Design and Implementation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IN" sz="1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Project Team 	:</a:t>
            </a:r>
            <a:r>
              <a:rPr b="0" i="0" lang="en-IN" sz="1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endParaRPr b="0" i="0" sz="18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 Bhavna Arora		[PES1201700062]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		  Raunak Sengupta	[PES1201700072]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		  Sarthak Gupta		[PES1201700077]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		  Saioni Chatterjee 	[PES1201700118]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		  Manasa HK		        [PES1201701886]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IN" sz="1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Section</a:t>
            </a:r>
            <a:r>
              <a:rPr b="0" i="0" lang="en-IN" sz="1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	: 5 G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45" name="Google Shape;45;p1"/>
          <p:cNvSpPr txBox="1"/>
          <p:nvPr/>
        </p:nvSpPr>
        <p:spPr>
          <a:xfrm>
            <a:off x="7963250" y="6267550"/>
            <a:ext cx="10551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I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IN" sz="2000"/>
              <a:t>9</a:t>
            </a:r>
            <a:r>
              <a:rPr b="0" i="0" lang="en-I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-5G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0"/>
          <p:cNvSpPr/>
          <p:nvPr/>
        </p:nvSpPr>
        <p:spPr>
          <a:xfrm>
            <a:off x="1524000" y="1581150"/>
            <a:ext cx="7620000" cy="366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0"/>
          <p:cNvSpPr txBox="1"/>
          <p:nvPr/>
        </p:nvSpPr>
        <p:spPr>
          <a:xfrm>
            <a:off x="1371600" y="1143000"/>
            <a:ext cx="7772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0"/>
          <p:cNvSpPr txBox="1"/>
          <p:nvPr/>
        </p:nvSpPr>
        <p:spPr>
          <a:xfrm>
            <a:off x="1110344" y="1226975"/>
            <a:ext cx="7772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Appendix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1" name="Google Shape;151;p10"/>
          <p:cNvPicPr preferRelativeResize="0"/>
          <p:nvPr/>
        </p:nvPicPr>
        <p:blipFill rotWithShape="1">
          <a:blip r:embed="rId3">
            <a:alphaModFix/>
          </a:blip>
          <a:srcRect b="10473" l="4266" r="2857" t="11540"/>
          <a:stretch/>
        </p:blipFill>
        <p:spPr>
          <a:xfrm>
            <a:off x="706700" y="1917250"/>
            <a:ext cx="8492602" cy="4883601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0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53" name="Google Shape;153;p10"/>
          <p:cNvSpPr txBox="1"/>
          <p:nvPr/>
        </p:nvSpPr>
        <p:spPr>
          <a:xfrm>
            <a:off x="7963250" y="6267550"/>
            <a:ext cx="10551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I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IN" sz="2000"/>
              <a:t>9</a:t>
            </a:r>
            <a:r>
              <a:rPr b="0" i="0" lang="en-I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-5G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"/>
          <p:cNvSpPr/>
          <p:nvPr/>
        </p:nvSpPr>
        <p:spPr>
          <a:xfrm>
            <a:off x="1524000" y="1581150"/>
            <a:ext cx="7620000" cy="366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2"/>
          <p:cNvSpPr txBox="1"/>
          <p:nvPr/>
        </p:nvSpPr>
        <p:spPr>
          <a:xfrm>
            <a:off x="1371600" y="1143000"/>
            <a:ext cx="7772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2"/>
          <p:cNvSpPr txBox="1"/>
          <p:nvPr/>
        </p:nvSpPr>
        <p:spPr>
          <a:xfrm>
            <a:off x="172075" y="1761173"/>
            <a:ext cx="8908800" cy="44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Georgia"/>
              <a:buChar char="●"/>
            </a:pPr>
            <a:r>
              <a:rPr lang="en-IN" sz="2000">
                <a:latin typeface="Georgia"/>
                <a:ea typeface="Georgia"/>
                <a:cs typeface="Georgia"/>
                <a:sym typeface="Georgia"/>
              </a:rPr>
              <a:t>Concurrency violations are an important source of bugs in Software- Defined Networks (SDN), often leading to policy or invariant violations. Concurrency violations : difficult to avoid, detect and debug.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Georgia"/>
              <a:buChar char="●"/>
            </a:pPr>
            <a:r>
              <a:rPr lang="en-IN" sz="2000">
                <a:latin typeface="Georgia"/>
                <a:ea typeface="Georgia"/>
                <a:cs typeface="Georgia"/>
                <a:sym typeface="Georgia"/>
              </a:rPr>
              <a:t>Required to design and the implementation of a sound and complete dynamic analyzer: SDNRacer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Georgia"/>
              <a:buChar char="●"/>
            </a:pPr>
            <a:r>
              <a:rPr lang="en-IN" sz="2000">
                <a:latin typeface="Georgia"/>
                <a:ea typeface="Georgia"/>
                <a:cs typeface="Georgia"/>
                <a:sym typeface="Georgia"/>
              </a:rPr>
              <a:t>SDNRacer, which can ensure a network is free of harmful errors such as: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IN" sz="20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	1. high-level data races.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IN" sz="20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	2. packet coherence violations.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IN" sz="20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	3. update isolation violations.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2"/>
          <p:cNvSpPr txBox="1"/>
          <p:nvPr/>
        </p:nvSpPr>
        <p:spPr>
          <a:xfrm>
            <a:off x="1119674" y="1198983"/>
            <a:ext cx="7772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Problem Description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2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56" name="Google Shape;56;p2"/>
          <p:cNvSpPr txBox="1"/>
          <p:nvPr/>
        </p:nvSpPr>
        <p:spPr>
          <a:xfrm>
            <a:off x="7963250" y="6267550"/>
            <a:ext cx="10551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I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IN" sz="2000"/>
              <a:t>9</a:t>
            </a:r>
            <a:r>
              <a:rPr b="0" i="0" lang="en-I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-5G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"/>
          <p:cNvSpPr/>
          <p:nvPr/>
        </p:nvSpPr>
        <p:spPr>
          <a:xfrm>
            <a:off x="1524000" y="1581150"/>
            <a:ext cx="7620000" cy="366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3"/>
          <p:cNvSpPr txBox="1"/>
          <p:nvPr/>
        </p:nvSpPr>
        <p:spPr>
          <a:xfrm>
            <a:off x="1371600" y="1143000"/>
            <a:ext cx="7772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3"/>
          <p:cNvSpPr txBox="1"/>
          <p:nvPr/>
        </p:nvSpPr>
        <p:spPr>
          <a:xfrm>
            <a:off x="0" y="1815287"/>
            <a:ext cx="8908800" cy="37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857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b="1" i="0" lang="en-IN" sz="1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Thorough Happens-Before Model: </a:t>
            </a:r>
            <a:r>
              <a:rPr b="0" i="0" lang="en-IN" sz="1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captures asynchronous interaction between OpenFlow based SDN controller and SDN switches.</a:t>
            </a:r>
            <a:endParaRPr b="0" i="0" sz="18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-273050" lvl="0" marL="2857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b="1" i="0" lang="en-IN" sz="1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Set of effective ﬁlters: </a:t>
            </a:r>
            <a:r>
              <a:rPr b="0" i="0" lang="en-IN" sz="1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dramatically reduce the number of reports.</a:t>
            </a:r>
            <a:endParaRPr b="0" i="0" sz="18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-273050" lvl="0" marL="2857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b="1" i="0" lang="en-IN" sz="1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Commutativity speciﬁcation: </a:t>
            </a:r>
            <a:r>
              <a:rPr b="0" i="0" lang="en-IN" sz="1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captures precise conditions under which two operations on the network switch commute.</a:t>
            </a:r>
            <a:endParaRPr b="0" i="0" sz="18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-273050" lvl="0" marL="2857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b="1" i="0" lang="en-IN" sz="1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Implementation of SDN Racer:</a:t>
            </a:r>
            <a:r>
              <a:rPr b="0" i="0" lang="en-IN" sz="1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for dynamic analysis of production-grade (single and multi-threaded) SDN controllers for data races, per-packet consistency and update consistency.</a:t>
            </a:r>
            <a:endParaRPr b="0" i="0" sz="18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-273050" lvl="0" marL="2857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b="1" i="0" lang="en-IN" sz="1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Comprehensive evaluation of SDN Racer: </a:t>
            </a:r>
            <a:r>
              <a:rPr b="0" i="0" lang="en-IN" sz="1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attesting that it can uncover harmful and previously unknown bugs in existing SDN applications.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8750" lvl="0" marL="2857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1" sz="1800" u="none" cap="none" strike="noStrike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129074" y="1122783"/>
            <a:ext cx="7772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Summary of Contribution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3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67" name="Google Shape;67;p3"/>
          <p:cNvSpPr txBox="1"/>
          <p:nvPr/>
        </p:nvSpPr>
        <p:spPr>
          <a:xfrm>
            <a:off x="7963250" y="6267550"/>
            <a:ext cx="10551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I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IN" sz="2000"/>
              <a:t>9</a:t>
            </a:r>
            <a:r>
              <a:rPr b="0" i="0" lang="en-I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-5G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"/>
          <p:cNvSpPr/>
          <p:nvPr/>
        </p:nvSpPr>
        <p:spPr>
          <a:xfrm>
            <a:off x="1524000" y="1581150"/>
            <a:ext cx="7620000" cy="366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4"/>
          <p:cNvSpPr txBox="1"/>
          <p:nvPr/>
        </p:nvSpPr>
        <p:spPr>
          <a:xfrm>
            <a:off x="1371600" y="1143000"/>
            <a:ext cx="7772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4"/>
          <p:cNvSpPr txBox="1"/>
          <p:nvPr/>
        </p:nvSpPr>
        <p:spPr>
          <a:xfrm>
            <a:off x="117600" y="1795210"/>
            <a:ext cx="8908800" cy="37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▪"/>
            </a:pPr>
            <a:r>
              <a:rPr b="1" i="0" lang="en-IN" sz="20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SDNRacer</a:t>
            </a:r>
            <a:r>
              <a:rPr b="0" i="0" lang="en-IN" sz="20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is a dynamic, controller-agnostic concurrency analyser.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▪"/>
            </a:pPr>
            <a:r>
              <a:rPr b="0" i="0" lang="en-IN" sz="20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It is based on two key ingredients 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IN" sz="20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	1. a precise happens-before model for capturing when events can 	    	    happen concurrently.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IN" sz="20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	2. a set of sound, domain-specific filters that reduce the reported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IN" sz="20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	    violations by orders of magnitude.</a:t>
            </a:r>
            <a:endParaRPr b="0" i="0" sz="20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▪"/>
            </a:pPr>
            <a:r>
              <a:rPr b="0" i="0" lang="en-IN" sz="20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It is evaluated on several real world controllers, running both reactive and proactive applications in large networks. </a:t>
            </a:r>
            <a:endParaRPr b="0" i="0" sz="20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▪"/>
            </a:pPr>
            <a:r>
              <a:rPr b="0" i="0" lang="en-IN" sz="20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It quickly, within 30 seconds in 90% of the cases, pinpoints harmful concurrency violations without overwhelming the user with false positives.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▪"/>
            </a:pPr>
            <a:r>
              <a:rPr b="0" i="0" lang="en-IN" sz="20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It goes beyond detecting interferences and is capable of detecting higher level violations such as inconsistent packet forwarding during a network update.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4"/>
          <p:cNvSpPr txBox="1"/>
          <p:nvPr/>
        </p:nvSpPr>
        <p:spPr>
          <a:xfrm>
            <a:off x="1119674" y="1198983"/>
            <a:ext cx="7772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 Methodology and Key Results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4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78" name="Google Shape;78;p4"/>
          <p:cNvSpPr txBox="1"/>
          <p:nvPr/>
        </p:nvSpPr>
        <p:spPr>
          <a:xfrm>
            <a:off x="7963250" y="6267550"/>
            <a:ext cx="10551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I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IN" sz="2000"/>
              <a:t>9</a:t>
            </a:r>
            <a:r>
              <a:rPr b="0" i="0" lang="en-I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-5G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7"/>
          <p:cNvSpPr/>
          <p:nvPr/>
        </p:nvSpPr>
        <p:spPr>
          <a:xfrm>
            <a:off x="1524000" y="1581150"/>
            <a:ext cx="7620000" cy="366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7"/>
          <p:cNvSpPr txBox="1"/>
          <p:nvPr/>
        </p:nvSpPr>
        <p:spPr>
          <a:xfrm>
            <a:off x="1371600" y="1143000"/>
            <a:ext cx="7772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7"/>
          <p:cNvSpPr txBox="1"/>
          <p:nvPr/>
        </p:nvSpPr>
        <p:spPr>
          <a:xfrm>
            <a:off x="148475" y="2828416"/>
            <a:ext cx="8908800" cy="37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b="0" i="0" lang="en-IN" sz="20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Necessity: Concurrency interferences have a root in deeper semantic problems such as black holes, forwarding loops or non-deterministic forwarding.</a:t>
            </a:r>
            <a:r>
              <a:rPr b="0" i="1" lang="en-IN" sz="20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b="0" i="0" lang="en-IN" sz="20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Cause: A forwarding table consisting of an ordered list of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IN" sz="20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	1. Forwarding entries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IN" sz="20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	2. Boolean predicate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IN" sz="20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	3. Forwarding actions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IN" sz="20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	is maintained in each SDN switch.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b="0" i="0" lang="en-IN" sz="20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Concurrency issues arise due to unordered accesses to the switch flow table, one of which is a write produced by the controller.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8750" lvl="0" marL="2857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158750" lvl="0" marL="2857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1" sz="16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7" name="Google Shape;87;p7"/>
          <p:cNvSpPr txBox="1"/>
          <p:nvPr/>
        </p:nvSpPr>
        <p:spPr>
          <a:xfrm>
            <a:off x="1110344" y="1226975"/>
            <a:ext cx="7772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Summary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8" name="Google Shape;88;p7"/>
          <p:cNvGrpSpPr/>
          <p:nvPr/>
        </p:nvGrpSpPr>
        <p:grpSpPr>
          <a:xfrm>
            <a:off x="1554876" y="1902391"/>
            <a:ext cx="6093171" cy="658415"/>
            <a:chOff x="1" y="321241"/>
            <a:chExt cx="6093171" cy="658415"/>
          </a:xfrm>
        </p:grpSpPr>
        <p:sp>
          <p:nvSpPr>
            <p:cNvPr id="89" name="Google Shape;89;p7"/>
            <p:cNvSpPr/>
            <p:nvPr/>
          </p:nvSpPr>
          <p:spPr>
            <a:xfrm>
              <a:off x="1" y="321241"/>
              <a:ext cx="1646039" cy="658415"/>
            </a:xfrm>
            <a:prstGeom prst="chevron">
              <a:avLst>
                <a:gd fmla="val 50000" name="adj"/>
              </a:avLst>
            </a:prstGeom>
            <a:solidFill>
              <a:srgbClr val="7F7F7F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7"/>
            <p:cNvSpPr txBox="1"/>
            <p:nvPr/>
          </p:nvSpPr>
          <p:spPr>
            <a:xfrm>
              <a:off x="329209" y="321241"/>
              <a:ext cx="987624" cy="6584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6000" lIns="48000" spcFirstLastPara="1" rIns="16000" wrap="square" tIns="16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IN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Loading the trace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7"/>
            <p:cNvSpPr/>
            <p:nvPr/>
          </p:nvSpPr>
          <p:spPr>
            <a:xfrm>
              <a:off x="1484262" y="321241"/>
              <a:ext cx="1646039" cy="658415"/>
            </a:xfrm>
            <a:prstGeom prst="chevron">
              <a:avLst>
                <a:gd fmla="val 50000" name="adj"/>
              </a:avLst>
            </a:prstGeom>
            <a:solidFill>
              <a:srgbClr val="595959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7"/>
            <p:cNvSpPr txBox="1"/>
            <p:nvPr/>
          </p:nvSpPr>
          <p:spPr>
            <a:xfrm>
              <a:off x="1813470" y="321241"/>
              <a:ext cx="987624" cy="6584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6000" lIns="48000" spcFirstLastPara="1" rIns="16000" wrap="square" tIns="16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IN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Building the happens-before graph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7"/>
            <p:cNvSpPr/>
            <p:nvPr/>
          </p:nvSpPr>
          <p:spPr>
            <a:xfrm>
              <a:off x="2965698" y="321241"/>
              <a:ext cx="1646039" cy="658415"/>
            </a:xfrm>
            <a:prstGeom prst="chevron">
              <a:avLst>
                <a:gd fmla="val 50000" name="adj"/>
              </a:avLst>
            </a:prstGeom>
            <a:solidFill>
              <a:srgbClr val="3F3F3F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7"/>
            <p:cNvSpPr txBox="1"/>
            <p:nvPr/>
          </p:nvSpPr>
          <p:spPr>
            <a:xfrm>
              <a:off x="3294906" y="321241"/>
              <a:ext cx="987624" cy="6584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6000" lIns="48000" spcFirstLastPara="1" rIns="16000" wrap="square" tIns="16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IN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Applying filters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7"/>
            <p:cNvSpPr/>
            <p:nvPr/>
          </p:nvSpPr>
          <p:spPr>
            <a:xfrm>
              <a:off x="4447133" y="321241"/>
              <a:ext cx="1646039" cy="658415"/>
            </a:xfrm>
            <a:prstGeom prst="chevron">
              <a:avLst>
                <a:gd fmla="val 50000" name="adj"/>
              </a:avLst>
            </a:prstGeom>
            <a:solidFill>
              <a:srgbClr val="262626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7"/>
            <p:cNvSpPr txBox="1"/>
            <p:nvPr/>
          </p:nvSpPr>
          <p:spPr>
            <a:xfrm>
              <a:off x="4776341" y="321241"/>
              <a:ext cx="987624" cy="6584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6000" lIns="48000" spcFirstLastPara="1" rIns="16000" wrap="square" tIns="16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IN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Consistency analysis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7" name="Google Shape;97;p7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98" name="Google Shape;98;p7"/>
          <p:cNvSpPr txBox="1"/>
          <p:nvPr/>
        </p:nvSpPr>
        <p:spPr>
          <a:xfrm>
            <a:off x="7963250" y="6267550"/>
            <a:ext cx="10551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I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IN" sz="2000"/>
              <a:t>9</a:t>
            </a:r>
            <a:r>
              <a:rPr b="0" i="0" lang="en-I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-5G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8"/>
          <p:cNvSpPr/>
          <p:nvPr/>
        </p:nvSpPr>
        <p:spPr>
          <a:xfrm>
            <a:off x="1524000" y="1581150"/>
            <a:ext cx="7620000" cy="366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8"/>
          <p:cNvSpPr txBox="1"/>
          <p:nvPr/>
        </p:nvSpPr>
        <p:spPr>
          <a:xfrm>
            <a:off x="1371600" y="1143000"/>
            <a:ext cx="7772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8"/>
          <p:cNvSpPr txBox="1"/>
          <p:nvPr/>
        </p:nvSpPr>
        <p:spPr>
          <a:xfrm>
            <a:off x="148475" y="1745790"/>
            <a:ext cx="8908800" cy="45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b="1" i="0" lang="en-IN" sz="16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Update Consistency</a:t>
            </a:r>
            <a:r>
              <a:rPr b="0" i="0" lang="en-IN" sz="16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: Packets are forwarded by the old or the new version of the forwarding state, but not by an interleaving of the two.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b="1" i="0" lang="en-IN" sz="16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Filtering: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IN" sz="16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	1. Commuting Events: A race between two events is harmless if, for non-overlapping entries of the forwarding table, it would end up being identical irrespective of which event occurs before.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IN" sz="16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	2. Time:If a read and write event are separated by delta seconds then they are unlikely to be recorded in practice, and are harmless (99.97%).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b="1" i="0" lang="en-IN" sz="16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Happen</a:t>
            </a:r>
            <a:r>
              <a:rPr b="1" lang="en-IN" sz="1600">
                <a:latin typeface="Georgia"/>
                <a:ea typeface="Georgia"/>
                <a:cs typeface="Georgia"/>
                <a:sym typeface="Georgia"/>
              </a:rPr>
              <a:t>s</a:t>
            </a:r>
            <a:r>
              <a:rPr b="1" i="0" lang="en-IN" sz="16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-before relation</a:t>
            </a:r>
            <a:r>
              <a:rPr b="0" i="0" lang="en-IN" sz="16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: result must reflect order of execution. Therefore concurrent systems order events based on potential causal relationship.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b="0" i="0" lang="en-IN" sz="16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Consistency properties: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IN" sz="16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	1. Network updates: flow rule updates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IN" sz="16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	2. Update isolation: interleaving updates results equivalent to some serial 	execution of the same updates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IN" sz="16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	3. Packet coherence: packet processed entirely using consistent global 	configuration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8"/>
          <p:cNvSpPr txBox="1"/>
          <p:nvPr/>
        </p:nvSpPr>
        <p:spPr>
          <a:xfrm>
            <a:off x="1110344" y="1226975"/>
            <a:ext cx="7772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Summary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8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09" name="Google Shape;109;p8"/>
          <p:cNvSpPr txBox="1"/>
          <p:nvPr/>
        </p:nvSpPr>
        <p:spPr>
          <a:xfrm>
            <a:off x="7963250" y="6267550"/>
            <a:ext cx="10551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I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IN" sz="2000"/>
              <a:t>9</a:t>
            </a:r>
            <a:r>
              <a:rPr b="0" i="0" lang="en-I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-5G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9"/>
          <p:cNvSpPr/>
          <p:nvPr/>
        </p:nvSpPr>
        <p:spPr>
          <a:xfrm>
            <a:off x="1524000" y="1581150"/>
            <a:ext cx="7620000" cy="366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9"/>
          <p:cNvSpPr txBox="1"/>
          <p:nvPr/>
        </p:nvSpPr>
        <p:spPr>
          <a:xfrm>
            <a:off x="1371600" y="1143000"/>
            <a:ext cx="7772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9"/>
          <p:cNvSpPr txBox="1"/>
          <p:nvPr/>
        </p:nvSpPr>
        <p:spPr>
          <a:xfrm>
            <a:off x="148475" y="1745790"/>
            <a:ext cx="8908800" cy="45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b="0" i="0" lang="en-IN" sz="1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Implementation consists of (i) SDN Troubleshooting System (STS) to simulate and track a complete network, (ii) Controller framework implementations (Floodlight, POX), (iii) Concurrency Analyser which implements happens-before rules, commutativity and consistency checks.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b="0" i="0" lang="en-IN" sz="1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MAC-learning, Forwarding, Circuit Pusher, Admission Control and Load Balancer tested on Floodlight and POX with Single, Linear and BinTree topologies.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b="0" i="0" lang="en-IN" sz="1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2-core 8GB Ubuntu 14.04 machine used for testing.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b="0" i="0" lang="en-IN" sz="1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Run on traces between 193-24612 events each spanning 26-74 secs, collected from 200 STS simulation steps.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b="0" i="0" lang="en-IN" sz="1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Commutativity filter reduces &gt;33% races in almost all traces and &gt;73% in 65.5%.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b="0" i="0" lang="en-IN" sz="1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Time based filter reduces up to 51.7% in best case of δ=2 sec.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b="0" i="0" lang="en-IN" sz="1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Analysis completes in &lt;32sec in vast majority of traces, 3.7min in worst case.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9"/>
          <p:cNvSpPr txBox="1"/>
          <p:nvPr/>
        </p:nvSpPr>
        <p:spPr>
          <a:xfrm>
            <a:off x="1110344" y="1226975"/>
            <a:ext cx="7772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Summary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9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20" name="Google Shape;120;p9"/>
          <p:cNvSpPr txBox="1"/>
          <p:nvPr/>
        </p:nvSpPr>
        <p:spPr>
          <a:xfrm>
            <a:off x="7963250" y="6267550"/>
            <a:ext cx="10551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I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IN" sz="2000"/>
              <a:t>9</a:t>
            </a:r>
            <a:r>
              <a:rPr b="0" i="0" lang="en-I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-5G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"/>
          <p:cNvSpPr/>
          <p:nvPr/>
        </p:nvSpPr>
        <p:spPr>
          <a:xfrm>
            <a:off x="1524000" y="1581150"/>
            <a:ext cx="7620000" cy="366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5"/>
          <p:cNvSpPr txBox="1"/>
          <p:nvPr/>
        </p:nvSpPr>
        <p:spPr>
          <a:xfrm>
            <a:off x="1371600" y="1143000"/>
            <a:ext cx="7772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5"/>
          <p:cNvSpPr txBox="1"/>
          <p:nvPr/>
        </p:nvSpPr>
        <p:spPr>
          <a:xfrm>
            <a:off x="160667" y="1776923"/>
            <a:ext cx="8908800" cy="23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lang="en-IN" sz="1700">
                <a:latin typeface="Georgia"/>
                <a:ea typeface="Georgia"/>
                <a:cs typeface="Georgia"/>
                <a:sym typeface="Georgia"/>
              </a:rPr>
              <a:t>Insights:</a:t>
            </a:r>
            <a:endParaRPr b="1" sz="1700">
              <a:latin typeface="Georgia"/>
              <a:ea typeface="Georgia"/>
              <a:cs typeface="Georgia"/>
              <a:sym typeface="Georgia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Font typeface="Georgia"/>
              <a:buChar char="●"/>
            </a:pPr>
            <a:r>
              <a:rPr lang="en-IN" sz="1700">
                <a:latin typeface="Georgia"/>
                <a:ea typeface="Georgia"/>
                <a:cs typeface="Georgia"/>
                <a:sym typeface="Georgia"/>
              </a:rPr>
              <a:t>SDNRacer has a tendency to ignore harmful races due  to excessive filtering.</a:t>
            </a:r>
            <a:endParaRPr sz="1700">
              <a:latin typeface="Georgia"/>
              <a:ea typeface="Georgia"/>
              <a:cs typeface="Georgia"/>
              <a:sym typeface="Georgia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Georgia"/>
              <a:buChar char="●"/>
            </a:pPr>
            <a:r>
              <a:rPr lang="en-IN" sz="1700">
                <a:latin typeface="Georgia"/>
                <a:ea typeface="Georgia"/>
                <a:cs typeface="Georgia"/>
                <a:sym typeface="Georgia"/>
              </a:rPr>
              <a:t>Eg: For the learning switch Floodlight application operating on a BinaryTree topology, SDN-predict detected 661 races while SDNRacer detected only 302 races.</a:t>
            </a:r>
            <a:endParaRPr sz="1700">
              <a:latin typeface="Georgia"/>
              <a:ea typeface="Georgia"/>
              <a:cs typeface="Georgia"/>
              <a:sym typeface="Georgia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Georgia"/>
              <a:buChar char="●"/>
            </a:pPr>
            <a:r>
              <a:rPr lang="en-IN" sz="1700">
                <a:latin typeface="Georgia"/>
                <a:ea typeface="Georgia"/>
                <a:cs typeface="Georgia"/>
                <a:sym typeface="Georgia"/>
              </a:rPr>
              <a:t>One of the biggest challenges in Software Defined Networks is security. SDNRacer does not guarantee any security despite its essentiality.</a:t>
            </a:r>
            <a:endParaRPr sz="17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lang="en-IN" sz="1700">
                <a:latin typeface="Georgia"/>
                <a:ea typeface="Georgia"/>
                <a:cs typeface="Georgia"/>
                <a:sym typeface="Georgia"/>
              </a:rPr>
              <a:t>Criticism:</a:t>
            </a:r>
            <a:endParaRPr b="1" sz="1700">
              <a:latin typeface="Georgia"/>
              <a:ea typeface="Georgia"/>
              <a:cs typeface="Georgia"/>
              <a:sym typeface="Georgia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Font typeface="Georgia"/>
              <a:buChar char="●"/>
            </a:pPr>
            <a:r>
              <a:rPr lang="en-IN" sz="1700">
                <a:latin typeface="Georgia"/>
                <a:ea typeface="Georgia"/>
                <a:cs typeface="Georgia"/>
                <a:sym typeface="Georgia"/>
              </a:rPr>
              <a:t>SDNRacer would detect if there are any concurrency violations. These violations are not false positives, and thus a sound Happens Before concurrency analyser will report them.</a:t>
            </a:r>
            <a:endParaRPr sz="1700">
              <a:latin typeface="Georgia"/>
              <a:ea typeface="Georgia"/>
              <a:cs typeface="Georgia"/>
              <a:sym typeface="Georgia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Georgia"/>
              <a:buChar char="●"/>
            </a:pPr>
            <a:r>
              <a:rPr lang="en-IN" sz="1700">
                <a:latin typeface="Georgia"/>
                <a:ea typeface="Georgia"/>
                <a:cs typeface="Georgia"/>
                <a:sym typeface="Georgia"/>
              </a:rPr>
              <a:t>The number of violations would be much higher when SDN controllers run more than one application concurrently. </a:t>
            </a:r>
            <a:endParaRPr sz="1700">
              <a:latin typeface="Georgia"/>
              <a:ea typeface="Georgia"/>
              <a:cs typeface="Georgia"/>
              <a:sym typeface="Georgia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Georgia"/>
              <a:buChar char="●"/>
            </a:pPr>
            <a:r>
              <a:rPr lang="en-IN" sz="1700">
                <a:latin typeface="Georgia"/>
                <a:ea typeface="Georgia"/>
                <a:cs typeface="Georgia"/>
                <a:sym typeface="Georgia"/>
              </a:rPr>
              <a:t>Many violations originate from the same cause (i.e., the same bug). The user wouldn’t know the root cause of violation and would be given a large number of violations.</a:t>
            </a:r>
            <a:endParaRPr sz="17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9" name="Google Shape;129;p5"/>
          <p:cNvSpPr txBox="1"/>
          <p:nvPr/>
        </p:nvSpPr>
        <p:spPr>
          <a:xfrm>
            <a:off x="1119674" y="1198983"/>
            <a:ext cx="7772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Criticism and Insights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5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31" name="Google Shape;131;p5"/>
          <p:cNvSpPr txBox="1"/>
          <p:nvPr/>
        </p:nvSpPr>
        <p:spPr>
          <a:xfrm>
            <a:off x="7963250" y="6267550"/>
            <a:ext cx="10551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I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IN" sz="2000"/>
              <a:t>9</a:t>
            </a:r>
            <a:r>
              <a:rPr b="0" i="0" lang="en-I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-5G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"/>
          <p:cNvSpPr/>
          <p:nvPr/>
        </p:nvSpPr>
        <p:spPr>
          <a:xfrm>
            <a:off x="1524000" y="1581150"/>
            <a:ext cx="7620000" cy="366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6"/>
          <p:cNvSpPr txBox="1"/>
          <p:nvPr/>
        </p:nvSpPr>
        <p:spPr>
          <a:xfrm>
            <a:off x="1371600" y="1143000"/>
            <a:ext cx="7772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6"/>
          <p:cNvSpPr txBox="1"/>
          <p:nvPr/>
        </p:nvSpPr>
        <p:spPr>
          <a:xfrm>
            <a:off x="148475" y="1475232"/>
            <a:ext cx="8908800" cy="38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lang="en-IN" sz="1600">
                <a:latin typeface="Georgia"/>
                <a:ea typeface="Georgia"/>
                <a:cs typeface="Georgia"/>
                <a:sym typeface="Georgia"/>
              </a:rPr>
              <a:t>Extensions:</a:t>
            </a:r>
            <a:endParaRPr b="1" sz="1600"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▪"/>
            </a:pPr>
            <a:r>
              <a:rPr lang="en-IN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No we did not work on the code. Yes we discussed and explored enhancement.</a:t>
            </a:r>
            <a:endParaRPr sz="1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302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○"/>
            </a:pPr>
            <a:r>
              <a:rPr lang="en-IN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Current implementation has very outdated dependencies (Ubuntu 14, OpenJDK7, Python2.7).Support for all either ended or ending in 2019.</a:t>
            </a:r>
            <a:endParaRPr sz="1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302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○"/>
            </a:pPr>
            <a:r>
              <a:rPr lang="en-IN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Optimisation of python code is possible by porting code to updated versions of the dependencies.</a:t>
            </a:r>
            <a:endParaRPr sz="1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1" lang="en-IN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Contributions:</a:t>
            </a:r>
            <a:endParaRPr b="1" sz="1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i="1" lang="en-IN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Everyone worked together as a team, and helping each other at each stage</a:t>
            </a:r>
            <a:endParaRPr i="1" sz="1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1" lang="en-IN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Bhavna: </a:t>
            </a:r>
            <a:r>
              <a:rPr lang="en-IN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Understanding  SDN model and the happens before model, helped teammates understand the same, compilation</a:t>
            </a:r>
            <a:endParaRPr sz="1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1" lang="en-IN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Raunak: </a:t>
            </a:r>
            <a:r>
              <a:rPr lang="en-IN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read the implementation and evaluation, executing the available code to understand the paper better</a:t>
            </a:r>
            <a:endParaRPr sz="1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1" lang="en-IN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Sarthak: </a:t>
            </a:r>
            <a:r>
              <a:rPr lang="en-IN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read implementation</a:t>
            </a:r>
            <a:r>
              <a:rPr b="1" lang="en-IN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IN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and evaluation</a:t>
            </a:r>
            <a:r>
              <a:rPr b="1" lang="en-IN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,</a:t>
            </a:r>
            <a:r>
              <a:rPr lang="en-IN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executing the available code to gain insights and scope of future improvements</a:t>
            </a:r>
            <a:endParaRPr b="1" sz="1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1" lang="en-IN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Saioni:</a:t>
            </a:r>
            <a:r>
              <a:rPr lang="en-IN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Commutativity specification and consistency properties,</a:t>
            </a:r>
            <a:r>
              <a:rPr b="1" lang="en-IN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IN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helped in summarizing and </a:t>
            </a:r>
            <a:r>
              <a:rPr b="1" lang="en-IN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IN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read related reference papers </a:t>
            </a:r>
            <a:endParaRPr b="1" sz="1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1" lang="en-IN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Manasa:  </a:t>
            </a:r>
            <a:r>
              <a:rPr lang="en-IN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SDNRacer and concurrency issues,helped in summarizing the paper and compilation</a:t>
            </a:r>
            <a:endParaRPr sz="1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0" name="Google Shape;140;p6"/>
          <p:cNvSpPr txBox="1"/>
          <p:nvPr/>
        </p:nvSpPr>
        <p:spPr>
          <a:xfrm>
            <a:off x="805544" y="1150775"/>
            <a:ext cx="7772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Extensions and In</a:t>
            </a:r>
            <a:r>
              <a:rPr lang="en-IN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dividual Contributions</a:t>
            </a:r>
            <a:r>
              <a:rPr b="0" i="0" lang="en-IN" sz="24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6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42" name="Google Shape;142;p6"/>
          <p:cNvSpPr txBox="1"/>
          <p:nvPr/>
        </p:nvSpPr>
        <p:spPr>
          <a:xfrm>
            <a:off x="7963250" y="6267550"/>
            <a:ext cx="10551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I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IN" sz="2000"/>
              <a:t>9</a:t>
            </a:r>
            <a:r>
              <a:rPr b="0" i="0" lang="en-I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-5G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Dr. Rahul Nagpal</dc:creator>
</cp:coreProperties>
</file>