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8" r:id="rId14"/>
    <p:sldId id="280" r:id="rId15"/>
    <p:sldId id="281" r:id="rId16"/>
    <p:sldId id="267" r:id="rId17"/>
  </p:sldIdLst>
  <p:sldSz cx="12192000" cy="6858000"/>
  <p:notesSz cx="6858000" cy="9144000"/>
  <p:defaultTextStyle>
    <a:defPPr rtl="0">
      <a:defRPr lang="id-id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43B"/>
    <a:srgbClr val="758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Introduction</a:t>
          </a:r>
          <a:endParaRPr lang="id-ID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id-ID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id-ID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Data </a:t>
          </a:r>
          <a:r>
            <a:rPr lang="en-US" noProof="0" dirty="0" err="1"/>
            <a:t>Insigth</a:t>
          </a:r>
          <a:endParaRPr lang="id-ID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id-ID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id-ID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Summary</a:t>
          </a:r>
          <a:endParaRPr lang="id-ID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id-ID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id-ID" noProof="0" dirty="0"/>
        </a:p>
      </dgm:t>
    </dgm:pt>
    <dgm:pt modelId="{C900957C-CD6A-4D8E-AF47-974FBA9130B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Recommendation</a:t>
          </a:r>
          <a:endParaRPr lang="id-ID" noProof="0" dirty="0"/>
        </a:p>
      </dgm:t>
    </dgm:pt>
    <dgm:pt modelId="{82A1DFC6-E8B9-46D9-AFFF-688C13D31DA3}" type="parTrans" cxnId="{8B511C1B-2CC0-43AA-8EA7-3202AE3D6635}">
      <dgm:prSet/>
      <dgm:spPr/>
      <dgm:t>
        <a:bodyPr/>
        <a:lstStyle/>
        <a:p>
          <a:endParaRPr lang="en-US"/>
        </a:p>
      </dgm:t>
    </dgm:pt>
    <dgm:pt modelId="{9B921826-81F9-4601-A8A7-98C9E738EA6A}" type="sibTrans" cxnId="{8B511C1B-2CC0-43AA-8EA7-3202AE3D663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DD2A0EB7-1059-4691-82DA-EA1A8546396B}" type="pres">
      <dgm:prSet presAssocID="{CE7BE2A3-5633-4666-BB75-6164E26282D5}" presName="sibTrans" presStyleCnt="0"/>
      <dgm:spPr/>
    </dgm:pt>
    <dgm:pt modelId="{189ADEF4-84C0-439F-ADE5-106FF5693A71}" type="pres">
      <dgm:prSet presAssocID="{C900957C-CD6A-4D8E-AF47-974FBA9130BA}" presName="compNode" presStyleCnt="0"/>
      <dgm:spPr/>
    </dgm:pt>
    <dgm:pt modelId="{E903EB51-B15C-4B7C-ADE5-3E4958CCC10D}" type="pres">
      <dgm:prSet presAssocID="{C900957C-CD6A-4D8E-AF47-974FBA9130BA}" presName="bgRect" presStyleLbl="bgShp" presStyleIdx="3" presStyleCnt="4"/>
      <dgm:spPr/>
    </dgm:pt>
    <dgm:pt modelId="{1C33DEE7-DCF1-4818-AF23-D0B264D59F44}" type="pres">
      <dgm:prSet presAssocID="{C900957C-CD6A-4D8E-AF47-974FBA9130BA}" presName="iconRect" presStyleLbl="node1" presStyleIdx="3" presStyleCnt="4"/>
      <dgm:spPr>
        <a:blipFill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1F53C742-FF2E-465A-BDD2-EB3515D338BE}" type="pres">
      <dgm:prSet presAssocID="{C900957C-CD6A-4D8E-AF47-974FBA9130BA}" presName="spaceRect" presStyleCnt="0"/>
      <dgm:spPr/>
    </dgm:pt>
    <dgm:pt modelId="{88A2441D-ADD5-4179-810E-7532504E2E11}" type="pres">
      <dgm:prSet presAssocID="{C900957C-CD6A-4D8E-AF47-974FBA913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8B511C1B-2CC0-43AA-8EA7-3202AE3D6635}" srcId="{53001724-5C5A-402A-B907-ECA89FAFA97F}" destId="{C900957C-CD6A-4D8E-AF47-974FBA9130BA}" srcOrd="3" destOrd="0" parTransId="{82A1DFC6-E8B9-46D9-AFFF-688C13D31DA3}" sibTransId="{9B921826-81F9-4601-A8A7-98C9E738EA6A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022B9DC1-2F6B-4ADB-8FC8-6921248775AB}" type="presOf" srcId="{C900957C-CD6A-4D8E-AF47-974FBA9130BA}" destId="{88A2441D-ADD5-4179-810E-7532504E2E11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D0F50ADD-CDF5-4F24-8298-4CD549FD9532}" type="presParOf" srcId="{44164630-2F05-47D6-AD96-D9713C7C94EA}" destId="{DD2A0EB7-1059-4691-82DA-EA1A8546396B}" srcOrd="5" destOrd="0" presId="urn:microsoft.com/office/officeart/2018/2/layout/IconVerticalSolidList"/>
    <dgm:cxn modelId="{3D9FEDED-093B-415A-AABB-EAF568B5EA00}" type="presParOf" srcId="{44164630-2F05-47D6-AD96-D9713C7C94EA}" destId="{189ADEF4-84C0-439F-ADE5-106FF5693A71}" srcOrd="6" destOrd="0" presId="urn:microsoft.com/office/officeart/2018/2/layout/IconVerticalSolidList"/>
    <dgm:cxn modelId="{64D17D09-EC1B-4CB3-9C91-BDCF260B2A0D}" type="presParOf" srcId="{189ADEF4-84C0-439F-ADE5-106FF5693A71}" destId="{E903EB51-B15C-4B7C-ADE5-3E4958CCC10D}" srcOrd="0" destOrd="0" presId="urn:microsoft.com/office/officeart/2018/2/layout/IconVerticalSolidList"/>
    <dgm:cxn modelId="{23B80BCE-5FCF-4E49-8B8E-9EAFD958A492}" type="presParOf" srcId="{189ADEF4-84C0-439F-ADE5-106FF5693A71}" destId="{1C33DEE7-DCF1-4818-AF23-D0B264D59F44}" srcOrd="1" destOrd="0" presId="urn:microsoft.com/office/officeart/2018/2/layout/IconVerticalSolidList"/>
    <dgm:cxn modelId="{8193881D-4841-4736-882A-C1C2152AB984}" type="presParOf" srcId="{189ADEF4-84C0-439F-ADE5-106FF5693A71}" destId="{1F53C742-FF2E-465A-BDD2-EB3515D338BE}" srcOrd="2" destOrd="0" presId="urn:microsoft.com/office/officeart/2018/2/layout/IconVerticalSolidList"/>
    <dgm:cxn modelId="{3395D222-C985-43A0-ACE1-399B2E02F1F3}" type="presParOf" srcId="{189ADEF4-84C0-439F-ADE5-106FF5693A71}" destId="{88A2441D-ADD5-4179-810E-7532504E2E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Introduction</a:t>
          </a:r>
          <a:endParaRPr lang="id-ID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Data </a:t>
          </a:r>
          <a:r>
            <a:rPr lang="en-US" sz="2200" kern="1200" noProof="0" dirty="0" err="1"/>
            <a:t>Insigth</a:t>
          </a:r>
          <a:endParaRPr lang="id-ID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Summary</a:t>
          </a:r>
          <a:endParaRPr lang="id-ID" sz="2200" kern="1200" noProof="0" dirty="0"/>
        </a:p>
      </dsp:txBody>
      <dsp:txXfrm>
        <a:off x="925662" y="2005179"/>
        <a:ext cx="3876368" cy="801439"/>
      </dsp:txXfrm>
    </dsp:sp>
    <dsp:sp modelId="{E903EB51-B15C-4B7C-ADE5-3E4958CCC10D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3DEE7-DCF1-4818-AF23-D0B264D59F44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441D-ADD5-4179-810E-7532504E2E11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Recommendation</a:t>
          </a:r>
          <a:endParaRPr lang="id-ID" sz="2200" kern="1200" noProof="0" dirty="0"/>
        </a:p>
      </dsp:txBody>
      <dsp:txXfrm>
        <a:off x="925662" y="3006978"/>
        <a:ext cx="3876368" cy="801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Daftar Solid Vertikal Ikon"/>
  <dgm:desc val="Gunakan untuk menampilkan rangkaian visual dari atas ke bawah dengan teks level 1 atau level 1 dan level 2 dikelompokkan dalam bentuk. Sangat sesuai untuk ikon atau gambar berukuran kecil dengan deskripsi yang panjang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665988-9C2E-4F24-BDEE-146D28AF12AB}" type="datetime1">
              <a:rPr lang="id-ID" smtClean="0"/>
              <a:t>22/11/2022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745B-7E37-4646-BEF8-723C355ED142}" type="datetime1">
              <a:rPr lang="id-ID" smtClean="0"/>
              <a:pPr/>
              <a:t>22/11/2022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231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68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983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03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58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353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437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58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49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67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d-ID" noProof="0"/>
              <a:t>Klik untuk mengedit gaya subjudul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0EFFC8-28CF-442A-90AF-CA7013A49479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emandang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Gamba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365283-4A35-4C4C-9C87-6EEDD714FBF2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8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0D01F-5E06-48CA-808F-BD175B1D067C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14" name="Tampungan Teks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0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0ED61-4081-4DB1-A68A-EDEF112EF74A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  <p:sp>
        <p:nvSpPr>
          <p:cNvPr id="9" name="Kotak Teks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id-ID" noProof="0"/>
              <a:t>“</a:t>
            </a:r>
          </a:p>
        </p:txBody>
      </p:sp>
      <p:sp>
        <p:nvSpPr>
          <p:cNvPr id="13" name="Kotak Teks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id-ID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92E19-6B21-4C7C-AB6C-D34FEE6316B5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6" name="Tampungan Teks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9" name="Tampungan Teks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4" name="Tampungan Teks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20" name="Tampungan Teks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cxnSp>
        <p:nvCxnSpPr>
          <p:cNvPr id="17" name="Konektor Lurus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Konektor Lurus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562D8E-B4B6-4A22-841F-F27D8769B5A9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4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29" name="Tampungan Gamba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22" name="Tampungan Teks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30" name="Tampungan Gamba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23" name="Tampungan Teks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4" name="Tampungan Teks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31" name="Tampungan Gamba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24" name="Tampungan Teks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cxnSp>
        <p:nvCxnSpPr>
          <p:cNvPr id="17" name="Konektor Lurus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Konektor Lurus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B3CAA-8028-4609-94BC-56D6509E20B2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4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C485F-34D6-4A75-885A-FE4320A86DAC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ks dan Judul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4703DD-2211-4D84-8007-17CEE69D06BC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D2152-1779-4C59-9CDC-70C838C1640B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13C1E-280E-4DF8-A8A3-2A7A0FCE2A5E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6AEF4-E1A3-48E7-8892-D43032C21438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F9FB4-7CF5-4BA2-9A55-94EF4BA03FBF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7" name="Tampungan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84D9C7-17A9-45F5-9268-E369EEB51D0E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mpungan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0418B9-BD48-49EA-8986-12208057B9CD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7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EB7FDB-EA77-409F-8307-37E663CA7C83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Gamba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39280-6130-4B25-ABCB-7DF09B78D8C5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ambar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Gambar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Persegi panjang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D83A5E9-AB59-4BCA-830A-D3B7B51D32F1}" type="datetime1">
              <a:rPr lang="id-ID" noProof="0" smtClean="0"/>
              <a:t>22/11/2022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id-ID" noProof="0" smtClean="0"/>
              <a:t>‹#›</a:t>
            </a:fld>
            <a:endParaRPr lang="id-ID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ipardopratama@gmail.com" TargetMode="Externa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northstarmoving.com/blog/2017/the-most-bike-friendly-cities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7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 descr="rangkaian rantai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766" y="0"/>
            <a:ext cx="8825658" cy="4131922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 err="1"/>
              <a:t>Cyclistic</a:t>
            </a:r>
            <a:r>
              <a:rPr lang="en-US" dirty="0"/>
              <a:t> </a:t>
            </a:r>
            <a:br>
              <a:rPr lang="en-US" dirty="0"/>
            </a:br>
            <a:r>
              <a:rPr lang="en-US" sz="4400" dirty="0"/>
              <a:t>Bike Share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954" y="5328709"/>
            <a:ext cx="8825658" cy="861420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en-US" dirty="0"/>
              <a:t>16 November 2022</a:t>
            </a:r>
          </a:p>
          <a:p>
            <a:pPr algn="r" rtl="0"/>
            <a:r>
              <a:rPr lang="en-US" dirty="0"/>
              <a:t>Presented By : 			Saip </a:t>
            </a:r>
            <a:r>
              <a:rPr lang="en-US" dirty="0" err="1"/>
              <a:t>ardo</a:t>
            </a:r>
            <a:r>
              <a:rPr lang="en-US" dirty="0"/>
              <a:t> </a:t>
            </a:r>
            <a:r>
              <a:rPr lang="en-US" dirty="0" err="1"/>
              <a:t>pratama</a:t>
            </a:r>
            <a:endParaRPr lang="en-US" dirty="0"/>
          </a:p>
          <a:p>
            <a:pPr algn="r" rtl="0"/>
            <a:r>
              <a:rPr lang="en-US" cap="none" dirty="0"/>
              <a:t>saipardopratama@gmail.com</a:t>
            </a:r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1DE9B34D-38D6-DC62-0D87-089914AE059E}"/>
              </a:ext>
            </a:extLst>
          </p:cNvPr>
          <p:cNvSpPr txBox="1">
            <a:spLocks/>
          </p:cNvSpPr>
          <p:nvPr/>
        </p:nvSpPr>
        <p:spPr>
          <a:xfrm>
            <a:off x="844022" y="-2065961"/>
            <a:ext cx="8825658" cy="4131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rgbClr val="9BC43B"/>
                </a:solidFill>
              </a:rPr>
              <a:t>Case Study</a:t>
            </a:r>
            <a:endParaRPr lang="id-ID" dirty="0">
              <a:solidFill>
                <a:srgbClr val="9BC4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 descr="rangkaian rantai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6864" y="1199213"/>
            <a:ext cx="5722563" cy="4131922"/>
          </a:xfrm>
          <a:custGeom>
            <a:avLst/>
            <a:gdLst>
              <a:gd name="connsiteX0" fmla="*/ 0 w 5722563"/>
              <a:gd name="connsiteY0" fmla="*/ 0 h 4131922"/>
              <a:gd name="connsiteX1" fmla="*/ 5722563 w 5722563"/>
              <a:gd name="connsiteY1" fmla="*/ 0 h 4131922"/>
              <a:gd name="connsiteX2" fmla="*/ 5722563 w 5722563"/>
              <a:gd name="connsiteY2" fmla="*/ 4131922 h 4131922"/>
              <a:gd name="connsiteX3" fmla="*/ 0 w 5722563"/>
              <a:gd name="connsiteY3" fmla="*/ 4131922 h 4131922"/>
              <a:gd name="connsiteX4" fmla="*/ 0 w 5722563"/>
              <a:gd name="connsiteY4" fmla="*/ 0 h 413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563" h="4131922" fill="none" extrusionOk="0">
                <a:moveTo>
                  <a:pt x="0" y="0"/>
                </a:moveTo>
                <a:cubicBezTo>
                  <a:pt x="2385936" y="-49533"/>
                  <a:pt x="3769484" y="-14809"/>
                  <a:pt x="5722563" y="0"/>
                </a:cubicBezTo>
                <a:cubicBezTo>
                  <a:pt x="5810202" y="1375079"/>
                  <a:pt x="5649884" y="3247302"/>
                  <a:pt x="5722563" y="4131922"/>
                </a:cubicBezTo>
                <a:cubicBezTo>
                  <a:pt x="4589173" y="4083691"/>
                  <a:pt x="890341" y="4216377"/>
                  <a:pt x="0" y="4131922"/>
                </a:cubicBezTo>
                <a:cubicBezTo>
                  <a:pt x="-38581" y="3479877"/>
                  <a:pt x="63341" y="996678"/>
                  <a:pt x="0" y="0"/>
                </a:cubicBezTo>
                <a:close/>
              </a:path>
              <a:path w="5722563" h="4131922" stroke="0" extrusionOk="0">
                <a:moveTo>
                  <a:pt x="0" y="0"/>
                </a:moveTo>
                <a:cubicBezTo>
                  <a:pt x="721742" y="118645"/>
                  <a:pt x="3019543" y="116012"/>
                  <a:pt x="5722563" y="0"/>
                </a:cubicBezTo>
                <a:cubicBezTo>
                  <a:pt x="5589681" y="1369012"/>
                  <a:pt x="5807514" y="3167171"/>
                  <a:pt x="5722563" y="4131922"/>
                </a:cubicBezTo>
                <a:cubicBezTo>
                  <a:pt x="3577767" y="4266522"/>
                  <a:pt x="2526715" y="3974726"/>
                  <a:pt x="0" y="4131922"/>
                </a:cubicBezTo>
                <a:cubicBezTo>
                  <a:pt x="-20187" y="2639915"/>
                  <a:pt x="-152480" y="559556"/>
                  <a:pt x="0" y="0"/>
                </a:cubicBezTo>
                <a:close/>
              </a:path>
            </a:pathLst>
          </a:custGeom>
          <a:ln w="127000" cmpd="tri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Summarize Insights</a:t>
            </a:r>
            <a:br>
              <a:rPr lang="en-US" dirty="0"/>
            </a:br>
            <a:endParaRPr lang="id-ID" dirty="0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48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7202414" cy="1641986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/>
              <a:t>Summary</a:t>
            </a:r>
            <a:endParaRPr lang="id-ID" dirty="0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21" r="10421"/>
          <a:stretch/>
        </p:blipFill>
        <p:spPr>
          <a:xfrm>
            <a:off x="11102272" y="0"/>
            <a:ext cx="1123286" cy="1264024"/>
          </a:xfrm>
          <a:prstGeom prst="rect">
            <a:avLst/>
          </a:prstGeom>
        </p:spPr>
      </p:pic>
      <p:sp>
        <p:nvSpPr>
          <p:cNvPr id="78" name="Persegi panjang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90" y="1681858"/>
            <a:ext cx="9776722" cy="454687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9BC43B"/>
                </a:solidFill>
              </a:rPr>
              <a:t>Overall, Casual riders take less number of rides but for longer duration</a:t>
            </a:r>
          </a:p>
          <a:p>
            <a:pPr lvl="1"/>
            <a:r>
              <a:rPr lang="en-US" sz="2200" dirty="0"/>
              <a:t>Casual riders take 19% less rides than annual members but 2.3 times longer duration.</a:t>
            </a:r>
          </a:p>
          <a:p>
            <a:r>
              <a:rPr lang="en-US" sz="2400" dirty="0">
                <a:solidFill>
                  <a:srgbClr val="9BC43B"/>
                </a:solidFill>
              </a:rPr>
              <a:t>Annual riders mostly use bikes for work trips in weekday</a:t>
            </a:r>
          </a:p>
          <a:p>
            <a:pPr lvl="1"/>
            <a:r>
              <a:rPr lang="en-US" sz="2200" dirty="0"/>
              <a:t>Annual </a:t>
            </a:r>
            <a:r>
              <a:rPr lang="en-US" sz="2200" dirty="0" err="1"/>
              <a:t>ridest</a:t>
            </a:r>
            <a:r>
              <a:rPr lang="en-US" sz="2200" dirty="0"/>
              <a:t> have consistent activity throughout year in weekday suggests they use bike for work trips. But casual riders use bike on weekends and holiday suggest for recreational purpose</a:t>
            </a:r>
          </a:p>
          <a:p>
            <a:pPr lvl="1"/>
            <a:r>
              <a:rPr lang="en-US" sz="2400" dirty="0"/>
              <a:t>Peak use on weekdays is at 8 and 17, and use on weekend is at 13 </a:t>
            </a:r>
          </a:p>
          <a:p>
            <a:r>
              <a:rPr lang="en-US" sz="2400" dirty="0">
                <a:solidFill>
                  <a:srgbClr val="9BC43B"/>
                </a:solidFill>
              </a:rPr>
              <a:t>Riders use bikes the most in </a:t>
            </a:r>
            <a:r>
              <a:rPr lang="en-US" sz="2400" dirty="0" err="1">
                <a:solidFill>
                  <a:srgbClr val="9BC43B"/>
                </a:solidFill>
              </a:rPr>
              <a:t>Juni</a:t>
            </a:r>
            <a:r>
              <a:rPr lang="en-US" sz="2400" dirty="0">
                <a:solidFill>
                  <a:srgbClr val="9BC43B"/>
                </a:solidFill>
              </a:rPr>
              <a:t> to October</a:t>
            </a:r>
          </a:p>
          <a:p>
            <a:pPr lvl="1"/>
            <a:r>
              <a:rPr lang="en-US" sz="2200" dirty="0"/>
              <a:t>Peak use is in July, and most in summer and autumn seasons</a:t>
            </a:r>
          </a:p>
        </p:txBody>
      </p:sp>
    </p:spTree>
    <p:extLst>
      <p:ext uri="{BB962C8B-B14F-4D97-AF65-F5344CB8AC3E}">
        <p14:creationId xmlns:p14="http://schemas.microsoft.com/office/powerpoint/2010/main" val="73769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7202414" cy="1641986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 err="1"/>
              <a:t>Recomendation</a:t>
            </a:r>
            <a:endParaRPr lang="id-ID" dirty="0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21" r="10421"/>
          <a:stretch/>
        </p:blipFill>
        <p:spPr>
          <a:xfrm>
            <a:off x="11102272" y="0"/>
            <a:ext cx="1123286" cy="1264024"/>
          </a:xfrm>
          <a:prstGeom prst="rect">
            <a:avLst/>
          </a:prstGeom>
        </p:spPr>
      </p:pic>
      <p:sp>
        <p:nvSpPr>
          <p:cNvPr id="78" name="Persegi panjang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90" y="1681858"/>
            <a:ext cx="9776722" cy="4546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Now that we know how Casual riders and Annual member use bike differently, We can :</a:t>
            </a:r>
          </a:p>
          <a:p>
            <a:r>
              <a:rPr lang="en-US" sz="2200" dirty="0"/>
              <a:t>Design of vacation travel packages with bicycles that focus on stations close to recreational locations with strategic routes</a:t>
            </a:r>
          </a:p>
          <a:p>
            <a:r>
              <a:rPr lang="en-US" sz="2200" dirty="0"/>
              <a:t>Design seasonal package, which gives riders the option to subscribe in summer and autumn </a:t>
            </a:r>
          </a:p>
          <a:p>
            <a:r>
              <a:rPr lang="en-US" sz="2200" dirty="0"/>
              <a:t>Design an annual subscription package that contains discounts for riders who have reached a certain usage duration</a:t>
            </a:r>
          </a:p>
          <a:p>
            <a:r>
              <a:rPr lang="en-US" sz="2200" dirty="0"/>
              <a:t>Design promo package during working hours on weekdays</a:t>
            </a:r>
          </a:p>
        </p:txBody>
      </p:sp>
    </p:spTree>
    <p:extLst>
      <p:ext uri="{BB962C8B-B14F-4D97-AF65-F5344CB8AC3E}">
        <p14:creationId xmlns:p14="http://schemas.microsoft.com/office/powerpoint/2010/main" val="6626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ambar 14" descr="desain abstrak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Judul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314739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Thank You</a:t>
            </a:r>
            <a:r>
              <a:rPr lang="id-ID" dirty="0"/>
              <a:t>!</a:t>
            </a:r>
          </a:p>
        </p:txBody>
      </p:sp>
      <p:sp>
        <p:nvSpPr>
          <p:cNvPr id="13" name="Subjudul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88629"/>
            <a:ext cx="8825658" cy="1447791"/>
          </a:xfrm>
        </p:spPr>
        <p:txBody>
          <a:bodyPr rtlCol="0">
            <a:normAutofit/>
          </a:bodyPr>
          <a:lstStyle/>
          <a:p>
            <a:pPr rtl="0"/>
            <a:r>
              <a:rPr lang="en-US" cap="none" dirty="0"/>
              <a:t>Saip Ardo </a:t>
            </a:r>
            <a:r>
              <a:rPr lang="en-US" cap="none" dirty="0" err="1"/>
              <a:t>Pratama</a:t>
            </a:r>
            <a:endParaRPr lang="en-US" cap="none" dirty="0"/>
          </a:p>
          <a:p>
            <a:pPr rtl="0"/>
            <a:r>
              <a:rPr lang="en-US" cap="none" dirty="0">
                <a:hlinkClick r:id="rId5"/>
              </a:rPr>
              <a:t>saipardopratama@gmail.com</a:t>
            </a:r>
            <a:endParaRPr lang="en-US" cap="none" dirty="0"/>
          </a:p>
          <a:p>
            <a:pPr rtl="0"/>
            <a:r>
              <a:rPr lang="id-ID" cap="none" dirty="0"/>
              <a:t>https://github.com/saipardopratama/Sepeda_Cyclic</a:t>
            </a:r>
          </a:p>
        </p:txBody>
      </p:sp>
      <p:sp>
        <p:nvSpPr>
          <p:cNvPr id="57" name="Persegi panjang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Content</a:t>
            </a:r>
            <a:endParaRPr lang="id-ID" dirty="0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Persegi panjang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mpungan Konten 3" descr="Grafik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51924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Kotak Teks 2">
            <a:extLst>
              <a:ext uri="{FF2B5EF4-FFF2-40B4-BE49-F238E27FC236}">
                <a16:creationId xmlns:a16="http://schemas.microsoft.com/office/drawing/2014/main" id="{793707E9-E34B-0B2C-6C9C-4D9A7CE7A500}"/>
              </a:ext>
            </a:extLst>
          </p:cNvPr>
          <p:cNvSpPr txBox="1"/>
          <p:nvPr/>
        </p:nvSpPr>
        <p:spPr>
          <a:xfrm>
            <a:off x="6100398" y="6858000"/>
            <a:ext cx="609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northstarmoving.com/blog/2017/the-most-bike-friendly-cities/"/>
              </a:rPr>
              <a:t>Foto Ini</a:t>
            </a:r>
            <a:r>
              <a:rPr lang="en-US" sz="900"/>
              <a:t> oleh Penulis Tidak Diketahui dilisensikan atas nama</a:t>
            </a:r>
            <a:r>
              <a:rPr lang="en-US" sz="900">
                <a:hlinkClick r:id="rId11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7202414" cy="164198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4400" dirty="0" err="1"/>
              <a:t>Intoduction</a:t>
            </a:r>
            <a:br>
              <a:rPr lang="en-US" sz="4400" dirty="0"/>
            </a:br>
            <a:r>
              <a:rPr lang="en-US" sz="4400" dirty="0"/>
              <a:t>Statement of Business Task</a:t>
            </a:r>
            <a:endParaRPr lang="id-ID" dirty="0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21" r="10421"/>
          <a:stretch/>
        </p:blipFill>
        <p:spPr>
          <a:xfrm>
            <a:off x="11102272" y="0"/>
            <a:ext cx="1123286" cy="1264024"/>
          </a:xfrm>
          <a:prstGeom prst="rect">
            <a:avLst/>
          </a:prstGeom>
        </p:spPr>
      </p:pic>
      <p:sp>
        <p:nvSpPr>
          <p:cNvPr id="78" name="Persegi panjang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Understand how do annual members and casual riders use </a:t>
            </a:r>
            <a:r>
              <a:rPr lang="en-US" sz="2400" dirty="0" err="1"/>
              <a:t>Cyclistic</a:t>
            </a:r>
            <a:r>
              <a:rPr lang="en-US" sz="2400" dirty="0"/>
              <a:t> bikes differently</a:t>
            </a:r>
          </a:p>
          <a:p>
            <a:endParaRPr lang="en-US" sz="2400" dirty="0"/>
          </a:p>
          <a:p>
            <a:r>
              <a:rPr lang="en-US" sz="2400" dirty="0"/>
              <a:t>Understand Why do casual riders buy </a:t>
            </a:r>
            <a:r>
              <a:rPr lang="en-US" sz="2400" dirty="0" err="1"/>
              <a:t>Cyclistic</a:t>
            </a:r>
            <a:r>
              <a:rPr lang="en-US" sz="2400" dirty="0"/>
              <a:t> annual membership</a:t>
            </a:r>
          </a:p>
          <a:p>
            <a:endParaRPr lang="en-US" sz="2400" dirty="0"/>
          </a:p>
          <a:p>
            <a:r>
              <a:rPr lang="en-US" sz="2400" dirty="0"/>
              <a:t>The tasks will be used to design a marketing strategy to attract casual riders into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331219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 descr="rangkaian rantai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6864" y="1199213"/>
            <a:ext cx="5722563" cy="4131922"/>
          </a:xfrm>
          <a:custGeom>
            <a:avLst/>
            <a:gdLst>
              <a:gd name="connsiteX0" fmla="*/ 0 w 5722563"/>
              <a:gd name="connsiteY0" fmla="*/ 0 h 4131922"/>
              <a:gd name="connsiteX1" fmla="*/ 5722563 w 5722563"/>
              <a:gd name="connsiteY1" fmla="*/ 0 h 4131922"/>
              <a:gd name="connsiteX2" fmla="*/ 5722563 w 5722563"/>
              <a:gd name="connsiteY2" fmla="*/ 4131922 h 4131922"/>
              <a:gd name="connsiteX3" fmla="*/ 0 w 5722563"/>
              <a:gd name="connsiteY3" fmla="*/ 4131922 h 4131922"/>
              <a:gd name="connsiteX4" fmla="*/ 0 w 5722563"/>
              <a:gd name="connsiteY4" fmla="*/ 0 h 413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563" h="4131922" fill="none" extrusionOk="0">
                <a:moveTo>
                  <a:pt x="0" y="0"/>
                </a:moveTo>
                <a:cubicBezTo>
                  <a:pt x="2385936" y="-49533"/>
                  <a:pt x="3769484" y="-14809"/>
                  <a:pt x="5722563" y="0"/>
                </a:cubicBezTo>
                <a:cubicBezTo>
                  <a:pt x="5810202" y="1375079"/>
                  <a:pt x="5649884" y="3247302"/>
                  <a:pt x="5722563" y="4131922"/>
                </a:cubicBezTo>
                <a:cubicBezTo>
                  <a:pt x="4589173" y="4083691"/>
                  <a:pt x="890341" y="4216377"/>
                  <a:pt x="0" y="4131922"/>
                </a:cubicBezTo>
                <a:cubicBezTo>
                  <a:pt x="-38581" y="3479877"/>
                  <a:pt x="63341" y="996678"/>
                  <a:pt x="0" y="0"/>
                </a:cubicBezTo>
                <a:close/>
              </a:path>
              <a:path w="5722563" h="4131922" stroke="0" extrusionOk="0">
                <a:moveTo>
                  <a:pt x="0" y="0"/>
                </a:moveTo>
                <a:cubicBezTo>
                  <a:pt x="721742" y="118645"/>
                  <a:pt x="3019543" y="116012"/>
                  <a:pt x="5722563" y="0"/>
                </a:cubicBezTo>
                <a:cubicBezTo>
                  <a:pt x="5589681" y="1369012"/>
                  <a:pt x="5807514" y="3167171"/>
                  <a:pt x="5722563" y="4131922"/>
                </a:cubicBezTo>
                <a:cubicBezTo>
                  <a:pt x="3577767" y="4266522"/>
                  <a:pt x="2526715" y="3974726"/>
                  <a:pt x="0" y="4131922"/>
                </a:cubicBezTo>
                <a:cubicBezTo>
                  <a:pt x="-20187" y="2639915"/>
                  <a:pt x="-152480" y="559556"/>
                  <a:pt x="0" y="0"/>
                </a:cubicBezTo>
                <a:close/>
              </a:path>
            </a:pathLst>
          </a:custGeom>
          <a:ln w="127000" cmpd="tri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>
            <a:normAutofit/>
          </a:bodyPr>
          <a:lstStyle/>
          <a:p>
            <a:pPr algn="ctr" rtl="0"/>
            <a:r>
              <a:rPr lang="en-US" dirty="0" err="1"/>
              <a:t>Insigth</a:t>
            </a:r>
            <a:r>
              <a:rPr lang="en-US" dirty="0"/>
              <a:t> From 12 Mont</a:t>
            </a:r>
            <a:br>
              <a:rPr lang="en-US" dirty="0"/>
            </a:br>
            <a:r>
              <a:rPr lang="en-US" sz="2200" dirty="0" err="1"/>
              <a:t>Oktober</a:t>
            </a:r>
            <a:r>
              <a:rPr lang="en-US" sz="2200" dirty="0"/>
              <a:t> 2021 – September 2022</a:t>
            </a:r>
            <a:br>
              <a:rPr lang="en-US" dirty="0"/>
            </a:b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404" y="4613590"/>
            <a:ext cx="8825658" cy="861420"/>
          </a:xfrm>
        </p:spPr>
        <p:txBody>
          <a:bodyPr rtlCol="0">
            <a:normAutofit/>
          </a:bodyPr>
          <a:lstStyle/>
          <a:p>
            <a:pPr algn="r" rtl="0"/>
            <a:r>
              <a:rPr lang="en-US" cap="none" dirty="0">
                <a:latin typeface="+mn-lt"/>
              </a:rPr>
              <a:t>Lets Dive In</a:t>
            </a:r>
            <a:endParaRPr lang="id-ID" cap="none" dirty="0">
              <a:latin typeface="+mn-lt"/>
            </a:endParaRPr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20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7202414" cy="1641986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/>
              <a:t>Total Riders By User Group</a:t>
            </a:r>
            <a:endParaRPr lang="id-ID" dirty="0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17" r="32430"/>
          <a:stretch/>
        </p:blipFill>
        <p:spPr>
          <a:xfrm>
            <a:off x="6704806" y="2033253"/>
            <a:ext cx="4881282" cy="3724795"/>
          </a:xfrm>
          <a:prstGeom prst="rect">
            <a:avLst/>
          </a:prstGeom>
        </p:spPr>
      </p:pic>
      <p:sp>
        <p:nvSpPr>
          <p:cNvPr id="78" name="Persegi panjang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033253"/>
            <a:ext cx="607991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Insight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 of riders by membership, annual member is 19 % more than casual riders.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9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300156" cy="1641986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/>
              <a:t>Riders in Weekday vs Weekend</a:t>
            </a:r>
            <a:endParaRPr lang="id-ID" dirty="0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392412" y="1450259"/>
            <a:ext cx="3603812" cy="5339742"/>
          </a:xfrm>
          <a:prstGeom prst="rect">
            <a:avLst/>
          </a:prstGeom>
        </p:spPr>
      </p:pic>
      <p:sp>
        <p:nvSpPr>
          <p:cNvPr id="78" name="Persegi panjang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77" y="2033253"/>
            <a:ext cx="5900223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# Insight 2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tahunan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sepeda</a:t>
            </a:r>
            <a:r>
              <a:rPr lang="en-US" sz="2400" dirty="0"/>
              <a:t> </a:t>
            </a:r>
            <a:r>
              <a:rPr lang="en-US" sz="2400" dirty="0" err="1"/>
              <a:t>kebanyakan</a:t>
            </a:r>
            <a:r>
              <a:rPr lang="en-US" sz="2400" dirty="0"/>
              <a:t> pada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  <a:p>
            <a:r>
              <a:rPr lang="en-US" sz="2400" dirty="0" err="1"/>
              <a:t>Pengendara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sepeda</a:t>
            </a:r>
            <a:r>
              <a:rPr lang="en-US" sz="2400" dirty="0"/>
              <a:t> pada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libur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tahunan</a:t>
            </a:r>
            <a:endParaRPr lang="en-US" sz="2400" dirty="0"/>
          </a:p>
          <a:p>
            <a:r>
              <a:rPr lang="en-US" sz="2400" dirty="0"/>
              <a:t>Rata-rata </a:t>
            </a:r>
            <a:r>
              <a:rPr lang="en-US" sz="2400" dirty="0" err="1"/>
              <a:t>durasi</a:t>
            </a:r>
            <a:r>
              <a:rPr lang="en-US" sz="2400" dirty="0"/>
              <a:t> </a:t>
            </a:r>
            <a:r>
              <a:rPr lang="en-US" sz="2400" dirty="0" err="1"/>
              <a:t>pemakaian</a:t>
            </a:r>
            <a:r>
              <a:rPr lang="en-US" sz="2400" dirty="0"/>
              <a:t> </a:t>
            </a:r>
            <a:r>
              <a:rPr lang="en-US" sz="2400" dirty="0" err="1"/>
              <a:t>pengendara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tahunan</a:t>
            </a:r>
            <a:endParaRPr lang="en-US" sz="24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DD73EC5-E458-30A4-D35C-E418873CF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458"/>
          <a:stretch/>
        </p:blipFill>
        <p:spPr>
          <a:xfrm>
            <a:off x="6096000" y="1461122"/>
            <a:ext cx="2109741" cy="53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rtlCol="0" anchor="t">
            <a:normAutofit/>
          </a:bodyPr>
          <a:lstStyle/>
          <a:p>
            <a:pPr rtl="0"/>
            <a:r>
              <a:rPr lang="en-US" dirty="0"/>
              <a:t>Hours Total Riders in Weekday</a:t>
            </a:r>
            <a:endParaRPr lang="id-ID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0553" y="1421770"/>
            <a:ext cx="2958353" cy="4767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Insight 3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Annual member bicycle use peaks at 8 and 17</a:t>
            </a:r>
          </a:p>
          <a:p>
            <a:r>
              <a:rPr lang="en-US" sz="2000" dirty="0"/>
              <a:t>The use of bicycles for ordinary riders reaches the peak and 17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279" y="2297359"/>
            <a:ext cx="8517137" cy="3447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67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rtlCol="0" anchor="t">
            <a:normAutofit/>
          </a:bodyPr>
          <a:lstStyle/>
          <a:p>
            <a:pPr rtl="0"/>
            <a:r>
              <a:rPr lang="en-US" dirty="0"/>
              <a:t>Hours Total Riders in Weekend</a:t>
            </a:r>
            <a:endParaRPr lang="id-ID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0553" y="1421770"/>
            <a:ext cx="2958353" cy="4767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Insight 4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Bike use peaks at 11 – 16 or in noon to late afternoon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279" y="2297359"/>
            <a:ext cx="8517137" cy="3447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40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rtlCol="0" anchor="t">
            <a:normAutofit/>
          </a:bodyPr>
          <a:lstStyle/>
          <a:p>
            <a:pPr rtl="0"/>
            <a:r>
              <a:rPr lang="en-US" dirty="0"/>
              <a:t>Monthly Total Riders</a:t>
            </a:r>
            <a:endParaRPr lang="id-ID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61ABE81-4848-1F15-020D-8238B609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0553" y="1421770"/>
            <a:ext cx="2958353" cy="4767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Insight 5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most bicycle use is in the 7th month, or more precisely, between the 6th – 10th months (Summer and autumn)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33752" y="2297359"/>
            <a:ext cx="8728191" cy="3447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38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4_TF78884036_Win32" id="{9CC3B45E-31E1-457B-B86A-81FA8C7F856A}" vid="{656DB1F5-1365-4C48-B5A8-CDB1F89B40FD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Desain digital</Template>
  <TotalTime>143</TotalTime>
  <Words>463</Words>
  <Application>Microsoft Office PowerPoint</Application>
  <PresentationFormat>Layar Lebar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Cyclistic  Bike Share</vt:lpstr>
      <vt:lpstr>Content</vt:lpstr>
      <vt:lpstr>Intoduction Statement of Business Task</vt:lpstr>
      <vt:lpstr>Insigth From 12 Mont Oktober 2021 – September 2022 </vt:lpstr>
      <vt:lpstr>Total Riders By User Group</vt:lpstr>
      <vt:lpstr>Riders in Weekday vs Weekend</vt:lpstr>
      <vt:lpstr>Hours Total Riders in Weekday</vt:lpstr>
      <vt:lpstr>Hours Total Riders in Weekend</vt:lpstr>
      <vt:lpstr>Monthly Total Riders</vt:lpstr>
      <vt:lpstr>Summarize Insights </vt:lpstr>
      <vt:lpstr>Summary</vt:lpstr>
      <vt:lpstr>Recomendation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 Bike Share</dc:title>
  <dc:creator>SaipArdoPratama</dc:creator>
  <cp:lastModifiedBy>SaipArdoPratama</cp:lastModifiedBy>
  <cp:revision>3</cp:revision>
  <dcterms:created xsi:type="dcterms:W3CDTF">2022-11-17T08:39:03Z</dcterms:created>
  <dcterms:modified xsi:type="dcterms:W3CDTF">2022-11-22T01:46:46Z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