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60" r:id="rId5"/>
    <p:sldId id="273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57" r:id="rId15"/>
    <p:sldId id="259" r:id="rId16"/>
    <p:sldId id="269" r:id="rId17"/>
    <p:sldId id="270" r:id="rId18"/>
    <p:sldId id="271" r:id="rId19"/>
    <p:sldId id="278" r:id="rId20"/>
    <p:sldId id="279" r:id="rId21"/>
    <p:sldId id="282" r:id="rId22"/>
    <p:sldId id="280" r:id="rId23"/>
    <p:sldId id="281" r:id="rId24"/>
    <p:sldId id="283" r:id="rId25"/>
    <p:sldId id="284" r:id="rId26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0" autoAdjust="0"/>
    <p:restoredTop sz="94660"/>
  </p:normalViewPr>
  <p:slideViewPr>
    <p:cSldViewPr snapToGrid="0">
      <p:cViewPr>
        <p:scale>
          <a:sx n="70" d="100"/>
          <a:sy n="70" d="100"/>
        </p:scale>
        <p:origin x="46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9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8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D390-64EB-4501-8223-77EE8E1D74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CB3C-589D-48F7-BCE2-82E20C49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8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learnpythonthehardway.org/book/ex0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" y="2588727"/>
            <a:ext cx="8720085" cy="2934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6944" y="680072"/>
            <a:ext cx="10735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Python Fundamentals</a:t>
            </a:r>
            <a:endParaRPr lang="en-US" sz="80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35400" y="5338308"/>
            <a:ext cx="2513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- Ansu M Varghese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2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992" b="1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Scalar types</a:t>
            </a:r>
            <a:endParaRPr lang="en-IN" sz="1452" b="1" spc="-1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859536" y="1195303"/>
            <a:ext cx="6266231" cy="43870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Bool</a:t>
            </a:r>
          </a:p>
          <a:p>
            <a:pPr>
              <a:buClr>
                <a:srgbClr val="000000"/>
              </a:buClr>
              <a:buSzPct val="45000"/>
            </a:pPr>
            <a:endParaRPr lang="en-IN" sz="2400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Represents control state, either True or False.</a:t>
            </a:r>
            <a:endParaRPr lang="en-IN" sz="2400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True on REPL gives True and False on REPL gives False.</a:t>
            </a:r>
            <a:endParaRPr lang="en-IN" sz="2400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Anything but 0 gives True, this applies to float values too.</a:t>
            </a:r>
            <a:endParaRPr lang="en-IN" sz="2400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Empty strings give False.</a:t>
            </a:r>
            <a:endParaRPr lang="en-IN" sz="2400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Empty collection objects give False.</a:t>
            </a:r>
            <a:endParaRPr lang="en-IN" sz="2400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The string “False” or “True” gives True since they are not empty strings.</a:t>
            </a:r>
            <a:endParaRPr lang="en-IN" sz="2400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7575802" y="1195303"/>
            <a:ext cx="2354355" cy="53716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78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629" b="1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Relational Operators</a:t>
            </a:r>
            <a:endParaRPr lang="en-IN" sz="1452" b="1" spc="-1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2540" spc="-1" dirty="0"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Relational operators in python are ==,!=, &lt;, &gt;, &lt;=, &gt;=</a:t>
            </a:r>
            <a:endParaRPr lang="en-IN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5412174" y="2344557"/>
            <a:ext cx="1532012" cy="37462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862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Conditional</a:t>
            </a:r>
            <a:r>
              <a:rPr lang="en-IN" sz="4000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7030A0"/>
                </a:solidFill>
              </a:rPr>
              <a:t>Simple IF: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If expr: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   Print(“True”)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 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7030A0"/>
                </a:solidFill>
              </a:rPr>
              <a:t>Simple IF –ELSE: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If expr: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    Print(“True”)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    Print(“False”)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18" y="2488635"/>
            <a:ext cx="3941611" cy="3418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91" y="2291586"/>
            <a:ext cx="4346751" cy="36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21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Conditional</a:t>
            </a:r>
            <a:r>
              <a:rPr lang="en-IN" sz="4000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3030"/>
            <a:ext cx="5181600" cy="5212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 smtClean="0">
                <a:solidFill>
                  <a:srgbClr val="7030A0"/>
                </a:solidFill>
              </a:rPr>
              <a:t>NESTED-IF:</a:t>
            </a:r>
            <a:endParaRPr lang="en-US" sz="1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If expr: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   Print(“Response1”)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   if expr: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	Print(“Response2”)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   else: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	Print(“Response3”) 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7030A0"/>
                </a:solidFill>
              </a:rPr>
              <a:t>ELIF:</a:t>
            </a:r>
            <a:endParaRPr lang="en-US" sz="1400" dirty="0" smtClean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NESTED-IF can be replaced by simple ELIF.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 If expr: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    Print(“Response1”)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</a:rPr>
              <a:t>elif</a:t>
            </a:r>
            <a:r>
              <a:rPr lang="en-US" sz="1400" dirty="0" smtClean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    Print(“Response2”)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else:   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             Print(“Response3”)</a:t>
            </a:r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14" y="2488634"/>
            <a:ext cx="3279215" cy="2843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53" y="2273299"/>
            <a:ext cx="3936961" cy="32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-31153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Collections - </a:t>
            </a:r>
            <a:r>
              <a:rPr lang="en-US" b="1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Str</a:t>
            </a: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7304" y="636904"/>
            <a:ext cx="6146708" cy="4794631"/>
          </a:xfrm>
        </p:spPr>
        <p:txBody>
          <a:bodyPr>
            <a:noAutofit/>
          </a:bodyPr>
          <a:lstStyle/>
          <a:p>
            <a:pPr lvl="0"/>
            <a:r>
              <a:rPr lang="en-US" sz="2000" b="1" dirty="0" smtClean="0"/>
              <a:t>They </a:t>
            </a:r>
            <a:r>
              <a:rPr lang="en-US" sz="2000" b="1" dirty="0"/>
              <a:t>are immutable sequences of </a:t>
            </a:r>
            <a:r>
              <a:rPr lang="en-US" sz="2000" b="1" dirty="0" smtClean="0"/>
              <a:t>Unicode </a:t>
            </a:r>
            <a:r>
              <a:rPr lang="en-US" sz="2000" b="1" dirty="0" smtClean="0"/>
              <a:t>characters</a:t>
            </a:r>
            <a:endParaRPr lang="en-US" sz="2000" b="1" dirty="0"/>
          </a:p>
          <a:p>
            <a:pPr lvl="0"/>
            <a:r>
              <a:rPr lang="en-US" sz="2000" b="1" dirty="0" smtClean="0"/>
              <a:t>A </a:t>
            </a:r>
            <a:r>
              <a:rPr lang="en-US" sz="2000" b="1" dirty="0"/>
              <a:t>string can be enclosed either by “ or ‘.</a:t>
            </a:r>
          </a:p>
          <a:p>
            <a:pPr lvl="0"/>
            <a:r>
              <a:rPr lang="en-US" sz="2000" b="1" dirty="0"/>
              <a:t>“String” or ‘String’ is allowed , whereas “String’ is not allowed.</a:t>
            </a:r>
          </a:p>
          <a:p>
            <a:pPr lvl="0"/>
            <a:r>
              <a:rPr lang="en-US" sz="2000" b="1" dirty="0" smtClean="0"/>
              <a:t>Concatenation</a:t>
            </a:r>
            <a:r>
              <a:rPr lang="en-US" sz="2000" b="1" dirty="0"/>
              <a:t>: “hello” “world” or  “hello”+ “world” is </a:t>
            </a:r>
            <a:r>
              <a:rPr lang="en-US" sz="2000" b="1" dirty="0" err="1"/>
              <a:t>helloworld</a:t>
            </a:r>
            <a:endParaRPr lang="en-US" sz="2000" b="1" dirty="0"/>
          </a:p>
          <a:p>
            <a:pPr lvl="0"/>
            <a:r>
              <a:rPr lang="en-US" sz="2000" b="1" u="sng" dirty="0"/>
              <a:t>Multiline String (can use single quotes or double quotes)</a:t>
            </a:r>
            <a:endParaRPr lang="en-US" sz="2000" b="1" dirty="0"/>
          </a:p>
          <a:p>
            <a:r>
              <a:rPr lang="en-US" sz="2000" b="1" dirty="0"/>
              <a:t>“”” this</a:t>
            </a:r>
          </a:p>
          <a:p>
            <a:r>
              <a:rPr lang="en-US" sz="2000" b="1" dirty="0"/>
              <a:t>…    is a </a:t>
            </a:r>
          </a:p>
          <a:p>
            <a:r>
              <a:rPr lang="en-US" sz="2000" b="1" dirty="0"/>
              <a:t>…    multiline””” will be stored as “this\</a:t>
            </a:r>
            <a:r>
              <a:rPr lang="en-US" sz="2000" b="1" dirty="0" err="1"/>
              <a:t>nis</a:t>
            </a:r>
            <a:r>
              <a:rPr lang="en-US" sz="2000" b="1" dirty="0"/>
              <a:t> a \</a:t>
            </a:r>
            <a:r>
              <a:rPr lang="en-US" sz="2000" b="1" dirty="0" err="1"/>
              <a:t>nmultiline</a:t>
            </a:r>
            <a:r>
              <a:rPr lang="en-US" sz="2000" b="1" dirty="0"/>
              <a:t>”.</a:t>
            </a:r>
          </a:p>
          <a:p>
            <a:pPr lvl="0"/>
            <a:r>
              <a:rPr lang="en-US" sz="2000" b="1" dirty="0"/>
              <a:t>Can include characters like \ or “ as part of a string, place \ before the character.</a:t>
            </a:r>
          </a:p>
          <a:p>
            <a:pPr lvl="0"/>
            <a:r>
              <a:rPr lang="en-US" sz="2000" b="1" u="sng" dirty="0"/>
              <a:t>Raw String:  </a:t>
            </a:r>
            <a:r>
              <a:rPr lang="en-US" sz="2000" b="1" dirty="0"/>
              <a:t>To include \ within a string , it can also be written as a raw string.</a:t>
            </a:r>
          </a:p>
          <a:p>
            <a:r>
              <a:rPr lang="en-US" sz="2000" b="1" dirty="0" err="1"/>
              <a:t>Eg</a:t>
            </a:r>
            <a:r>
              <a:rPr lang="en-US" sz="2000" b="1" dirty="0"/>
              <a:t>: path=r “C:\Ansu\python\string”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63" y="1962467"/>
            <a:ext cx="5575137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Collections -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1804" cy="4351338"/>
          </a:xfrm>
        </p:spPr>
        <p:txBody>
          <a:bodyPr anchor="t"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Strings </a:t>
            </a:r>
            <a:r>
              <a:rPr lang="en-US" sz="2400" b="1" dirty="0"/>
              <a:t>are immutable. An existing string cannot be edited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lvl="0"/>
            <a:r>
              <a:rPr lang="en-US" sz="2400" b="1" dirty="0" smtClean="0"/>
              <a:t>It </a:t>
            </a:r>
            <a:r>
              <a:rPr lang="en-US" sz="2400" b="1" dirty="0"/>
              <a:t>is possible to use </a:t>
            </a:r>
            <a:r>
              <a:rPr lang="en-US" sz="2400" b="1" dirty="0" err="1"/>
              <a:t>unicodes</a:t>
            </a:r>
            <a:r>
              <a:rPr lang="en-US" sz="2400" b="1" dirty="0"/>
              <a:t> in hexadecimal, octal forms </a:t>
            </a:r>
            <a:r>
              <a:rPr lang="en-US" sz="2400" b="1" dirty="0" err="1"/>
              <a:t>etc</a:t>
            </a:r>
            <a:r>
              <a:rPr lang="en-US" sz="2400" b="1" dirty="0"/>
              <a:t> in a string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9" y="1115569"/>
            <a:ext cx="3197352" cy="2213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80" y="3544429"/>
            <a:ext cx="2512175" cy="1162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4" y="4661154"/>
            <a:ext cx="7254801" cy="13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4296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Similar to String , but are immutable sequences of bytes.</a:t>
            </a:r>
          </a:p>
          <a:p>
            <a:pPr lvl="0"/>
            <a:r>
              <a:rPr lang="en-US" dirty="0"/>
              <a:t>Represented as b ‘byte’ or b “byte”.</a:t>
            </a:r>
          </a:p>
          <a:p>
            <a:pPr lvl="0"/>
            <a:r>
              <a:rPr lang="en-US" dirty="0"/>
              <a:t>Concepts like indexing and splitting work on bytes.</a:t>
            </a:r>
          </a:p>
          <a:p>
            <a:pPr lvl="0"/>
            <a:r>
              <a:rPr lang="en-US" dirty="0"/>
              <a:t>Indexing on a byte returns </a:t>
            </a:r>
            <a:r>
              <a:rPr lang="en-US" dirty="0" err="1" smtClean="0"/>
              <a:t>ascii</a:t>
            </a:r>
            <a:r>
              <a:rPr lang="en-US" dirty="0" smtClean="0"/>
              <a:t> </a:t>
            </a:r>
            <a:r>
              <a:rPr lang="en-US" dirty="0"/>
              <a:t>value.</a:t>
            </a:r>
          </a:p>
          <a:p>
            <a:pPr lvl="0"/>
            <a:r>
              <a:rPr lang="en-US" dirty="0"/>
              <a:t>Split method returns a list of byte objects.</a:t>
            </a:r>
          </a:p>
          <a:p>
            <a:pPr lvl="0"/>
            <a:r>
              <a:rPr lang="en-US" dirty="0"/>
              <a:t>Strings can be encoded to bytes with an encoding type.</a:t>
            </a:r>
          </a:p>
          <a:p>
            <a:pPr lvl="0"/>
            <a:r>
              <a:rPr lang="en-US" dirty="0"/>
              <a:t>Similarly the bytes can be decoded back to strings using the same encoding type. (utf-8).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7" y="2724912"/>
            <a:ext cx="3559913" cy="15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2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2580" cy="4351338"/>
          </a:xfrm>
        </p:spPr>
        <p:txBody>
          <a:bodyPr/>
          <a:lstStyle/>
          <a:p>
            <a:pPr lvl="0"/>
            <a:r>
              <a:rPr lang="en-US" dirty="0"/>
              <a:t>Lists are mutable sequences of objects.</a:t>
            </a:r>
          </a:p>
          <a:p>
            <a:pPr lvl="0"/>
            <a:r>
              <a:rPr lang="en-US" dirty="0"/>
              <a:t>It can be </a:t>
            </a:r>
            <a:r>
              <a:rPr lang="en-US" dirty="0" smtClean="0"/>
              <a:t>heterogeneous.</a:t>
            </a:r>
            <a:endParaRPr lang="en-US" dirty="0"/>
          </a:p>
          <a:p>
            <a:r>
              <a:rPr lang="en-US" dirty="0"/>
              <a:t>We can append data, remove data or replace data in a list.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26" y="1940046"/>
            <a:ext cx="5570424" cy="21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Mutable key value pairs.</a:t>
            </a:r>
          </a:p>
          <a:p>
            <a:pPr lvl="0"/>
            <a:r>
              <a:rPr lang="en-US" dirty="0"/>
              <a:t>They are called associative arrays in other languages.</a:t>
            </a:r>
          </a:p>
          <a:p>
            <a:r>
              <a:rPr lang="en-US" dirty="0"/>
              <a:t>Empty dictionaries can be created using empty </a:t>
            </a:r>
            <a:r>
              <a:rPr lang="en-US" dirty="0" smtClean="0"/>
              <a:t>{}.</a:t>
            </a:r>
          </a:p>
          <a:p>
            <a:r>
              <a:rPr lang="en-US" b="1" dirty="0"/>
              <a:t>For-Loop</a:t>
            </a:r>
            <a:r>
              <a:rPr lang="en-US" b="1" dirty="0" smtClean="0"/>
              <a:t>:</a:t>
            </a:r>
          </a:p>
          <a:p>
            <a:pPr lvl="0"/>
            <a:r>
              <a:rPr lang="en-US" dirty="0"/>
              <a:t>Similar to for-each loop.</a:t>
            </a:r>
          </a:p>
          <a:p>
            <a:pPr lvl="0"/>
            <a:r>
              <a:rPr lang="en-US" dirty="0"/>
              <a:t>Visits each item in the </a:t>
            </a:r>
            <a:r>
              <a:rPr lang="en-US" dirty="0" err="1"/>
              <a:t>iterable</a:t>
            </a:r>
            <a:r>
              <a:rPr lang="en-US" dirty="0"/>
              <a:t> series.</a:t>
            </a:r>
          </a:p>
          <a:p>
            <a:pPr marL="0" lvl="0" indent="0">
              <a:buNone/>
            </a:pPr>
            <a:r>
              <a:rPr lang="en-US" i="1" dirty="0"/>
              <a:t>For item in </a:t>
            </a:r>
            <a:r>
              <a:rPr lang="en-US" i="1" dirty="0" err="1"/>
              <a:t>iterable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… </a:t>
            </a:r>
            <a:r>
              <a:rPr lang="en-US" i="1" dirty="0" smtClean="0"/>
              <a:t>body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410" y="749881"/>
            <a:ext cx="4550515" cy="2829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410" y="3579732"/>
            <a:ext cx="5367230" cy="302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Functions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Created using the keyword “</a:t>
            </a:r>
            <a:r>
              <a:rPr lang="en-US" dirty="0" err="1"/>
              <a:t>def</a:t>
            </a:r>
            <a:r>
              <a:rPr lang="en-US" dirty="0"/>
              <a:t> ” followed by the name and body of the function.</a:t>
            </a:r>
          </a:p>
          <a:p>
            <a:pPr lvl="0"/>
            <a:r>
              <a:rPr lang="en-US" dirty="0"/>
              <a:t>Lambda functions </a:t>
            </a:r>
            <a:r>
              <a:rPr lang="en-US" dirty="0" smtClean="0"/>
              <a:t>have </a:t>
            </a:r>
            <a:r>
              <a:rPr lang="en-US" dirty="0"/>
              <a:t>a single statement.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3187445"/>
            <a:ext cx="5644896" cy="298951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365125"/>
            <a:ext cx="4898136" cy="234149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70832"/>
            <a:ext cx="4648200" cy="12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</a:rPr>
              <a:t>Contents</a:t>
            </a:r>
            <a:endParaRPr lang="en-US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Introduction</a:t>
            </a:r>
          </a:p>
          <a:p>
            <a:r>
              <a:rPr lang="en-US" sz="4000" b="1" dirty="0" smtClean="0"/>
              <a:t>Control –flow statements</a:t>
            </a:r>
          </a:p>
          <a:p>
            <a:r>
              <a:rPr lang="en-US" sz="4000" b="1" dirty="0" smtClean="0"/>
              <a:t>Collections</a:t>
            </a:r>
          </a:p>
          <a:p>
            <a:r>
              <a:rPr lang="en-US" sz="4000" b="1" dirty="0" smtClean="0"/>
              <a:t>Functions</a:t>
            </a:r>
          </a:p>
          <a:p>
            <a:r>
              <a:rPr lang="en-US" sz="4000" b="1" dirty="0" smtClean="0"/>
              <a:t>Classes</a:t>
            </a:r>
          </a:p>
          <a:p>
            <a:r>
              <a:rPr lang="en-US" sz="4000" b="1" dirty="0" smtClean="0"/>
              <a:t>Exception Handling</a:t>
            </a:r>
          </a:p>
          <a:p>
            <a:r>
              <a:rPr lang="en-US" sz="4000" b="1" dirty="0" smtClean="0"/>
              <a:t>File Handling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668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Classes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8324088" cy="4486275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Classes have data and methods.</a:t>
            </a:r>
          </a:p>
          <a:p>
            <a:pPr lvl="0"/>
            <a:r>
              <a:rPr lang="en-US" sz="3600" dirty="0"/>
              <a:t>The method __</a:t>
            </a:r>
            <a:r>
              <a:rPr lang="en-US" sz="3600" dirty="0" err="1"/>
              <a:t>init</a:t>
            </a:r>
            <a:r>
              <a:rPr lang="en-US" sz="3600" dirty="0"/>
              <a:t>__  is called to initialize the new object when an instance is made.</a:t>
            </a:r>
          </a:p>
          <a:p>
            <a:r>
              <a:rPr lang="en-US" sz="3600" dirty="0"/>
              <a:t>Self is the empty object that python creates to set variables on it.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1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365760"/>
            <a:ext cx="7004304" cy="634593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3227578"/>
            <a:ext cx="3454400" cy="12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-1200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Exception handling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624" y="1313560"/>
            <a:ext cx="5599176" cy="4995799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The keywords include try, except and finally.</a:t>
            </a:r>
          </a:p>
          <a:p>
            <a:pPr lvl="0"/>
            <a:r>
              <a:rPr lang="en-US" b="1" dirty="0"/>
              <a:t>The code that can go wrong is placed under try.</a:t>
            </a:r>
          </a:p>
          <a:p>
            <a:pPr lvl="0"/>
            <a:r>
              <a:rPr lang="en-US" b="1" dirty="0"/>
              <a:t>The exception can be caught using except.</a:t>
            </a:r>
          </a:p>
          <a:p>
            <a:pPr lvl="0"/>
            <a:r>
              <a:rPr lang="en-US" b="1" dirty="0"/>
              <a:t>The code in the finally block will be executed regardless of whether an exception occurs or not.</a:t>
            </a:r>
          </a:p>
          <a:p>
            <a:pPr lvl="0"/>
            <a:r>
              <a:rPr lang="en-US" b="1" dirty="0"/>
              <a:t>Pass keyword is used to show that nothing happens. It indicates a null block.</a:t>
            </a:r>
          </a:p>
          <a:p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841249"/>
            <a:ext cx="5504688" cy="54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File Handling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405000"/>
            <a:ext cx="5727192" cy="5142103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 </a:t>
            </a:r>
            <a:r>
              <a:rPr lang="en-US" b="1" dirty="0"/>
              <a:t>no module has to be imported.</a:t>
            </a:r>
          </a:p>
          <a:p>
            <a:pPr lvl="0"/>
            <a:r>
              <a:rPr lang="en-US" b="1" dirty="0" smtClean="0"/>
              <a:t> </a:t>
            </a:r>
            <a:r>
              <a:rPr lang="en-US" b="1" dirty="0"/>
              <a:t>built in object called file can be used.</a:t>
            </a:r>
          </a:p>
          <a:p>
            <a:pPr lvl="0"/>
            <a:r>
              <a:rPr lang="en-US" b="1" dirty="0"/>
              <a:t>A file can be opened in read, write and append modes.</a:t>
            </a:r>
          </a:p>
          <a:p>
            <a:pPr lvl="0"/>
            <a:r>
              <a:rPr lang="en-US" b="1" dirty="0"/>
              <a:t>After using a file, it must be closed, to free the system resources used by the file.</a:t>
            </a:r>
          </a:p>
          <a:p>
            <a:pPr lvl="0"/>
            <a:r>
              <a:rPr lang="en-US" b="1" dirty="0"/>
              <a:t>Syntax to open: open(“</a:t>
            </a:r>
            <a:r>
              <a:rPr lang="en-US" b="1" dirty="0" err="1"/>
              <a:t>filename”,”mode</a:t>
            </a:r>
            <a:r>
              <a:rPr lang="en-US" b="1" dirty="0" smtClean="0"/>
              <a:t>”).</a:t>
            </a:r>
          </a:p>
          <a:p>
            <a:pPr lvl="0"/>
            <a:r>
              <a:rPr lang="en-US" b="1" dirty="0" smtClean="0"/>
              <a:t> </a:t>
            </a:r>
            <a:r>
              <a:rPr lang="en-US" b="1" dirty="0"/>
              <a:t>Modes are </a:t>
            </a:r>
            <a:r>
              <a:rPr lang="en-US" b="1" dirty="0" err="1"/>
              <a:t>r,w,a</a:t>
            </a:r>
            <a:r>
              <a:rPr lang="en-US" b="1" dirty="0"/>
              <a:t>. </a:t>
            </a:r>
            <a:r>
              <a:rPr lang="en-US" b="1" dirty="0" smtClean="0"/>
              <a:t>Default </a:t>
            </a:r>
            <a:r>
              <a:rPr lang="en-US" b="1" dirty="0"/>
              <a:t>is r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38912"/>
            <a:ext cx="5677916" cy="61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70" y="853884"/>
            <a:ext cx="4317302" cy="37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Few Sites and books I found that</a:t>
            </a:r>
            <a:r>
              <a:rPr lang="uk-UA" dirty="0" smtClean="0">
                <a:solidFill>
                  <a:srgbClr val="7030A0"/>
                </a:solidFill>
              </a:rPr>
              <a:t>’</a:t>
            </a:r>
            <a:r>
              <a:rPr lang="en-US" dirty="0" smtClean="0">
                <a:solidFill>
                  <a:srgbClr val="7030A0"/>
                </a:solidFill>
              </a:rPr>
              <a:t>s easy and nice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learnpythonthehardway.org/book/ex0.html</a:t>
            </a:r>
            <a:endParaRPr lang="en-US" dirty="0" smtClean="0"/>
          </a:p>
          <a:p>
            <a:r>
              <a:rPr lang="en-US" dirty="0" err="1" smtClean="0"/>
              <a:t>Pluralsight</a:t>
            </a:r>
            <a:endParaRPr lang="en-US" dirty="0" smtClean="0"/>
          </a:p>
          <a:p>
            <a:r>
              <a:rPr lang="en-US" dirty="0" smtClean="0"/>
              <a:t>Safari books</a:t>
            </a:r>
          </a:p>
          <a:p>
            <a:r>
              <a:rPr lang="en-US" dirty="0" smtClean="0"/>
              <a:t>Python in </a:t>
            </a:r>
            <a:r>
              <a:rPr lang="en-US" dirty="0"/>
              <a:t>a gist : https://</a:t>
            </a:r>
            <a:r>
              <a:rPr lang="en-US" dirty="0" err="1"/>
              <a:t>www.stavros.io</a:t>
            </a:r>
            <a:r>
              <a:rPr lang="en-US" dirty="0"/>
              <a:t>/tutorials/python/#</a:t>
            </a:r>
          </a:p>
        </p:txBody>
      </p:sp>
    </p:spTree>
    <p:extLst>
      <p:ext uri="{BB962C8B-B14F-4D97-AF65-F5344CB8AC3E}">
        <p14:creationId xmlns:p14="http://schemas.microsoft.com/office/powerpoint/2010/main" val="9866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>Introduction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/>
              <a:t>Python is </a:t>
            </a:r>
            <a:r>
              <a:rPr lang="en-US" sz="3200" b="1" dirty="0"/>
              <a:t>strongly typed</a:t>
            </a:r>
            <a:r>
              <a:rPr lang="en-US" sz="3200" dirty="0"/>
              <a:t> (i.e. types are enforced), </a:t>
            </a:r>
          </a:p>
          <a:p>
            <a:pPr lvl="0"/>
            <a:r>
              <a:rPr lang="en-US" sz="3200" b="1" dirty="0"/>
              <a:t>dynamically, implicitly typed</a:t>
            </a:r>
            <a:r>
              <a:rPr lang="en-US" sz="3200" dirty="0"/>
              <a:t> (i.e. you don’t have to declare variables), </a:t>
            </a:r>
          </a:p>
          <a:p>
            <a:pPr lvl="0"/>
            <a:r>
              <a:rPr lang="en-US" sz="3200" b="1" dirty="0"/>
              <a:t>case sensitive</a:t>
            </a:r>
            <a:r>
              <a:rPr lang="en-US" sz="3200" dirty="0"/>
              <a:t> (i.e. </a:t>
            </a:r>
            <a:r>
              <a:rPr lang="en-US" sz="3200" dirty="0" err="1"/>
              <a:t>var</a:t>
            </a:r>
            <a:r>
              <a:rPr lang="en-US" sz="3200" dirty="0"/>
              <a:t> and VAR are two different variables) </a:t>
            </a:r>
          </a:p>
          <a:p>
            <a:pPr lvl="0"/>
            <a:r>
              <a:rPr lang="en-US" sz="3200" b="1" dirty="0"/>
              <a:t>object-oriented</a:t>
            </a:r>
            <a:r>
              <a:rPr lang="en-US" sz="3200" dirty="0"/>
              <a:t> (i.e. everything is an object</a:t>
            </a:r>
            <a:r>
              <a:rPr lang="en-US" sz="3200" dirty="0" smtClean="0"/>
              <a:t>).</a:t>
            </a:r>
            <a:endParaRPr lang="en-US" sz="3200" dirty="0"/>
          </a:p>
          <a:p>
            <a:pPr lvl="0"/>
            <a:r>
              <a:rPr lang="en-US" sz="3200" dirty="0"/>
              <a:t>Python command line is a Read, Evaluate, Print, Loop environment.</a:t>
            </a:r>
          </a:p>
          <a:p>
            <a:pPr lvl="0"/>
            <a:r>
              <a:rPr lang="en-US" sz="3200" b="1" dirty="0"/>
              <a:t>R</a:t>
            </a:r>
            <a:r>
              <a:rPr lang="en-US" sz="3200" dirty="0"/>
              <a:t>ead input, </a:t>
            </a:r>
            <a:r>
              <a:rPr lang="en-US" sz="3200" b="1" dirty="0"/>
              <a:t>E</a:t>
            </a:r>
            <a:r>
              <a:rPr lang="en-US" sz="3200" dirty="0"/>
              <a:t>valuate it, </a:t>
            </a:r>
            <a:r>
              <a:rPr lang="en-US" sz="3200" b="1" dirty="0"/>
              <a:t>P</a:t>
            </a:r>
            <a:r>
              <a:rPr lang="en-US" sz="3200" dirty="0"/>
              <a:t>rint result and </a:t>
            </a:r>
            <a:r>
              <a:rPr lang="en-US" sz="3200" b="1" dirty="0"/>
              <a:t>L</a:t>
            </a:r>
            <a:r>
              <a:rPr lang="en-US" sz="3200" dirty="0"/>
              <a:t>oop back to the beginning. &gt;&gt;&gt;</a:t>
            </a:r>
            <a:r>
              <a:rPr lang="en-US" sz="3200" b="1" dirty="0" smtClean="0"/>
              <a:t>REPL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75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992" b="1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Arithmetic functions</a:t>
            </a:r>
            <a:endParaRPr lang="en-IN" sz="3992" b="1" spc="-1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rcRect t="5182"/>
          <a:stretch/>
        </p:blipFill>
        <p:spPr>
          <a:xfrm>
            <a:off x="1304084" y="1115568"/>
            <a:ext cx="8571436" cy="4828288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2829862" y="5943856"/>
            <a:ext cx="6466392" cy="546377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33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method requires () as of Python 3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33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Python 2 we could use print ‘hello’ or print(‘hello’).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344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2" y="-373381"/>
            <a:ext cx="10515600" cy="1325563"/>
          </a:xfrm>
        </p:spPr>
        <p:txBody>
          <a:bodyPr/>
          <a:lstStyle/>
          <a:p>
            <a:r>
              <a:rPr lang="en-IN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Whitespaces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5592" y="879030"/>
            <a:ext cx="6522720" cy="4351338"/>
          </a:xfrm>
        </p:spPr>
        <p:txBody>
          <a:bodyPr>
            <a:noAutofit/>
          </a:bodyPr>
          <a:lstStyle/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Indentation is very important in Python.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SzPct val="45000"/>
              <a:buNone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Constructs like ‘if’ &amp; ‘for’ starts with ‘:’ 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SzPct val="45000"/>
              <a:buNone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Python then expects the body of the construct 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lvl="1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and hence instead of ‘&gt;&gt;&gt;’ prompts with … (three dots)</a:t>
            </a:r>
            <a:endParaRPr lang="en-IN" sz="36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SzPct val="45000"/>
              <a:buNone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body of the construct must follow after 4 whitespaces or a tab. </a:t>
            </a:r>
            <a:endParaRPr lang="en-IN" sz="4000" b="1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There are no {} (curly brackets) for any construct.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7689794" y="2099156"/>
            <a:ext cx="3807012" cy="31312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7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Importing from the Python Standard </a:t>
            </a:r>
            <a:r>
              <a:rPr lang="en-IN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We can access the standard library modules using the import keyword.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Eg</a:t>
            </a: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Import math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SzPct val="45000"/>
              <a:buNone/>
            </a:pP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Importing can be done in 3 ways:</a:t>
            </a:r>
            <a:endParaRPr lang="en-IN" sz="40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lvl="1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Import module</a:t>
            </a:r>
            <a:endParaRPr lang="en-IN" sz="36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lvl="1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From module import function</a:t>
            </a:r>
            <a:endParaRPr lang="en-IN" sz="36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lvl="1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From module import function as alias</a:t>
            </a:r>
            <a:endParaRPr lang="en-IN" sz="3600" b="1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62281"/>
          <a:stretch/>
        </p:blipFill>
        <p:spPr>
          <a:xfrm>
            <a:off x="6019800" y="1206083"/>
            <a:ext cx="5333999" cy="54351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2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992" b="1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Scalar types</a:t>
            </a:r>
            <a:endParaRPr lang="en-IN" sz="1452" b="1" spc="-1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03504" y="1189425"/>
            <a:ext cx="6781572" cy="44615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2800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</a:p>
          <a:p>
            <a:endParaRPr lang="en-IN" sz="24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signed and have unlimited precision.</a:t>
            </a:r>
            <a:endParaRPr lang="en-IN" sz="20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 literals are  usually specified in decimals in Python</a:t>
            </a:r>
            <a:r>
              <a:rPr lang="en-IN" sz="2400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0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be specified in binary with a 0b prefix, octal with a 0o prefix and hexadecimal with a 0x prefix.</a:t>
            </a:r>
            <a:endParaRPr lang="en-IN" sz="20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an integer by a call to </a:t>
            </a:r>
            <a:r>
              <a:rPr lang="en-IN" sz="2400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IN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constructor, </a:t>
            </a:r>
            <a:endParaRPr lang="en-IN" sz="20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 from other numeric types like float to integer, string to integer</a:t>
            </a:r>
            <a:r>
              <a:rPr lang="en-IN" sz="2400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0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convert a String in binary of a certain base in integer to decimal.</a:t>
            </a:r>
            <a:endParaRPr lang="en-IN" sz="20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7572210" y="1189425"/>
            <a:ext cx="2779569" cy="51535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0055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450388" y="-366728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992" b="1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Scalar types</a:t>
            </a:r>
            <a:endParaRPr lang="en-IN" sz="1452" b="1" spc="-1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329184" y="585601"/>
            <a:ext cx="7055892" cy="47727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Float</a:t>
            </a: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Takes </a:t>
            </a: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floating point values, any value, for example 10 ^ 8 can be expressed as e8</a:t>
            </a: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Speed of light:  3 x (10 ^ 8) can be expressed as 3e8</a:t>
            </a: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Planck’s constant 1.616 x (10 ^ -35) can be expressed as 1.616e-35.</a:t>
            </a:r>
            <a:endParaRPr lang="en-IN" sz="2400" b="1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Can convert any datatype to float by using the float constructor</a:t>
            </a: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Can express ‘not a number’ (nan) as a string.</a:t>
            </a:r>
            <a:endParaRPr lang="en-IN" sz="2400" b="1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Can also express positive and negative infinity.</a:t>
            </a:r>
            <a:endParaRPr lang="en-IN" sz="2400" b="1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Any float value added to an </a:t>
            </a:r>
            <a:r>
              <a:rPr lang="en-IN" sz="2400" b="1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 value is forwarded as a float value.</a:t>
            </a:r>
            <a:endParaRPr lang="en-IN" sz="2400" b="1" spc="-1" dirty="0"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7716561" y="778281"/>
            <a:ext cx="3493983" cy="57315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403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992" b="1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Scalar types</a:t>
            </a:r>
            <a:endParaRPr lang="en-IN" sz="1452" b="1" spc="-1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943685" y="1257370"/>
            <a:ext cx="8864044" cy="5253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IN" sz="2800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</a:t>
            </a:r>
          </a:p>
          <a:p>
            <a:pPr>
              <a:buClr>
                <a:srgbClr val="000000"/>
              </a:buClr>
              <a:buSzPct val="45000"/>
            </a:pPr>
            <a:endParaRPr lang="en-IN" sz="28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has a special null value called None. </a:t>
            </a:r>
            <a:endParaRPr lang="en-IN" sz="28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represent the absence  of a value.</a:t>
            </a:r>
            <a:endParaRPr lang="en-IN" sz="28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has no effect when typed into REPL.</a:t>
            </a:r>
            <a:endParaRPr lang="en-IN" sz="28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 can be assigned to a variable and tested using the is operator.</a:t>
            </a:r>
            <a:endParaRPr lang="en-IN" sz="28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  <a:ea typeface="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4096033" y="4569237"/>
            <a:ext cx="3354359" cy="17194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586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࡚ࡳࡈࡱࡦࡸࡸ࡮࡫࡮ࡪࡩ"/>
  <p:tag name="DATETIME" val="࠺࠴࠾࠴࠷࠵࠶࠼ࠥࠥ࠺࠿࠷࠷ࡆࡒࠥ࠭ࡌࡒ࡙࠰࠺࠿࠸࠵࠮"/>
  <p:tag name="DONEBY" val="ࡘ࡙ࡡࡸࡷࡪࡪࡳࡦࡹ࡭"/>
  <p:tag name="IPADDRESS" val="ࡉࡑࡍࡈ࡜ࡑ࠵࠶࠶࠵"/>
  <p:tag name="APPVER" val="࠸࠳࠵"/>
  <p:tag name="RANDOM" val="5"/>
  <p:tag name="CHECKSUM" val="࠹࠸࠽࠽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1103</Words>
  <Application>Microsoft Macintosh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WenQuanYi Micro Hei</vt:lpstr>
      <vt:lpstr>Wingdings</vt:lpstr>
      <vt:lpstr>Arial</vt:lpstr>
      <vt:lpstr>Office Theme</vt:lpstr>
      <vt:lpstr>PowerPoint Presentation</vt:lpstr>
      <vt:lpstr>Contents</vt:lpstr>
      <vt:lpstr>Introduction</vt:lpstr>
      <vt:lpstr>PowerPoint Presentation</vt:lpstr>
      <vt:lpstr>Whitespaces</vt:lpstr>
      <vt:lpstr>Importing from the Python Standard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Statements</vt:lpstr>
      <vt:lpstr>Conditional Statements</vt:lpstr>
      <vt:lpstr>Collections - Str</vt:lpstr>
      <vt:lpstr>Collections - String</vt:lpstr>
      <vt:lpstr>Bytes</vt:lpstr>
      <vt:lpstr>Lists</vt:lpstr>
      <vt:lpstr>Dictionary</vt:lpstr>
      <vt:lpstr>Functions</vt:lpstr>
      <vt:lpstr>Classes</vt:lpstr>
      <vt:lpstr>PowerPoint Presentation</vt:lpstr>
      <vt:lpstr>Exception handling</vt:lpstr>
      <vt:lpstr>File Handling</vt:lpstr>
      <vt:lpstr>PowerPoint Presentation</vt:lpstr>
      <vt:lpstr>Few Sites and books I found that’s easy and nice</vt:lpstr>
    </vt:vector>
  </TitlesOfParts>
  <Company>STMicroelectronics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Sreenath K</dc:creator>
  <cp:lastModifiedBy>Microsoft Office User</cp:lastModifiedBy>
  <cp:revision>35</cp:revision>
  <dcterms:created xsi:type="dcterms:W3CDTF">2017-05-08T23:49:44Z</dcterms:created>
  <dcterms:modified xsi:type="dcterms:W3CDTF">2017-05-09T08:51:22Z</dcterms:modified>
</cp:coreProperties>
</file>