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5" r:id="rId1"/>
  </p:sldMasterIdLst>
  <p:notesMasterIdLst>
    <p:notesMasterId r:id="rId22"/>
  </p:notesMasterIdLst>
  <p:sldIdLst>
    <p:sldId id="256" r:id="rId2"/>
    <p:sldId id="257" r:id="rId3"/>
    <p:sldId id="259" r:id="rId4"/>
    <p:sldId id="271" r:id="rId5"/>
    <p:sldId id="261" r:id="rId6"/>
    <p:sldId id="280" r:id="rId7"/>
    <p:sldId id="272" r:id="rId8"/>
    <p:sldId id="281" r:id="rId9"/>
    <p:sldId id="262" r:id="rId10"/>
    <p:sldId id="273" r:id="rId11"/>
    <p:sldId id="274" r:id="rId12"/>
    <p:sldId id="275" r:id="rId13"/>
    <p:sldId id="263" r:id="rId14"/>
    <p:sldId id="276" r:id="rId15"/>
    <p:sldId id="277" r:id="rId16"/>
    <p:sldId id="278" r:id="rId17"/>
    <p:sldId id="279" r:id="rId18"/>
    <p:sldId id="268" r:id="rId19"/>
    <p:sldId id="269" r:id="rId20"/>
    <p:sldId id="270" r:id="rId21"/>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
      <p:font typeface="Wingdings 3" panose="05040102010807070707" pitchFamily="18" charset="2"/>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NjJxbp6jJv9DjUKRqwC0tSIia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B5A5E5-AF43-47D8-8129-A4F2A1D240F2}">
  <a:tblStyle styleId="{07B5A5E5-AF43-47D8-8129-A4F2A1D240F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5E7"/>
          </a:solidFill>
        </a:fill>
      </a:tcStyle>
    </a:wholeTbl>
    <a:band1H>
      <a:tcTxStyle/>
      <a:tcStyle>
        <a:tcBdr/>
        <a:fill>
          <a:solidFill>
            <a:srgbClr val="DFEBCA"/>
          </a:solidFill>
        </a:fill>
      </a:tcStyle>
    </a:band1H>
    <a:band2H>
      <a:tcTxStyle/>
      <a:tcStyle>
        <a:tcBdr/>
      </a:tcStyle>
    </a:band2H>
    <a:band1V>
      <a:tcTxStyle/>
      <a:tcStyle>
        <a:tcBdr/>
        <a:fill>
          <a:solidFill>
            <a:srgbClr val="DFEBC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5" name="Google Shape;44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2" name="Google Shape;45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3A977F-2504-E741-85B4-8F01994E1F25}" type="datetimeFigureOut">
              <a:rPr lang="en-US" smtClean="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77209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96809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90667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919922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30365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36282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A7C16-FAF2-2C41-B697-563997C522AD}" type="datetimeFigureOut">
              <a:rPr lang="en-US" smtClean="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433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9D9EA-0687-604F-B97A-763B6765DF9F}" type="datetimeFigureOut">
              <a:rPr lang="en-US" smtClean="0"/>
              <a:t>3/10/2022</a:t>
            </a:fld>
            <a:endParaRPr lang="en-US" dirty="0"/>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13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extLst>
      <p:ext uri="{BB962C8B-B14F-4D97-AF65-F5344CB8AC3E}">
        <p14:creationId xmlns:p14="http://schemas.microsoft.com/office/powerpoint/2010/main" val="165269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smtClean="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562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BB9B27-4D02-2940-AED5-BC8F2B3B1507}" type="datetimeFigureOut">
              <a:rPr lang="en-US" smtClean="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674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CF7878-2C98-7449-BB8F-764A5EA8E558}" type="datetimeFigureOut">
              <a:rPr lang="en-US" smtClean="0"/>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282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427038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8C0351-EB03-5444-BA93-B7E778374E24}" type="datetimeFigureOut">
              <a:rPr lang="en-US" smtClean="0"/>
              <a:t>3/10/2022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531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smtClean="0"/>
              <a:t>3/10/2022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001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EB8CB6-48D8-4E47-B0D3-B56230F429D0}" type="datetimeFigureOut">
              <a:rPr lang="en-US" smtClean="0"/>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933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F716D3-DCE8-CC45-8106-AE5DFCD073F9}" type="datetimeFigureOut">
              <a:rPr lang="en-US" smtClean="0"/>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54520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07948058"/>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2513142" y="838845"/>
            <a:ext cx="6018116" cy="59048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1200" b="1" i="0" u="none" strike="noStrike" cap="none" dirty="0">
                <a:solidFill>
                  <a:srgbClr val="0070C0"/>
                </a:solidFill>
                <a:latin typeface="Times New Roman"/>
                <a:ea typeface="Times New Roman"/>
                <a:cs typeface="Times New Roman"/>
                <a:sym typeface="Times New Roman"/>
              </a:rPr>
              <a:t> </a:t>
            </a:r>
            <a:r>
              <a:rPr lang="en-US" sz="2800" b="1" i="0" u="sng"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Incident Impact Prediction</a:t>
            </a:r>
            <a:endParaRPr sz="28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333" name="Google Shape;333;p1"/>
          <p:cNvPicPr preferRelativeResize="0"/>
          <p:nvPr/>
        </p:nvPicPr>
        <p:blipFill rotWithShape="1">
          <a:blip r:embed="rId3">
            <a:alphaModFix/>
          </a:blip>
          <a:srcRect/>
          <a:stretch/>
        </p:blipFill>
        <p:spPr>
          <a:xfrm>
            <a:off x="7700064" y="102559"/>
            <a:ext cx="1187051" cy="411359"/>
          </a:xfrm>
          <a:prstGeom prst="rect">
            <a:avLst/>
          </a:prstGeom>
          <a:noFill/>
          <a:ln>
            <a:noFill/>
          </a:ln>
        </p:spPr>
      </p:pic>
      <p:sp>
        <p:nvSpPr>
          <p:cNvPr id="5" name="TextBox 4">
            <a:extLst>
              <a:ext uri="{FF2B5EF4-FFF2-40B4-BE49-F238E27FC236}">
                <a16:creationId xmlns:a16="http://schemas.microsoft.com/office/drawing/2014/main" id="{E9918C03-995A-4A61-91AF-33E71F055A23}"/>
              </a:ext>
            </a:extLst>
          </p:cNvPr>
          <p:cNvSpPr txBox="1"/>
          <p:nvPr/>
        </p:nvSpPr>
        <p:spPr>
          <a:xfrm>
            <a:off x="5660795" y="2105011"/>
            <a:ext cx="4572000" cy="707886"/>
          </a:xfrm>
          <a:prstGeom prst="rect">
            <a:avLst/>
          </a:prstGeom>
          <a:noFill/>
        </p:spPr>
        <p:txBody>
          <a:bodyPr wrap="square">
            <a:spAutoFit/>
          </a:bodyPr>
          <a:lstStyle/>
          <a:p>
            <a:pPr marL="0" marR="0" lvl="0" indent="0" algn="l" rtl="0">
              <a:lnSpc>
                <a:spcPct val="100000"/>
              </a:lnSpc>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Mentor: </a:t>
            </a:r>
            <a:r>
              <a:rPr lang="en-US" sz="2000" b="0" i="0" u="none" strike="noStrike" cap="none" dirty="0">
                <a:solidFill>
                  <a:schemeClr val="dk1"/>
                </a:solidFill>
                <a:latin typeface="Times New Roman"/>
                <a:ea typeface="Times New Roman"/>
                <a:cs typeface="Times New Roman"/>
                <a:sym typeface="Times New Roman"/>
              </a:rPr>
              <a:t>Parth</a:t>
            </a:r>
          </a:p>
          <a:p>
            <a:pPr marL="0" marR="0" lvl="0" indent="0" algn="l" rtl="0">
              <a:lnSpc>
                <a:spcPct val="100000"/>
              </a:lnSpc>
              <a:spcBef>
                <a:spcPts val="0"/>
              </a:spcBef>
              <a:spcAft>
                <a:spcPts val="0"/>
              </a:spcAft>
              <a:buClr>
                <a:srgbClr val="002776"/>
              </a:buClr>
              <a:buSzPts val="2400"/>
              <a:buFont typeface="Verdana"/>
              <a:buNone/>
            </a:pPr>
            <a:r>
              <a:rPr lang="en-US" sz="2000" b="1" i="0" u="none" strike="noStrike" cap="none" dirty="0">
                <a:solidFill>
                  <a:schemeClr val="dk1"/>
                </a:solidFill>
                <a:latin typeface="Times New Roman"/>
                <a:ea typeface="Times New Roman"/>
                <a:cs typeface="Times New Roman"/>
                <a:sym typeface="Times New Roman"/>
              </a:rPr>
              <a:t>Date: </a:t>
            </a:r>
            <a:r>
              <a:rPr lang="en-US" sz="2000" b="0" i="0" u="none" strike="noStrike" cap="none" dirty="0">
                <a:solidFill>
                  <a:schemeClr val="dk1"/>
                </a:solidFill>
                <a:latin typeface="Times New Roman"/>
                <a:ea typeface="Times New Roman"/>
                <a:cs typeface="Times New Roman"/>
                <a:sym typeface="Times New Roman"/>
              </a:rPr>
              <a:t>24/02/2022</a:t>
            </a:r>
          </a:p>
        </p:txBody>
      </p:sp>
      <p:sp>
        <p:nvSpPr>
          <p:cNvPr id="7" name="TextBox 6">
            <a:extLst>
              <a:ext uri="{FF2B5EF4-FFF2-40B4-BE49-F238E27FC236}">
                <a16:creationId xmlns:a16="http://schemas.microsoft.com/office/drawing/2014/main" id="{72A126E2-5D83-4286-9B7F-6D96C97EC0C2}"/>
              </a:ext>
            </a:extLst>
          </p:cNvPr>
          <p:cNvSpPr txBox="1"/>
          <p:nvPr/>
        </p:nvSpPr>
        <p:spPr>
          <a:xfrm>
            <a:off x="2328421" y="3277468"/>
            <a:ext cx="4487158" cy="400110"/>
          </a:xfrm>
          <a:prstGeom prst="rect">
            <a:avLst/>
          </a:prstGeom>
          <a:noFill/>
        </p:spPr>
        <p:txBody>
          <a:bodyPr wrap="square">
            <a:spAutoFit/>
          </a:bodyPr>
          <a:lstStyle/>
          <a:p>
            <a:r>
              <a:rPr lang="en-US" sz="2000" b="1" i="0" u="none" strike="noStrike" cap="none" dirty="0">
                <a:solidFill>
                  <a:schemeClr val="dk1"/>
                </a:solidFill>
                <a:latin typeface="Times New Roman"/>
                <a:ea typeface="Times New Roman"/>
                <a:cs typeface="Times New Roman"/>
                <a:sym typeface="Times New Roman"/>
              </a:rPr>
              <a:t>Group no. 6 </a:t>
            </a:r>
            <a:endParaRPr lang="en-IN" sz="2000" dirty="0"/>
          </a:p>
        </p:txBody>
      </p:sp>
      <p:sp>
        <p:nvSpPr>
          <p:cNvPr id="10" name="TextBox 9">
            <a:extLst>
              <a:ext uri="{FF2B5EF4-FFF2-40B4-BE49-F238E27FC236}">
                <a16:creationId xmlns:a16="http://schemas.microsoft.com/office/drawing/2014/main" id="{91C41A36-A931-4A11-BE7A-96919F3CBB92}"/>
              </a:ext>
            </a:extLst>
          </p:cNvPr>
          <p:cNvSpPr txBox="1"/>
          <p:nvPr/>
        </p:nvSpPr>
        <p:spPr>
          <a:xfrm>
            <a:off x="3563782" y="4003091"/>
            <a:ext cx="5142320" cy="338554"/>
          </a:xfrm>
          <a:prstGeom prst="rect">
            <a:avLst/>
          </a:prstGeom>
          <a:noFill/>
        </p:spPr>
        <p:txBody>
          <a:bodyPr wrap="square">
            <a:spAutoFit/>
          </a:bodyPr>
          <a:lstStyle/>
          <a:p>
            <a:r>
              <a:rPr lang="en-IN" sz="1600" b="0" i="0" dirty="0">
                <a:solidFill>
                  <a:schemeClr val="tx1"/>
                </a:solidFill>
                <a:effectLst/>
                <a:latin typeface="Times New Roman" panose="02020603050405020304" pitchFamily="18" charset="0"/>
                <a:cs typeface="Times New Roman" panose="02020603050405020304" pitchFamily="18" charset="0"/>
              </a:rPr>
              <a:t>Harshwardhan Prabodhan Pawar</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243288-E0AB-4138-A89B-A362913668A1}"/>
              </a:ext>
            </a:extLst>
          </p:cNvPr>
          <p:cNvSpPr txBox="1"/>
          <p:nvPr/>
        </p:nvSpPr>
        <p:spPr>
          <a:xfrm>
            <a:off x="3563782" y="4416596"/>
            <a:ext cx="5142320" cy="338554"/>
          </a:xfrm>
          <a:prstGeom prst="rect">
            <a:avLst/>
          </a:prstGeom>
          <a:noFill/>
        </p:spPr>
        <p:txBody>
          <a:bodyPr wrap="square">
            <a:spAutoFit/>
          </a:bodyPr>
          <a:lstStyle/>
          <a:p>
            <a:r>
              <a:rPr lang="en-IN" sz="1600" b="0" i="0" dirty="0">
                <a:solidFill>
                  <a:schemeClr val="tx1"/>
                </a:solidFill>
                <a:effectLst/>
                <a:latin typeface="Times New Roman" panose="02020603050405020304" pitchFamily="18" charset="0"/>
                <a:cs typeface="Times New Roman" panose="02020603050405020304" pitchFamily="18" charset="0"/>
              </a:rPr>
              <a:t>SHIVA KHER</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813DAC7-DA35-40B0-9DAA-31B307019A47}"/>
              </a:ext>
            </a:extLst>
          </p:cNvPr>
          <p:cNvSpPr txBox="1"/>
          <p:nvPr/>
        </p:nvSpPr>
        <p:spPr>
          <a:xfrm>
            <a:off x="3563782" y="4752989"/>
            <a:ext cx="5142320" cy="338554"/>
          </a:xfrm>
          <a:prstGeom prst="rect">
            <a:avLst/>
          </a:prstGeom>
          <a:noFill/>
        </p:spPr>
        <p:txBody>
          <a:bodyPr wrap="square">
            <a:spAutoFit/>
          </a:bodyPr>
          <a:lstStyle/>
          <a:p>
            <a:r>
              <a:rPr lang="en-IN" sz="1600" b="0" i="0" dirty="0">
                <a:solidFill>
                  <a:schemeClr val="tx1"/>
                </a:solidFill>
                <a:effectLst/>
                <a:latin typeface="Times New Roman" panose="02020603050405020304" pitchFamily="18" charset="0"/>
                <a:cs typeface="Times New Roman" panose="02020603050405020304" pitchFamily="18" charset="0"/>
              </a:rPr>
              <a:t>Jobin Joel J</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EDFBB410-1EFF-4FF5-9CC2-621368C8F9BB}"/>
              </a:ext>
            </a:extLst>
          </p:cNvPr>
          <p:cNvSpPr txBox="1"/>
          <p:nvPr/>
        </p:nvSpPr>
        <p:spPr>
          <a:xfrm>
            <a:off x="3563782" y="5107389"/>
            <a:ext cx="5142320" cy="338554"/>
          </a:xfrm>
          <a:prstGeom prst="rect">
            <a:avLst/>
          </a:prstGeom>
          <a:noFill/>
        </p:spPr>
        <p:txBody>
          <a:bodyPr wrap="square">
            <a:spAutoFit/>
          </a:bodyPr>
          <a:lstStyle/>
          <a:p>
            <a:r>
              <a:rPr lang="en-IN" sz="1600" b="0" i="0" dirty="0">
                <a:solidFill>
                  <a:schemeClr val="tx1"/>
                </a:solidFill>
                <a:effectLst/>
                <a:latin typeface="Times New Roman" panose="02020603050405020304" pitchFamily="18" charset="0"/>
                <a:cs typeface="Times New Roman" panose="02020603050405020304" pitchFamily="18" charset="0"/>
              </a:rPr>
              <a:t>Mr. Polisetti Sai</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8D70D4E-C0A5-4289-B5F5-F5A7D5F1F948}"/>
              </a:ext>
            </a:extLst>
          </p:cNvPr>
          <p:cNvSpPr txBox="1"/>
          <p:nvPr/>
        </p:nvSpPr>
        <p:spPr>
          <a:xfrm>
            <a:off x="3563782" y="5508411"/>
            <a:ext cx="5142320" cy="338554"/>
          </a:xfrm>
          <a:prstGeom prst="rect">
            <a:avLst/>
          </a:prstGeom>
          <a:noFill/>
        </p:spPr>
        <p:txBody>
          <a:bodyPr wrap="square">
            <a:spAutoFit/>
          </a:bodyPr>
          <a:lstStyle/>
          <a:p>
            <a:r>
              <a:rPr lang="en-IN" sz="1600" b="0" i="0" dirty="0">
                <a:solidFill>
                  <a:schemeClr val="tx1"/>
                </a:solidFill>
                <a:effectLst/>
                <a:latin typeface="Times New Roman" panose="02020603050405020304" pitchFamily="18" charset="0"/>
                <a:cs typeface="Times New Roman" panose="02020603050405020304" pitchFamily="18" charset="0"/>
              </a:rPr>
              <a:t>Mr. Pratik Sahebrao Ahire</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643B00-3422-4A9A-A67B-B3BBE78F3409}"/>
              </a:ext>
            </a:extLst>
          </p:cNvPr>
          <p:cNvSpPr txBox="1"/>
          <p:nvPr/>
        </p:nvSpPr>
        <p:spPr>
          <a:xfrm>
            <a:off x="2040902" y="553121"/>
            <a:ext cx="6301819" cy="461665"/>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Feature Selection using Mutual information</a:t>
            </a:r>
          </a:p>
        </p:txBody>
      </p:sp>
      <p:pic>
        <p:nvPicPr>
          <p:cNvPr id="5" name="Picture 4">
            <a:extLst>
              <a:ext uri="{FF2B5EF4-FFF2-40B4-BE49-F238E27FC236}">
                <a16:creationId xmlns:a16="http://schemas.microsoft.com/office/drawing/2014/main" id="{D0DDECDA-9759-42E1-9B65-E47660282075}"/>
              </a:ext>
            </a:extLst>
          </p:cNvPr>
          <p:cNvPicPr>
            <a:picLocks noChangeAspect="1"/>
          </p:cNvPicPr>
          <p:nvPr/>
        </p:nvPicPr>
        <p:blipFill>
          <a:blip r:embed="rId2"/>
          <a:stretch>
            <a:fillRect/>
          </a:stretch>
        </p:blipFill>
        <p:spPr>
          <a:xfrm>
            <a:off x="6429080" y="1231917"/>
            <a:ext cx="2479250" cy="5072962"/>
          </a:xfrm>
          <a:prstGeom prst="rect">
            <a:avLst/>
          </a:prstGeom>
        </p:spPr>
      </p:pic>
      <p:pic>
        <p:nvPicPr>
          <p:cNvPr id="7" name="Picture 6">
            <a:extLst>
              <a:ext uri="{FF2B5EF4-FFF2-40B4-BE49-F238E27FC236}">
                <a16:creationId xmlns:a16="http://schemas.microsoft.com/office/drawing/2014/main" id="{276BEFB5-0FC8-429C-B458-2FFA901D6253}"/>
              </a:ext>
            </a:extLst>
          </p:cNvPr>
          <p:cNvPicPr>
            <a:picLocks noChangeAspect="1"/>
          </p:cNvPicPr>
          <p:nvPr/>
        </p:nvPicPr>
        <p:blipFill>
          <a:blip r:embed="rId3"/>
          <a:stretch>
            <a:fillRect/>
          </a:stretch>
        </p:blipFill>
        <p:spPr>
          <a:xfrm>
            <a:off x="346579" y="4490337"/>
            <a:ext cx="5965957" cy="2271491"/>
          </a:xfrm>
          <a:prstGeom prst="rect">
            <a:avLst/>
          </a:prstGeom>
        </p:spPr>
      </p:pic>
      <p:sp>
        <p:nvSpPr>
          <p:cNvPr id="9" name="TextBox 8">
            <a:extLst>
              <a:ext uri="{FF2B5EF4-FFF2-40B4-BE49-F238E27FC236}">
                <a16:creationId xmlns:a16="http://schemas.microsoft.com/office/drawing/2014/main" id="{F12B01BA-1645-47BD-9EBD-E69DBD9FFD0D}"/>
              </a:ext>
            </a:extLst>
          </p:cNvPr>
          <p:cNvSpPr txBox="1"/>
          <p:nvPr/>
        </p:nvSpPr>
        <p:spPr>
          <a:xfrm>
            <a:off x="1740536" y="1806887"/>
            <a:ext cx="4572000" cy="707886"/>
          </a:xfrm>
          <a:prstGeom prst="rect">
            <a:avLst/>
          </a:prstGeom>
          <a:noFill/>
        </p:spPr>
        <p:txBody>
          <a:bodyPr wrap="square">
            <a:spAutoFit/>
          </a:bodyPr>
          <a:lstStyle/>
          <a:p>
            <a:pPr marL="342900" indent="-342900">
              <a:buClr>
                <a:schemeClr val="dk1"/>
              </a:buClr>
              <a:buSzPts val="2400"/>
              <a:buFont typeface="Arial"/>
              <a:buChar char="•"/>
            </a:pPr>
            <a:r>
              <a:rPr lang="en-US" sz="2000" dirty="0">
                <a:solidFill>
                  <a:schemeClr val="dk1"/>
                </a:solidFill>
                <a:latin typeface="Times New Roman"/>
                <a:ea typeface="Times New Roman"/>
                <a:cs typeface="Times New Roman"/>
                <a:sym typeface="Times New Roman"/>
              </a:rPr>
              <a:t>Algorithm Used: mutual information classifier</a:t>
            </a:r>
          </a:p>
        </p:txBody>
      </p:sp>
    </p:spTree>
    <p:extLst>
      <p:ext uri="{BB962C8B-B14F-4D97-AF65-F5344CB8AC3E}">
        <p14:creationId xmlns:p14="http://schemas.microsoft.com/office/powerpoint/2010/main" val="271169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98A27F-0BC0-4E0D-ACF0-42506A9F1BEE}"/>
              </a:ext>
            </a:extLst>
          </p:cNvPr>
          <p:cNvSpPr txBox="1"/>
          <p:nvPr/>
        </p:nvSpPr>
        <p:spPr>
          <a:xfrm>
            <a:off x="1578990" y="81781"/>
            <a:ext cx="6858000" cy="461665"/>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Feature Importance using Decision Tree Classifier</a:t>
            </a:r>
          </a:p>
        </p:txBody>
      </p:sp>
      <p:pic>
        <p:nvPicPr>
          <p:cNvPr id="5" name="Picture 4">
            <a:extLst>
              <a:ext uri="{FF2B5EF4-FFF2-40B4-BE49-F238E27FC236}">
                <a16:creationId xmlns:a16="http://schemas.microsoft.com/office/drawing/2014/main" id="{01482541-7E5A-4EB7-901F-F2E792B79775}"/>
              </a:ext>
            </a:extLst>
          </p:cNvPr>
          <p:cNvPicPr>
            <a:picLocks noChangeAspect="1"/>
          </p:cNvPicPr>
          <p:nvPr/>
        </p:nvPicPr>
        <p:blipFill>
          <a:blip r:embed="rId2"/>
          <a:stretch>
            <a:fillRect/>
          </a:stretch>
        </p:blipFill>
        <p:spPr>
          <a:xfrm>
            <a:off x="6357181" y="772996"/>
            <a:ext cx="2645417" cy="4634261"/>
          </a:xfrm>
          <a:prstGeom prst="rect">
            <a:avLst/>
          </a:prstGeom>
        </p:spPr>
      </p:pic>
      <p:pic>
        <p:nvPicPr>
          <p:cNvPr id="7" name="Picture 6">
            <a:extLst>
              <a:ext uri="{FF2B5EF4-FFF2-40B4-BE49-F238E27FC236}">
                <a16:creationId xmlns:a16="http://schemas.microsoft.com/office/drawing/2014/main" id="{CD6C6966-8156-4371-8C3A-6DB9C3890D83}"/>
              </a:ext>
            </a:extLst>
          </p:cNvPr>
          <p:cNvPicPr>
            <a:picLocks noChangeAspect="1"/>
          </p:cNvPicPr>
          <p:nvPr/>
        </p:nvPicPr>
        <p:blipFill>
          <a:blip r:embed="rId3"/>
          <a:stretch>
            <a:fillRect/>
          </a:stretch>
        </p:blipFill>
        <p:spPr>
          <a:xfrm>
            <a:off x="218401" y="4482319"/>
            <a:ext cx="6050424" cy="2293900"/>
          </a:xfrm>
          <a:prstGeom prst="rect">
            <a:avLst/>
          </a:prstGeom>
        </p:spPr>
      </p:pic>
      <p:sp>
        <p:nvSpPr>
          <p:cNvPr id="9" name="TextBox 8">
            <a:extLst>
              <a:ext uri="{FF2B5EF4-FFF2-40B4-BE49-F238E27FC236}">
                <a16:creationId xmlns:a16="http://schemas.microsoft.com/office/drawing/2014/main" id="{685DE8D4-385A-4C86-B3A7-E2FF31165100}"/>
              </a:ext>
            </a:extLst>
          </p:cNvPr>
          <p:cNvSpPr txBox="1"/>
          <p:nvPr/>
        </p:nvSpPr>
        <p:spPr>
          <a:xfrm>
            <a:off x="1927781" y="1844594"/>
            <a:ext cx="4572000" cy="707886"/>
          </a:xfrm>
          <a:prstGeom prst="rect">
            <a:avLst/>
          </a:prstGeom>
          <a:noFill/>
        </p:spPr>
        <p:txBody>
          <a:bodyPr wrap="square">
            <a:spAutoFit/>
          </a:bodyPr>
          <a:lstStyle/>
          <a:p>
            <a:pPr marL="342900" indent="-342900">
              <a:buClr>
                <a:schemeClr val="dk1"/>
              </a:buClr>
              <a:buSzPts val="2400"/>
              <a:buFont typeface="Arial"/>
              <a:buChar char="•"/>
            </a:pPr>
            <a:r>
              <a:rPr lang="en-US" sz="2000" dirty="0">
                <a:solidFill>
                  <a:schemeClr val="dk1"/>
                </a:solidFill>
                <a:latin typeface="Times New Roman"/>
                <a:ea typeface="Times New Roman"/>
                <a:cs typeface="Times New Roman"/>
                <a:sym typeface="Times New Roman"/>
              </a:rPr>
              <a:t>Algorithm Used: Decision Tree classifier</a:t>
            </a:r>
          </a:p>
        </p:txBody>
      </p:sp>
    </p:spTree>
    <p:extLst>
      <p:ext uri="{BB962C8B-B14F-4D97-AF65-F5344CB8AC3E}">
        <p14:creationId xmlns:p14="http://schemas.microsoft.com/office/powerpoint/2010/main" val="530014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5B2842-74AC-4CF2-95C5-BA1B359AC217}"/>
              </a:ext>
            </a:extLst>
          </p:cNvPr>
          <p:cNvSpPr txBox="1"/>
          <p:nvPr/>
        </p:nvSpPr>
        <p:spPr>
          <a:xfrm>
            <a:off x="2455681" y="270317"/>
            <a:ext cx="5321431" cy="461665"/>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Feature Selection using Chi Square</a:t>
            </a:r>
          </a:p>
        </p:txBody>
      </p:sp>
      <p:pic>
        <p:nvPicPr>
          <p:cNvPr id="5" name="Picture 4">
            <a:extLst>
              <a:ext uri="{FF2B5EF4-FFF2-40B4-BE49-F238E27FC236}">
                <a16:creationId xmlns:a16="http://schemas.microsoft.com/office/drawing/2014/main" id="{20691CFF-F5A1-4A59-9561-97ACE72C8D37}"/>
              </a:ext>
            </a:extLst>
          </p:cNvPr>
          <p:cNvPicPr>
            <a:picLocks noChangeAspect="1"/>
          </p:cNvPicPr>
          <p:nvPr/>
        </p:nvPicPr>
        <p:blipFill>
          <a:blip r:embed="rId2"/>
          <a:stretch>
            <a:fillRect/>
          </a:stretch>
        </p:blipFill>
        <p:spPr>
          <a:xfrm>
            <a:off x="5549733" y="2316234"/>
            <a:ext cx="3254902" cy="4172678"/>
          </a:xfrm>
          <a:prstGeom prst="rect">
            <a:avLst/>
          </a:prstGeom>
        </p:spPr>
      </p:pic>
      <p:sp>
        <p:nvSpPr>
          <p:cNvPr id="7" name="TextBox 6">
            <a:extLst>
              <a:ext uri="{FF2B5EF4-FFF2-40B4-BE49-F238E27FC236}">
                <a16:creationId xmlns:a16="http://schemas.microsoft.com/office/drawing/2014/main" id="{E927C07A-6429-4E64-89AF-DBECE16A019A}"/>
              </a:ext>
            </a:extLst>
          </p:cNvPr>
          <p:cNvSpPr txBox="1"/>
          <p:nvPr/>
        </p:nvSpPr>
        <p:spPr>
          <a:xfrm>
            <a:off x="1946635" y="1731472"/>
            <a:ext cx="4572000" cy="400110"/>
          </a:xfrm>
          <a:prstGeom prst="rect">
            <a:avLst/>
          </a:prstGeom>
          <a:noFill/>
        </p:spPr>
        <p:txBody>
          <a:bodyPr wrap="square">
            <a:spAutoFit/>
          </a:bodyPr>
          <a:lstStyle/>
          <a:p>
            <a:pPr marL="342900" indent="-342900">
              <a:buClr>
                <a:schemeClr val="dk1"/>
              </a:buClr>
              <a:buSzPts val="2400"/>
              <a:buFont typeface="Arial"/>
              <a:buChar char="•"/>
            </a:pPr>
            <a:r>
              <a:rPr lang="en-US" sz="2000" dirty="0">
                <a:solidFill>
                  <a:schemeClr val="dk1"/>
                </a:solidFill>
                <a:latin typeface="Times New Roman"/>
                <a:ea typeface="Times New Roman"/>
                <a:cs typeface="Times New Roman"/>
                <a:sym typeface="Times New Roman"/>
              </a:rPr>
              <a:t>Algorithm Used: Ordered rank Feature</a:t>
            </a:r>
          </a:p>
        </p:txBody>
      </p:sp>
    </p:spTree>
    <p:extLst>
      <p:ext uri="{BB962C8B-B14F-4D97-AF65-F5344CB8AC3E}">
        <p14:creationId xmlns:p14="http://schemas.microsoft.com/office/powerpoint/2010/main" val="1681718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9"/>
          <p:cNvSpPr txBox="1"/>
          <p:nvPr/>
        </p:nvSpPr>
        <p:spPr>
          <a:xfrm>
            <a:off x="3020179" y="305924"/>
            <a:ext cx="3276089"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chemeClr val="tx1"/>
                </a:solidFill>
                <a:latin typeface="Times New Roman" panose="02020603050405020304" pitchFamily="18" charset="0"/>
                <a:cs typeface="Times New Roman" panose="02020603050405020304" pitchFamily="18" charset="0"/>
                <a:sym typeface="Arial"/>
              </a:rPr>
              <a:t>Model Building</a:t>
            </a:r>
            <a:endParaRPr sz="2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391" name="Google Shape;391;p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5" name="TextBox 4">
            <a:extLst>
              <a:ext uri="{FF2B5EF4-FFF2-40B4-BE49-F238E27FC236}">
                <a16:creationId xmlns:a16="http://schemas.microsoft.com/office/drawing/2014/main" id="{92616F5D-E4AA-412E-B477-E5CAC3CBB7C8}"/>
              </a:ext>
            </a:extLst>
          </p:cNvPr>
          <p:cNvSpPr txBox="1"/>
          <p:nvPr/>
        </p:nvSpPr>
        <p:spPr>
          <a:xfrm>
            <a:off x="1946635" y="1062169"/>
            <a:ext cx="4572000" cy="400110"/>
          </a:xfrm>
          <a:prstGeom prst="rect">
            <a:avLst/>
          </a:prstGeom>
          <a:noFill/>
        </p:spPr>
        <p:txBody>
          <a:bodyPr wrap="square">
            <a:spAutoFit/>
          </a:bodyPr>
          <a:lstStyle/>
          <a:p>
            <a:r>
              <a:rPr lang="en-US" sz="2000" b="1" dirty="0">
                <a:solidFill>
                  <a:schemeClr val="tx1"/>
                </a:solidFill>
                <a:latin typeface="Times New Roman" pitchFamily="18" charset="0"/>
                <a:cs typeface="Times New Roman" pitchFamily="18" charset="0"/>
              </a:rPr>
              <a:t>1. Using Random Forest Algorithm</a:t>
            </a:r>
            <a:endParaRPr lang="en-US" sz="2000" dirty="0">
              <a:solidFill>
                <a:schemeClr val="tx1"/>
              </a:solidFill>
            </a:endParaRPr>
          </a:p>
        </p:txBody>
      </p:sp>
      <p:pic>
        <p:nvPicPr>
          <p:cNvPr id="4" name="Picture 3">
            <a:extLst>
              <a:ext uri="{FF2B5EF4-FFF2-40B4-BE49-F238E27FC236}">
                <a16:creationId xmlns:a16="http://schemas.microsoft.com/office/drawing/2014/main" id="{01780FC1-B993-41AF-85D2-71325C742359}"/>
              </a:ext>
            </a:extLst>
          </p:cNvPr>
          <p:cNvPicPr>
            <a:picLocks noChangeAspect="1"/>
          </p:cNvPicPr>
          <p:nvPr/>
        </p:nvPicPr>
        <p:blipFill>
          <a:blip r:embed="rId4"/>
          <a:stretch>
            <a:fillRect/>
          </a:stretch>
        </p:blipFill>
        <p:spPr>
          <a:xfrm>
            <a:off x="1908928" y="3429000"/>
            <a:ext cx="6171445" cy="1504364"/>
          </a:xfrm>
          <a:prstGeom prst="rect">
            <a:avLst/>
          </a:prstGeom>
        </p:spPr>
      </p:pic>
      <p:sp>
        <p:nvSpPr>
          <p:cNvPr id="9" name="TextBox 8">
            <a:extLst>
              <a:ext uri="{FF2B5EF4-FFF2-40B4-BE49-F238E27FC236}">
                <a16:creationId xmlns:a16="http://schemas.microsoft.com/office/drawing/2014/main" id="{61A468E9-A82D-40B3-8D38-8824412D802E}"/>
              </a:ext>
            </a:extLst>
          </p:cNvPr>
          <p:cNvSpPr txBox="1"/>
          <p:nvPr/>
        </p:nvSpPr>
        <p:spPr>
          <a:xfrm>
            <a:off x="2049490" y="2056721"/>
            <a:ext cx="45720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dk1"/>
                </a:solidFill>
                <a:latin typeface="Times New Roman"/>
                <a:ea typeface="Times New Roman"/>
                <a:cs typeface="Times New Roman"/>
                <a:sym typeface="Times New Roman"/>
              </a:rPr>
              <a:t>Accuracy Score : 98.42%</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F03025-EB88-4024-B6E9-CA4A988FCD6A}"/>
              </a:ext>
            </a:extLst>
          </p:cNvPr>
          <p:cNvSpPr txBox="1"/>
          <p:nvPr/>
        </p:nvSpPr>
        <p:spPr>
          <a:xfrm>
            <a:off x="1720392" y="600256"/>
            <a:ext cx="4572000" cy="400110"/>
          </a:xfrm>
          <a:prstGeom prst="rect">
            <a:avLst/>
          </a:prstGeom>
          <a:noFill/>
        </p:spPr>
        <p:txBody>
          <a:bodyPr wrap="square">
            <a:spAutoFit/>
          </a:bodyPr>
          <a:lstStyle/>
          <a:p>
            <a:r>
              <a:rPr lang="en-US" sz="2000" b="1" dirty="0">
                <a:solidFill>
                  <a:schemeClr val="tx1"/>
                </a:solidFill>
                <a:latin typeface="Times New Roman" pitchFamily="18" charset="0"/>
                <a:cs typeface="Times New Roman" pitchFamily="18" charset="0"/>
              </a:rPr>
              <a:t> 2. Using Decision Tree Algorithm</a:t>
            </a:r>
          </a:p>
        </p:txBody>
      </p:sp>
      <p:pic>
        <p:nvPicPr>
          <p:cNvPr id="5" name="Picture 4">
            <a:extLst>
              <a:ext uri="{FF2B5EF4-FFF2-40B4-BE49-F238E27FC236}">
                <a16:creationId xmlns:a16="http://schemas.microsoft.com/office/drawing/2014/main" id="{5F67EC37-A7BE-4101-8AA6-D2B04B52639C}"/>
              </a:ext>
            </a:extLst>
          </p:cNvPr>
          <p:cNvPicPr>
            <a:picLocks noChangeAspect="1"/>
          </p:cNvPicPr>
          <p:nvPr/>
        </p:nvPicPr>
        <p:blipFill>
          <a:blip r:embed="rId2"/>
          <a:stretch>
            <a:fillRect/>
          </a:stretch>
        </p:blipFill>
        <p:spPr>
          <a:xfrm>
            <a:off x="2163451" y="3429000"/>
            <a:ext cx="6140261" cy="1585395"/>
          </a:xfrm>
          <a:prstGeom prst="rect">
            <a:avLst/>
          </a:prstGeom>
        </p:spPr>
      </p:pic>
      <p:sp>
        <p:nvSpPr>
          <p:cNvPr id="7" name="TextBox 6">
            <a:extLst>
              <a:ext uri="{FF2B5EF4-FFF2-40B4-BE49-F238E27FC236}">
                <a16:creationId xmlns:a16="http://schemas.microsoft.com/office/drawing/2014/main" id="{B1C9DDF5-193B-45D7-B553-72E5F4FCC858}"/>
              </a:ext>
            </a:extLst>
          </p:cNvPr>
          <p:cNvSpPr txBox="1"/>
          <p:nvPr/>
        </p:nvSpPr>
        <p:spPr>
          <a:xfrm>
            <a:off x="2163451" y="1929435"/>
            <a:ext cx="45720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dk1"/>
                </a:solidFill>
                <a:latin typeface="Times New Roman"/>
                <a:ea typeface="Times New Roman"/>
                <a:cs typeface="Times New Roman"/>
                <a:sym typeface="Times New Roman"/>
              </a:rPr>
              <a:t>Accuracy Score : 98.37%</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63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9C79CB-D7FD-410C-889F-3B8320841B16}"/>
              </a:ext>
            </a:extLst>
          </p:cNvPr>
          <p:cNvSpPr txBox="1"/>
          <p:nvPr/>
        </p:nvSpPr>
        <p:spPr>
          <a:xfrm>
            <a:off x="2286000" y="779365"/>
            <a:ext cx="4572000" cy="461665"/>
          </a:xfrm>
          <a:prstGeom prst="rect">
            <a:avLst/>
          </a:prstGeom>
          <a:noFill/>
        </p:spPr>
        <p:txBody>
          <a:bodyPr wrap="square">
            <a:spAutoFit/>
          </a:bodyPr>
          <a:lstStyle/>
          <a:p>
            <a:r>
              <a:rPr lang="en-US" sz="2400" b="1" dirty="0">
                <a:solidFill>
                  <a:schemeClr val="tx1"/>
                </a:solidFill>
                <a:latin typeface="Times New Roman" pitchFamily="18" charset="0"/>
                <a:cs typeface="Times New Roman" pitchFamily="18" charset="0"/>
              </a:rPr>
              <a:t>3. Using </a:t>
            </a:r>
            <a:r>
              <a:rPr lang="en-US" sz="2000" b="1" dirty="0">
                <a:solidFill>
                  <a:schemeClr val="tx1"/>
                </a:solidFill>
                <a:latin typeface="Times New Roman" pitchFamily="18" charset="0"/>
                <a:cs typeface="Times New Roman" pitchFamily="18" charset="0"/>
              </a:rPr>
              <a:t>KNN</a:t>
            </a:r>
            <a:r>
              <a:rPr lang="en-US" sz="2400" b="1" dirty="0">
                <a:solidFill>
                  <a:schemeClr val="tx1"/>
                </a:solidFill>
                <a:latin typeface="Times New Roman" pitchFamily="18" charset="0"/>
                <a:cs typeface="Times New Roman" pitchFamily="18" charset="0"/>
              </a:rPr>
              <a:t> Algorithm</a:t>
            </a:r>
            <a:endParaRPr lang="en-US" sz="2400" dirty="0">
              <a:solidFill>
                <a:schemeClr val="tx1"/>
              </a:solidFill>
            </a:endParaRPr>
          </a:p>
        </p:txBody>
      </p:sp>
      <p:pic>
        <p:nvPicPr>
          <p:cNvPr id="5" name="Picture 4">
            <a:extLst>
              <a:ext uri="{FF2B5EF4-FFF2-40B4-BE49-F238E27FC236}">
                <a16:creationId xmlns:a16="http://schemas.microsoft.com/office/drawing/2014/main" id="{0F9C69EB-9444-447A-97D1-D7753BA9E5CA}"/>
              </a:ext>
            </a:extLst>
          </p:cNvPr>
          <p:cNvPicPr>
            <a:picLocks noChangeAspect="1"/>
          </p:cNvPicPr>
          <p:nvPr/>
        </p:nvPicPr>
        <p:blipFill>
          <a:blip r:embed="rId2"/>
          <a:stretch>
            <a:fillRect/>
          </a:stretch>
        </p:blipFill>
        <p:spPr>
          <a:xfrm>
            <a:off x="2495147" y="3646877"/>
            <a:ext cx="5973595" cy="1377609"/>
          </a:xfrm>
          <a:prstGeom prst="rect">
            <a:avLst/>
          </a:prstGeom>
        </p:spPr>
      </p:pic>
      <p:sp>
        <p:nvSpPr>
          <p:cNvPr id="7" name="TextBox 6">
            <a:extLst>
              <a:ext uri="{FF2B5EF4-FFF2-40B4-BE49-F238E27FC236}">
                <a16:creationId xmlns:a16="http://schemas.microsoft.com/office/drawing/2014/main" id="{00485EE6-DF3F-44F2-B3BD-7752C0A51F03}"/>
              </a:ext>
            </a:extLst>
          </p:cNvPr>
          <p:cNvSpPr txBox="1"/>
          <p:nvPr/>
        </p:nvSpPr>
        <p:spPr>
          <a:xfrm>
            <a:off x="2495147" y="2244584"/>
            <a:ext cx="45720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dk1"/>
                </a:solidFill>
                <a:latin typeface="Times New Roman"/>
                <a:ea typeface="Times New Roman"/>
                <a:cs typeface="Times New Roman"/>
                <a:sym typeface="Times New Roman"/>
              </a:rPr>
              <a:t>Accuracy Score : 90.76%</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442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82AFE4-07C4-4551-B268-F5100D0B01B8}"/>
              </a:ext>
            </a:extLst>
          </p:cNvPr>
          <p:cNvSpPr txBox="1"/>
          <p:nvPr/>
        </p:nvSpPr>
        <p:spPr>
          <a:xfrm>
            <a:off x="2710206" y="656817"/>
            <a:ext cx="4572000" cy="400110"/>
          </a:xfrm>
          <a:prstGeom prst="rect">
            <a:avLst/>
          </a:prstGeom>
          <a:noFill/>
        </p:spPr>
        <p:txBody>
          <a:bodyPr wrap="square">
            <a:spAutoFit/>
          </a:bodyPr>
          <a:lstStyle/>
          <a:p>
            <a:r>
              <a:rPr lang="en-US" sz="2000" b="1" dirty="0">
                <a:solidFill>
                  <a:schemeClr val="tx1"/>
                </a:solidFill>
                <a:latin typeface="Times New Roman" pitchFamily="18" charset="0"/>
                <a:cs typeface="Times New Roman" pitchFamily="18" charset="0"/>
              </a:rPr>
              <a:t>3. Using </a:t>
            </a:r>
            <a:r>
              <a:rPr lang="en-IN" sz="2000" b="1" i="0" dirty="0">
                <a:solidFill>
                  <a:schemeClr val="tx1"/>
                </a:solidFill>
                <a:effectLst/>
                <a:latin typeface="Times New Roman" panose="02020603050405020304" pitchFamily="18" charset="0"/>
                <a:cs typeface="Times New Roman" panose="02020603050405020304" pitchFamily="18" charset="0"/>
              </a:rPr>
              <a:t>extreme Gradient Boosting</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A127A83-C456-4C5B-8F55-25555882B6CB}"/>
              </a:ext>
            </a:extLst>
          </p:cNvPr>
          <p:cNvPicPr>
            <a:picLocks noChangeAspect="1"/>
          </p:cNvPicPr>
          <p:nvPr/>
        </p:nvPicPr>
        <p:blipFill>
          <a:blip r:embed="rId2"/>
          <a:stretch>
            <a:fillRect/>
          </a:stretch>
        </p:blipFill>
        <p:spPr>
          <a:xfrm>
            <a:off x="2378049" y="3692949"/>
            <a:ext cx="5236314" cy="1263193"/>
          </a:xfrm>
          <a:prstGeom prst="rect">
            <a:avLst/>
          </a:prstGeom>
        </p:spPr>
      </p:pic>
      <p:sp>
        <p:nvSpPr>
          <p:cNvPr id="8" name="TextBox 7">
            <a:extLst>
              <a:ext uri="{FF2B5EF4-FFF2-40B4-BE49-F238E27FC236}">
                <a16:creationId xmlns:a16="http://schemas.microsoft.com/office/drawing/2014/main" id="{76907C24-BA59-4653-AB0A-2A001214ED09}"/>
              </a:ext>
            </a:extLst>
          </p:cNvPr>
          <p:cNvSpPr txBox="1"/>
          <p:nvPr/>
        </p:nvSpPr>
        <p:spPr>
          <a:xfrm>
            <a:off x="2710206" y="2058544"/>
            <a:ext cx="45720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dk1"/>
                </a:solidFill>
                <a:latin typeface="Times New Roman"/>
                <a:ea typeface="Times New Roman"/>
                <a:cs typeface="Times New Roman"/>
                <a:sym typeface="Times New Roman"/>
              </a:rPr>
              <a:t>Accuracy Score : 95.73%</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839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F31D9DD-7D5E-4F2A-99F8-6A86704C9202}"/>
              </a:ext>
            </a:extLst>
          </p:cNvPr>
          <p:cNvGraphicFramePr>
            <a:graphicFrameLocks noGrp="1"/>
          </p:cNvGraphicFramePr>
          <p:nvPr>
            <p:extLst>
              <p:ext uri="{D42A27DB-BD31-4B8C-83A1-F6EECF244321}">
                <p14:modId xmlns:p14="http://schemas.microsoft.com/office/powerpoint/2010/main" val="1273266993"/>
              </p:ext>
            </p:extLst>
          </p:nvPr>
        </p:nvGraphicFramePr>
        <p:xfrm>
          <a:off x="448212" y="816823"/>
          <a:ext cx="8469545" cy="3974123"/>
        </p:xfrm>
        <a:graphic>
          <a:graphicData uri="http://schemas.openxmlformats.org/drawingml/2006/table">
            <a:tbl>
              <a:tblPr>
                <a:tableStyleId>{5C22544A-7EE6-4342-B048-85BDC9FD1C3A}</a:tableStyleId>
              </a:tblPr>
              <a:tblGrid>
                <a:gridCol w="2350014">
                  <a:extLst>
                    <a:ext uri="{9D8B030D-6E8A-4147-A177-3AD203B41FA5}">
                      <a16:colId xmlns:a16="http://schemas.microsoft.com/office/drawing/2014/main" val="3740575096"/>
                    </a:ext>
                  </a:extLst>
                </a:gridCol>
                <a:gridCol w="894522">
                  <a:extLst>
                    <a:ext uri="{9D8B030D-6E8A-4147-A177-3AD203B41FA5}">
                      <a16:colId xmlns:a16="http://schemas.microsoft.com/office/drawing/2014/main" val="48497359"/>
                    </a:ext>
                  </a:extLst>
                </a:gridCol>
                <a:gridCol w="1058361">
                  <a:extLst>
                    <a:ext uri="{9D8B030D-6E8A-4147-A177-3AD203B41FA5}">
                      <a16:colId xmlns:a16="http://schemas.microsoft.com/office/drawing/2014/main" val="3283571346"/>
                    </a:ext>
                  </a:extLst>
                </a:gridCol>
                <a:gridCol w="725864">
                  <a:extLst>
                    <a:ext uri="{9D8B030D-6E8A-4147-A177-3AD203B41FA5}">
                      <a16:colId xmlns:a16="http://schemas.microsoft.com/office/drawing/2014/main" val="2414504291"/>
                    </a:ext>
                  </a:extLst>
                </a:gridCol>
                <a:gridCol w="742675">
                  <a:extLst>
                    <a:ext uri="{9D8B030D-6E8A-4147-A177-3AD203B41FA5}">
                      <a16:colId xmlns:a16="http://schemas.microsoft.com/office/drawing/2014/main" val="2066822813"/>
                    </a:ext>
                  </a:extLst>
                </a:gridCol>
                <a:gridCol w="1048418">
                  <a:extLst>
                    <a:ext uri="{9D8B030D-6E8A-4147-A177-3AD203B41FA5}">
                      <a16:colId xmlns:a16="http://schemas.microsoft.com/office/drawing/2014/main" val="2729085918"/>
                    </a:ext>
                  </a:extLst>
                </a:gridCol>
                <a:gridCol w="1649691">
                  <a:extLst>
                    <a:ext uri="{9D8B030D-6E8A-4147-A177-3AD203B41FA5}">
                      <a16:colId xmlns:a16="http://schemas.microsoft.com/office/drawing/2014/main" val="2648571675"/>
                    </a:ext>
                  </a:extLst>
                </a:gridCol>
              </a:tblGrid>
              <a:tr h="508236">
                <a:tc>
                  <a:txBody>
                    <a:bodyPr/>
                    <a:lstStyle/>
                    <a:p>
                      <a:pPr algn="ctr" fontAlgn="ctr"/>
                      <a:r>
                        <a:rPr lang="en-US" sz="2000" b="1" u="none" strike="noStrike" dirty="0">
                          <a:effectLst/>
                          <a:latin typeface="Times New Roman" panose="02020603050405020304" pitchFamily="18" charset="0"/>
                          <a:cs typeface="Times New Roman" panose="02020603050405020304" pitchFamily="18" charset="0"/>
                        </a:rPr>
                        <a:t>Model Used</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2000" b="1" u="none" strike="noStrike" dirty="0">
                          <a:effectLst/>
                          <a:latin typeface="Times New Roman" panose="02020603050405020304" pitchFamily="18" charset="0"/>
                          <a:cs typeface="Times New Roman" panose="02020603050405020304" pitchFamily="18" charset="0"/>
                        </a:rPr>
                        <a:t>Impact</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2000" b="1" u="none" strike="noStrike" dirty="0">
                          <a:effectLst/>
                          <a:latin typeface="Times New Roman" panose="02020603050405020304" pitchFamily="18" charset="0"/>
                          <a:cs typeface="Times New Roman" panose="02020603050405020304" pitchFamily="18" charset="0"/>
                        </a:rPr>
                        <a:t>Precision</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2000" b="1" u="none" strike="noStrike" dirty="0">
                          <a:effectLst/>
                          <a:latin typeface="Times New Roman" panose="02020603050405020304" pitchFamily="18" charset="0"/>
                          <a:cs typeface="Times New Roman" panose="02020603050405020304" pitchFamily="18" charset="0"/>
                        </a:rPr>
                        <a:t>Recall</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2000" b="1" u="none" strike="noStrike" dirty="0">
                          <a:effectLst/>
                          <a:latin typeface="Times New Roman" panose="02020603050405020304" pitchFamily="18" charset="0"/>
                          <a:cs typeface="Times New Roman" panose="02020603050405020304" pitchFamily="18" charset="0"/>
                        </a:rPr>
                        <a:t>F1 Score</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2000" b="1" u="none" strike="noStrike" dirty="0">
                          <a:effectLst/>
                          <a:latin typeface="Times New Roman" panose="02020603050405020304" pitchFamily="18" charset="0"/>
                          <a:cs typeface="Times New Roman" panose="02020603050405020304" pitchFamily="18" charset="0"/>
                        </a:rPr>
                        <a:t>Support</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l" fontAlgn="ctr"/>
                      <a:r>
                        <a:rPr lang="en-US" sz="2000" b="1" u="none" strike="noStrike" dirty="0">
                          <a:effectLst/>
                          <a:latin typeface="Times New Roman" panose="02020603050405020304" pitchFamily="18" charset="0"/>
                          <a:cs typeface="Times New Roman" panose="02020603050405020304" pitchFamily="18" charset="0"/>
                        </a:rPr>
                        <a:t>Accuracy</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extLst>
                  <a:ext uri="{0D108BD9-81ED-4DB2-BD59-A6C34878D82A}">
                    <a16:rowId xmlns:a16="http://schemas.microsoft.com/office/drawing/2014/main" val="309722584"/>
                  </a:ext>
                </a:extLst>
              </a:tr>
              <a:tr h="279730">
                <a:tc rowSpan="3">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Decision Tree Algorithm</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High</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0.78</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0.93</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0.85</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1098</a:t>
                      </a:r>
                    </a:p>
                  </a:txBody>
                  <a:tcPr marL="7763" marR="7763" marT="7763" marB="0" anchor="ctr"/>
                </a:tc>
                <a:tc rowSpan="3">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98.37%</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extLst>
                  <a:ext uri="{0D108BD9-81ED-4DB2-BD59-A6C34878D82A}">
                    <a16:rowId xmlns:a16="http://schemas.microsoft.com/office/drawing/2014/main" val="456187150"/>
                  </a:ext>
                </a:extLst>
              </a:tr>
              <a:tr h="279730">
                <a:tc vMerge="1">
                  <a:txBody>
                    <a:bodyPr/>
                    <a:lstStyle/>
                    <a:p>
                      <a:endParaRPr 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Medium</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0.99</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0.99</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40176</a:t>
                      </a:r>
                    </a:p>
                  </a:txBody>
                  <a:tcPr marL="7763" marR="7763" marT="7763" marB="0" anchor="ctr"/>
                </a:tc>
                <a:tc vMerge="1">
                  <a:txBody>
                    <a:bodyPr/>
                    <a:lstStyle/>
                    <a:p>
                      <a:endParaRPr lang="en-US"/>
                    </a:p>
                  </a:txBody>
                  <a:tcPr/>
                </a:tc>
                <a:extLst>
                  <a:ext uri="{0D108BD9-81ED-4DB2-BD59-A6C34878D82A}">
                    <a16:rowId xmlns:a16="http://schemas.microsoft.com/office/drawing/2014/main" val="3003108406"/>
                  </a:ext>
                </a:extLst>
              </a:tr>
              <a:tr h="279730">
                <a:tc vMerge="1">
                  <a:txBody>
                    <a:bodyPr/>
                    <a:lstStyle/>
                    <a:p>
                      <a:endParaRPr 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Low</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0.80</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0.96</a:t>
                      </a:r>
                    </a:p>
                  </a:txBody>
                  <a:tcPr marL="7763" marR="7763" marT="776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0.87</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1239</a:t>
                      </a:r>
                    </a:p>
                  </a:txBody>
                  <a:tcPr marL="7763" marR="7763" marT="7763" marB="0" anchor="ctr"/>
                </a:tc>
                <a:tc vMerge="1">
                  <a:txBody>
                    <a:bodyPr/>
                    <a:lstStyle/>
                    <a:p>
                      <a:endParaRPr lang="en-US"/>
                    </a:p>
                  </a:txBody>
                  <a:tcPr/>
                </a:tc>
                <a:extLst>
                  <a:ext uri="{0D108BD9-81ED-4DB2-BD59-A6C34878D82A}">
                    <a16:rowId xmlns:a16="http://schemas.microsoft.com/office/drawing/2014/main" val="21981382"/>
                  </a:ext>
                </a:extLst>
              </a:tr>
              <a:tr h="279730">
                <a:tc rowSpan="3">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Random Forest Algorithm</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High</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0.81</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0.92</a:t>
                      </a:r>
                    </a:p>
                  </a:txBody>
                  <a:tcPr marL="7763" marR="7763" marT="776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0.86</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1098</a:t>
                      </a:r>
                    </a:p>
                  </a:txBody>
                  <a:tcPr marL="7763" marR="7763" marT="7763" marB="0" anchor="ctr"/>
                </a:tc>
                <a:tc rowSpan="3">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98.42%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extLst>
                  <a:ext uri="{0D108BD9-81ED-4DB2-BD59-A6C34878D82A}">
                    <a16:rowId xmlns:a16="http://schemas.microsoft.com/office/drawing/2014/main" val="3702588294"/>
                  </a:ext>
                </a:extLst>
              </a:tr>
              <a:tr h="279730">
                <a:tc vMerge="1">
                  <a:txBody>
                    <a:bodyPr/>
                    <a:lstStyle/>
                    <a:p>
                      <a:endParaRPr 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Medium</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0.99</a:t>
                      </a:r>
                    </a:p>
                  </a:txBody>
                  <a:tcPr marL="7763" marR="7763" marT="776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0.99</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40176</a:t>
                      </a:r>
                    </a:p>
                  </a:txBody>
                  <a:tcPr marL="7763" marR="7763" marT="7763" marB="0" anchor="ctr"/>
                </a:tc>
                <a:tc vMerge="1">
                  <a:txBody>
                    <a:bodyPr/>
                    <a:lstStyle/>
                    <a:p>
                      <a:endParaRPr lang="en-US"/>
                    </a:p>
                  </a:txBody>
                  <a:tcPr/>
                </a:tc>
                <a:extLst>
                  <a:ext uri="{0D108BD9-81ED-4DB2-BD59-A6C34878D82A}">
                    <a16:rowId xmlns:a16="http://schemas.microsoft.com/office/drawing/2014/main" val="935011264"/>
                  </a:ext>
                </a:extLst>
              </a:tr>
              <a:tr h="279730">
                <a:tc vMerge="1">
                  <a:txBody>
                    <a:bodyPr/>
                    <a:lstStyle/>
                    <a:p>
                      <a:endParaRPr 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Low</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0.79</a:t>
                      </a:r>
                    </a:p>
                  </a:txBody>
                  <a:tcPr marL="7763" marR="7763" marT="776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0.97</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0.87</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1239</a:t>
                      </a:r>
                    </a:p>
                  </a:txBody>
                  <a:tcPr marL="7763" marR="7763" marT="7763" marB="0" anchor="ctr"/>
                </a:tc>
                <a:tc vMerge="1">
                  <a:txBody>
                    <a:bodyPr/>
                    <a:lstStyle/>
                    <a:p>
                      <a:endParaRPr lang="en-US"/>
                    </a:p>
                  </a:txBody>
                  <a:tcPr/>
                </a:tc>
                <a:extLst>
                  <a:ext uri="{0D108BD9-81ED-4DB2-BD59-A6C34878D82A}">
                    <a16:rowId xmlns:a16="http://schemas.microsoft.com/office/drawing/2014/main" val="3559354058"/>
                  </a:ext>
                </a:extLst>
              </a:tr>
              <a:tr h="279730">
                <a:tc rowSpan="3">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KNN Algorithm</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High</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0.31</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0.97</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0.47</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1098</a:t>
                      </a:r>
                    </a:p>
                  </a:txBody>
                  <a:tcPr marL="7763" marR="7763" marT="7763" marB="0" anchor="ctr"/>
                </a:tc>
                <a:tc rowSpan="3">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90.76%</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extLst>
                  <a:ext uri="{0D108BD9-81ED-4DB2-BD59-A6C34878D82A}">
                    <a16:rowId xmlns:a16="http://schemas.microsoft.com/office/drawing/2014/main" val="3582108517"/>
                  </a:ext>
                </a:extLst>
              </a:tr>
              <a:tr h="279730">
                <a:tc vMerge="1">
                  <a:txBody>
                    <a:bodyPr/>
                    <a:lstStyle/>
                    <a:p>
                      <a:endParaRPr 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Medium</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0.91</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0.95</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40176</a:t>
                      </a:r>
                    </a:p>
                  </a:txBody>
                  <a:tcPr marL="7763" marR="7763" marT="7763" marB="0" anchor="ctr"/>
                </a:tc>
                <a:tc vMerge="1">
                  <a:txBody>
                    <a:bodyPr/>
                    <a:lstStyle/>
                    <a:p>
                      <a:endParaRPr lang="en-US"/>
                    </a:p>
                  </a:txBody>
                  <a:tcPr/>
                </a:tc>
                <a:extLst>
                  <a:ext uri="{0D108BD9-81ED-4DB2-BD59-A6C34878D82A}">
                    <a16:rowId xmlns:a16="http://schemas.microsoft.com/office/drawing/2014/main" val="2910605652"/>
                  </a:ext>
                </a:extLst>
              </a:tr>
              <a:tr h="279730">
                <a:tc vMerge="1">
                  <a:txBody>
                    <a:bodyPr/>
                    <a:lstStyle/>
                    <a:p>
                      <a:endParaRPr 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Low</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0.45</a:t>
                      </a:r>
                    </a:p>
                  </a:txBody>
                  <a:tcPr marL="7763" marR="7763" marT="776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0.93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0.61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1239</a:t>
                      </a:r>
                    </a:p>
                  </a:txBody>
                  <a:tcPr marL="7763" marR="7763" marT="7763" marB="0" anchor="ctr"/>
                </a:tc>
                <a:tc vMerge="1">
                  <a:txBody>
                    <a:bodyPr/>
                    <a:lstStyle/>
                    <a:p>
                      <a:endParaRPr lang="en-US"/>
                    </a:p>
                  </a:txBody>
                  <a:tcPr/>
                </a:tc>
                <a:extLst>
                  <a:ext uri="{0D108BD9-81ED-4DB2-BD59-A6C34878D82A}">
                    <a16:rowId xmlns:a16="http://schemas.microsoft.com/office/drawing/2014/main" val="1896727118"/>
                  </a:ext>
                </a:extLst>
              </a:tr>
              <a:tr h="279730">
                <a:tc rowSpan="3">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Extreme Gradient Boosting</a:t>
                      </a:r>
                    </a:p>
                  </a:txBody>
                  <a:tcPr marL="7763" marR="7763" marT="776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High</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0.58</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0.84</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0.69</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1098</a:t>
                      </a:r>
                    </a:p>
                  </a:txBody>
                  <a:tcPr marL="7763" marR="7763" marT="7763" marB="0" anchor="ctr"/>
                </a:tc>
                <a:tc rowSpan="3">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95.73%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extLst>
                  <a:ext uri="{0D108BD9-81ED-4DB2-BD59-A6C34878D82A}">
                    <a16:rowId xmlns:a16="http://schemas.microsoft.com/office/drawing/2014/main" val="4246072122"/>
                  </a:ext>
                </a:extLst>
              </a:tr>
              <a:tr h="279730">
                <a:tc vMerge="1">
                  <a:txBody>
                    <a:bodyPr/>
                    <a:lstStyle/>
                    <a:p>
                      <a:endParaRPr 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Medium</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0.99</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0.96</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0.98</a:t>
                      </a: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40176</a:t>
                      </a:r>
                    </a:p>
                  </a:txBody>
                  <a:tcPr marL="7763" marR="7763" marT="7763" marB="0" anchor="ctr"/>
                </a:tc>
                <a:tc vMerge="1">
                  <a:txBody>
                    <a:bodyPr/>
                    <a:lstStyle/>
                    <a:p>
                      <a:endParaRPr lang="en-US"/>
                    </a:p>
                  </a:txBody>
                  <a:tcPr/>
                </a:tc>
                <a:extLst>
                  <a:ext uri="{0D108BD9-81ED-4DB2-BD59-A6C34878D82A}">
                    <a16:rowId xmlns:a16="http://schemas.microsoft.com/office/drawing/2014/main" val="3498597728"/>
                  </a:ext>
                </a:extLst>
              </a:tr>
              <a:tr h="279730">
                <a:tc vMerge="1">
                  <a:txBody>
                    <a:bodyPr/>
                    <a:lstStyle/>
                    <a:p>
                      <a:endParaRPr 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Low</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0.56</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0.92</a:t>
                      </a:r>
                    </a:p>
                  </a:txBody>
                  <a:tcPr marL="7763" marR="7763" marT="776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0.70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763" marR="7763" marT="7763"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1239</a:t>
                      </a:r>
                    </a:p>
                  </a:txBody>
                  <a:tcPr marL="7763" marR="7763" marT="7763" marB="0" anchor="ctr"/>
                </a:tc>
                <a:tc vMerge="1">
                  <a:txBody>
                    <a:bodyPr/>
                    <a:lstStyle/>
                    <a:p>
                      <a:endParaRPr lang="en-US"/>
                    </a:p>
                  </a:txBody>
                  <a:tcPr/>
                </a:tc>
                <a:extLst>
                  <a:ext uri="{0D108BD9-81ED-4DB2-BD59-A6C34878D82A}">
                    <a16:rowId xmlns:a16="http://schemas.microsoft.com/office/drawing/2014/main" val="567569320"/>
                  </a:ext>
                </a:extLst>
              </a:tr>
            </a:tbl>
          </a:graphicData>
        </a:graphic>
      </p:graphicFrame>
      <p:sp>
        <p:nvSpPr>
          <p:cNvPr id="8" name="TextBox 7">
            <a:extLst>
              <a:ext uri="{FF2B5EF4-FFF2-40B4-BE49-F238E27FC236}">
                <a16:creationId xmlns:a16="http://schemas.microsoft.com/office/drawing/2014/main" id="{7A7F3658-F6CD-4388-B271-44CD39A74261}"/>
              </a:ext>
            </a:extLst>
          </p:cNvPr>
          <p:cNvSpPr txBox="1"/>
          <p:nvPr/>
        </p:nvSpPr>
        <p:spPr>
          <a:xfrm>
            <a:off x="2210586" y="355158"/>
            <a:ext cx="4572000" cy="461665"/>
          </a:xfrm>
          <a:prstGeom prst="rect">
            <a:avLst/>
          </a:prstGeom>
          <a:noFill/>
        </p:spPr>
        <p:txBody>
          <a:bodyPr wrap="square">
            <a:spAutoFit/>
          </a:bodyPr>
          <a:lstStyle/>
          <a:p>
            <a:pPr>
              <a:buClr>
                <a:srgbClr val="002776"/>
              </a:buClr>
              <a:buSzPts val="2800"/>
            </a:pPr>
            <a:r>
              <a:rPr lang="en-US" sz="2400" b="1" dirty="0">
                <a:solidFill>
                  <a:schemeClr val="tx1"/>
                </a:solidFill>
                <a:latin typeface="Times New Roman" pitchFamily="18" charset="0"/>
                <a:cs typeface="Times New Roman" pitchFamily="18" charset="0"/>
              </a:rPr>
              <a:t>Model Results Summery</a:t>
            </a:r>
          </a:p>
        </p:txBody>
      </p:sp>
      <p:sp>
        <p:nvSpPr>
          <p:cNvPr id="10" name="TextBox 9">
            <a:extLst>
              <a:ext uri="{FF2B5EF4-FFF2-40B4-BE49-F238E27FC236}">
                <a16:creationId xmlns:a16="http://schemas.microsoft.com/office/drawing/2014/main" id="{3D5DA0C7-661F-49D7-8CCC-B654D99CBBFA}"/>
              </a:ext>
            </a:extLst>
          </p:cNvPr>
          <p:cNvSpPr txBox="1"/>
          <p:nvPr/>
        </p:nvSpPr>
        <p:spPr>
          <a:xfrm>
            <a:off x="1098222" y="5193490"/>
            <a:ext cx="7178511" cy="1323439"/>
          </a:xfrm>
          <a:prstGeom prst="rect">
            <a:avLst/>
          </a:prstGeom>
          <a:noFill/>
        </p:spPr>
        <p:txBody>
          <a:bodyPr wrap="square">
            <a:spAutoFit/>
          </a:bodyPr>
          <a:lstStyle/>
          <a:p>
            <a:pPr marL="342900" indent="-342900">
              <a:buClr>
                <a:schemeClr val="dk1"/>
              </a:buClr>
              <a:buSzPts val="2400"/>
              <a:buFont typeface="Arial"/>
              <a:buChar char="•"/>
            </a:pPr>
            <a:r>
              <a:rPr lang="en-US" sz="2000" dirty="0">
                <a:solidFill>
                  <a:schemeClr val="dk1"/>
                </a:solidFill>
                <a:latin typeface="Times New Roman"/>
                <a:ea typeface="Times New Roman"/>
                <a:cs typeface="Times New Roman"/>
                <a:sym typeface="Times New Roman"/>
              </a:rPr>
              <a:t>Impact prediction using Decision Tree Algorithm  data showed the highest accuracy, Precision, Recall and f1-score. Therefore, this model is Selected  for deployment to predict the incident impact.</a:t>
            </a:r>
          </a:p>
        </p:txBody>
      </p:sp>
    </p:spTree>
    <p:extLst>
      <p:ext uri="{BB962C8B-B14F-4D97-AF65-F5344CB8AC3E}">
        <p14:creationId xmlns:p14="http://schemas.microsoft.com/office/powerpoint/2010/main" val="3797326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13"/>
          <p:cNvSpPr txBox="1"/>
          <p:nvPr/>
        </p:nvSpPr>
        <p:spPr>
          <a:xfrm>
            <a:off x="1882352" y="861595"/>
            <a:ext cx="6925292"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chemeClr val="tx1"/>
                </a:solidFill>
                <a:latin typeface="Times New Roman" panose="02020603050405020304" pitchFamily="18" charset="0"/>
                <a:cs typeface="Times New Roman" panose="02020603050405020304" pitchFamily="18" charset="0"/>
                <a:sym typeface="Arial"/>
              </a:rPr>
              <a:t>Model Deployment using R shiny / Flask or any other method</a:t>
            </a:r>
            <a:endParaRPr sz="2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442" name="Google Shape;442;p13"/>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14"/>
          <p:cNvSpPr txBox="1"/>
          <p:nvPr/>
        </p:nvSpPr>
        <p:spPr>
          <a:xfrm>
            <a:off x="1721620" y="511604"/>
            <a:ext cx="346264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chemeClr val="tx1"/>
                </a:solidFill>
                <a:latin typeface="Times New Roman" panose="02020603050405020304" pitchFamily="18" charset="0"/>
                <a:cs typeface="Times New Roman" panose="02020603050405020304" pitchFamily="18" charset="0"/>
                <a:sym typeface="Arial"/>
              </a:rPr>
              <a:t>Challenges faced?</a:t>
            </a:r>
            <a:endParaRPr sz="2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448" name="Google Shape;448;p1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49" name="Google Shape;449;p14"/>
          <p:cNvSpPr txBox="1"/>
          <p:nvPr/>
        </p:nvSpPr>
        <p:spPr>
          <a:xfrm>
            <a:off x="1721620" y="3463221"/>
            <a:ext cx="4365471"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chemeClr val="tx1"/>
                </a:solidFill>
                <a:latin typeface="Times New Roman" panose="02020603050405020304" pitchFamily="18" charset="0"/>
                <a:cs typeface="Times New Roman" panose="02020603050405020304" pitchFamily="18" charset="0"/>
                <a:sym typeface="Arial"/>
              </a:rPr>
              <a:t>How did you overcome?</a:t>
            </a:r>
            <a:endParaRPr sz="2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6" name="TextBox 5">
            <a:extLst>
              <a:ext uri="{FF2B5EF4-FFF2-40B4-BE49-F238E27FC236}">
                <a16:creationId xmlns:a16="http://schemas.microsoft.com/office/drawing/2014/main" id="{48C9508E-BDF9-42A5-8734-5185D6804E72}"/>
              </a:ext>
            </a:extLst>
          </p:cNvPr>
          <p:cNvSpPr txBox="1"/>
          <p:nvPr/>
        </p:nvSpPr>
        <p:spPr>
          <a:xfrm>
            <a:off x="1721620" y="1212998"/>
            <a:ext cx="4572000" cy="707886"/>
          </a:xfrm>
          <a:prstGeom prst="rect">
            <a:avLst/>
          </a:prstGeom>
          <a:noFill/>
        </p:spPr>
        <p:txBody>
          <a:bodyPr wrap="square">
            <a:spAutoFit/>
          </a:bodyPr>
          <a:lstStyle/>
          <a:p>
            <a:pPr marL="342900" indent="-342900" algn="l">
              <a:buFont typeface="Arial" panose="020B0604020202020204" pitchFamily="34" charset="0"/>
              <a:buChar char="•"/>
            </a:pPr>
            <a:r>
              <a:rPr lang="en-IN" sz="2000" b="1" i="0" dirty="0">
                <a:solidFill>
                  <a:schemeClr val="tx1"/>
                </a:solidFill>
                <a:effectLst/>
                <a:latin typeface="Times New Roman" panose="02020603050405020304" pitchFamily="18" charset="0"/>
                <a:cs typeface="Times New Roman" panose="02020603050405020304" pitchFamily="18" charset="0"/>
              </a:rPr>
              <a:t> </a:t>
            </a:r>
            <a:r>
              <a:rPr lang="en-IN" sz="2000" i="0" dirty="0">
                <a:solidFill>
                  <a:schemeClr val="tx1"/>
                </a:solidFill>
                <a:effectLst/>
                <a:latin typeface="Times New Roman" panose="02020603050405020304" pitchFamily="18" charset="0"/>
                <a:cs typeface="Times New Roman" panose="02020603050405020304" pitchFamily="18" charset="0"/>
              </a:rPr>
              <a:t>Data</a:t>
            </a:r>
            <a:r>
              <a:rPr lang="en-IN" sz="2000" b="1" i="0" dirty="0">
                <a:solidFill>
                  <a:schemeClr val="tx1"/>
                </a:solidFill>
                <a:effectLst/>
                <a:latin typeface="Times New Roman" panose="02020603050405020304" pitchFamily="18" charset="0"/>
                <a:cs typeface="Times New Roman" panose="02020603050405020304" pitchFamily="18" charset="0"/>
              </a:rPr>
              <a:t> </a:t>
            </a:r>
            <a:r>
              <a:rPr lang="en-IN" sz="2000" i="0" dirty="0">
                <a:solidFill>
                  <a:schemeClr val="tx1"/>
                </a:solidFill>
                <a:effectLst/>
                <a:latin typeface="Times New Roman" panose="02020603050405020304" pitchFamily="18" charset="0"/>
                <a:cs typeface="Times New Roman" panose="02020603050405020304" pitchFamily="18" charset="0"/>
              </a:rPr>
              <a:t>Preparation</a:t>
            </a:r>
          </a:p>
          <a:p>
            <a:pPr marL="457200" indent="-457200" algn="l">
              <a:buAutoNum type="arabicPeriod"/>
            </a:pPr>
            <a:endParaRPr lang="en-IN" sz="2000" b="1" dirty="0">
              <a:solidFill>
                <a:srgbClr val="3F445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CE0BA38-0745-4FB4-9B11-700DB3DFCB33}"/>
              </a:ext>
            </a:extLst>
          </p:cNvPr>
          <p:cNvSpPr txBox="1"/>
          <p:nvPr/>
        </p:nvSpPr>
        <p:spPr>
          <a:xfrm>
            <a:off x="1721620" y="1766995"/>
            <a:ext cx="45720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a:t>
            </a:r>
            <a:r>
              <a:rPr lang="en-IN" sz="2000" i="0" dirty="0">
                <a:solidFill>
                  <a:schemeClr val="tx1"/>
                </a:solidFill>
                <a:effectLst/>
                <a:latin typeface="Times New Roman" panose="02020603050405020304" pitchFamily="18" charset="0"/>
                <a:cs typeface="Times New Roman" panose="02020603050405020304" pitchFamily="18" charset="0"/>
              </a:rPr>
              <a:t>Multiple Data Sources</a:t>
            </a:r>
          </a:p>
        </p:txBody>
      </p:sp>
      <p:sp>
        <p:nvSpPr>
          <p:cNvPr id="10" name="TextBox 9">
            <a:extLst>
              <a:ext uri="{FF2B5EF4-FFF2-40B4-BE49-F238E27FC236}">
                <a16:creationId xmlns:a16="http://schemas.microsoft.com/office/drawing/2014/main" id="{52E6A508-90F2-4800-B1E0-3535F4859F39}"/>
              </a:ext>
            </a:extLst>
          </p:cNvPr>
          <p:cNvSpPr txBox="1"/>
          <p:nvPr/>
        </p:nvSpPr>
        <p:spPr>
          <a:xfrm>
            <a:off x="1721620" y="2328703"/>
            <a:ext cx="4572000" cy="400110"/>
          </a:xfrm>
          <a:prstGeom prst="rect">
            <a:avLst/>
          </a:prstGeom>
          <a:noFill/>
        </p:spPr>
        <p:txBody>
          <a:bodyPr wrap="square">
            <a:spAutoFit/>
          </a:bodyPr>
          <a:lstStyle/>
          <a:p>
            <a:pPr marL="342900" indent="-342900" algn="l">
              <a:buFont typeface="Arial" panose="020B0604020202020204" pitchFamily="34" charset="0"/>
              <a:buChar char="•"/>
            </a:pPr>
            <a:r>
              <a:rPr lang="en-IN" sz="2000" b="1" i="0" dirty="0">
                <a:solidFill>
                  <a:srgbClr val="3F4451"/>
                </a:solidFill>
                <a:effectLst/>
                <a:latin typeface="Times New Roman" panose="02020603050405020304" pitchFamily="18" charset="0"/>
                <a:cs typeface="Times New Roman" panose="02020603050405020304" pitchFamily="18" charset="0"/>
              </a:rPr>
              <a:t> </a:t>
            </a:r>
            <a:r>
              <a:rPr lang="en-IN" sz="2000" i="0" dirty="0">
                <a:solidFill>
                  <a:schemeClr val="tx1"/>
                </a:solidFill>
                <a:effectLst/>
                <a:latin typeface="Times New Roman" panose="02020603050405020304" pitchFamily="18" charset="0"/>
                <a:cs typeface="Times New Roman" panose="02020603050405020304" pitchFamily="18" charset="0"/>
              </a:rPr>
              <a:t>Understanding The Business Problem</a:t>
            </a:r>
          </a:p>
        </p:txBody>
      </p:sp>
      <p:sp>
        <p:nvSpPr>
          <p:cNvPr id="12" name="TextBox 11">
            <a:extLst>
              <a:ext uri="{FF2B5EF4-FFF2-40B4-BE49-F238E27FC236}">
                <a16:creationId xmlns:a16="http://schemas.microsoft.com/office/drawing/2014/main" id="{95C16627-0E29-4277-80B8-27FC89DA3A45}"/>
              </a:ext>
            </a:extLst>
          </p:cNvPr>
          <p:cNvSpPr txBox="1"/>
          <p:nvPr/>
        </p:nvSpPr>
        <p:spPr>
          <a:xfrm>
            <a:off x="1721620" y="2851225"/>
            <a:ext cx="4572000" cy="400110"/>
          </a:xfrm>
          <a:prstGeom prst="rect">
            <a:avLst/>
          </a:prstGeom>
          <a:noFill/>
        </p:spPr>
        <p:txBody>
          <a:bodyPr wrap="square">
            <a:spAutoFit/>
          </a:bodyPr>
          <a:lstStyle/>
          <a:p>
            <a:pPr marL="342900" indent="-342900">
              <a:buFont typeface="Arial" panose="020B0604020202020204" pitchFamily="34" charset="0"/>
              <a:buChar char="•"/>
            </a:pPr>
            <a:r>
              <a:rPr lang="en-IN" sz="2000" b="0" i="0" u="none" strike="noStrike" dirty="0">
                <a:solidFill>
                  <a:srgbClr val="000000"/>
                </a:solidFill>
                <a:effectLst/>
                <a:latin typeface="Times New Roman" panose="02020603050405020304" pitchFamily="18" charset="0"/>
              </a:rPr>
              <a:t>Unbalanced Data Set</a:t>
            </a:r>
            <a:endParaRPr lang="en-IN" sz="2000" dirty="0"/>
          </a:p>
        </p:txBody>
      </p:sp>
      <p:sp>
        <p:nvSpPr>
          <p:cNvPr id="14" name="TextBox 13">
            <a:extLst>
              <a:ext uri="{FF2B5EF4-FFF2-40B4-BE49-F238E27FC236}">
                <a16:creationId xmlns:a16="http://schemas.microsoft.com/office/drawing/2014/main" id="{1ED39804-E4E3-4FCE-B02F-8D4EEA50C61E}"/>
              </a:ext>
            </a:extLst>
          </p:cNvPr>
          <p:cNvSpPr txBox="1"/>
          <p:nvPr/>
        </p:nvSpPr>
        <p:spPr>
          <a:xfrm>
            <a:off x="1805233" y="4234432"/>
            <a:ext cx="4572000" cy="400110"/>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rPr>
              <a:t>By Doing </a:t>
            </a:r>
            <a:r>
              <a:rPr lang="en-US" sz="2000" b="0" i="0" u="none" strike="noStrike" dirty="0">
                <a:solidFill>
                  <a:srgbClr val="000000"/>
                </a:solidFill>
                <a:effectLst/>
                <a:latin typeface="Times New Roman" panose="02020603050405020304" pitchFamily="18" charset="0"/>
              </a:rPr>
              <a:t>research  </a:t>
            </a:r>
            <a:endParaRPr lang="en-IN" sz="2000" dirty="0"/>
          </a:p>
        </p:txBody>
      </p:sp>
      <p:sp>
        <p:nvSpPr>
          <p:cNvPr id="16" name="TextBox 15">
            <a:extLst>
              <a:ext uri="{FF2B5EF4-FFF2-40B4-BE49-F238E27FC236}">
                <a16:creationId xmlns:a16="http://schemas.microsoft.com/office/drawing/2014/main" id="{0954DE65-8CEA-42B9-9830-5382358639DC}"/>
              </a:ext>
            </a:extLst>
          </p:cNvPr>
          <p:cNvSpPr txBox="1"/>
          <p:nvPr/>
        </p:nvSpPr>
        <p:spPr>
          <a:xfrm>
            <a:off x="1805233" y="4747352"/>
            <a:ext cx="4572000" cy="707886"/>
          </a:xfrm>
          <a:prstGeom prst="rect">
            <a:avLst/>
          </a:prstGeom>
          <a:noFill/>
        </p:spPr>
        <p:txBody>
          <a:bodyPr wrap="square">
            <a:spAutoFit/>
          </a:bodyPr>
          <a:lstStyle/>
          <a:p>
            <a:pPr marL="342900" indent="-3429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Balanced the data by using SMOTE Technique</a:t>
            </a:r>
            <a:endParaRPr lang="en-US" sz="2000" b="0" i="0" u="none" strike="noStrike" dirty="0">
              <a:solidFill>
                <a:srgbClr val="000000"/>
              </a:solidFill>
              <a:effectLst/>
              <a:latin typeface="Arial" panose="020B0604020202020204" pitchFamily="34" charset="0"/>
            </a:endParaRPr>
          </a:p>
        </p:txBody>
      </p:sp>
      <p:sp>
        <p:nvSpPr>
          <p:cNvPr id="17" name="TextBox 16">
            <a:extLst>
              <a:ext uri="{FF2B5EF4-FFF2-40B4-BE49-F238E27FC236}">
                <a16:creationId xmlns:a16="http://schemas.microsoft.com/office/drawing/2014/main" id="{3CB6F37D-F55C-4B60-B00B-7EFB5DFDB7CA}"/>
              </a:ext>
            </a:extLst>
          </p:cNvPr>
          <p:cNvSpPr txBox="1"/>
          <p:nvPr/>
        </p:nvSpPr>
        <p:spPr>
          <a:xfrm>
            <a:off x="1805233" y="5463929"/>
            <a:ext cx="4572000" cy="707886"/>
          </a:xfrm>
          <a:prstGeom prst="rect">
            <a:avLst/>
          </a:prstGeom>
          <a:noFill/>
        </p:spPr>
        <p:txBody>
          <a:bodyPr wrap="square">
            <a:spAutoFit/>
          </a:bodyPr>
          <a:lstStyle/>
          <a:p>
            <a:pPr marL="342900" indent="-3429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By doing Feature Engineering and Data Cleaning  </a:t>
            </a:r>
            <a:endParaRPr lang="en-US" sz="2000" b="0" i="0" u="none" strike="noStrike" dirty="0">
              <a:solidFill>
                <a:srgbClr val="000000"/>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
          <p:cNvSpPr txBox="1"/>
          <p:nvPr/>
        </p:nvSpPr>
        <p:spPr>
          <a:xfrm>
            <a:off x="1474347" y="921204"/>
            <a:ext cx="3507129"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chemeClr val="tx1"/>
                </a:solidFill>
                <a:latin typeface="Times New Roman" panose="02020603050405020304" pitchFamily="18" charset="0"/>
                <a:cs typeface="Times New Roman" panose="02020603050405020304" pitchFamily="18" charset="0"/>
                <a:sym typeface="Arial"/>
              </a:rPr>
              <a:t>Business Problem:</a:t>
            </a:r>
            <a:endParaRPr sz="2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339" name="Google Shape;339;p2"/>
          <p:cNvSpPr txBox="1"/>
          <p:nvPr/>
        </p:nvSpPr>
        <p:spPr>
          <a:xfrm>
            <a:off x="1474347" y="4382565"/>
            <a:ext cx="7330288" cy="12156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300"/>
              <a:buFont typeface="Arial"/>
              <a:buNone/>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The Objective of resolution is to predict the impact of the incident built by the customer and to develop the accuracy of model as well to figure out the important features combined with it.</a:t>
            </a:r>
            <a:endParaRPr sz="2000"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Verdana"/>
              <a:ea typeface="Verdana"/>
              <a:cs typeface="Verdana"/>
              <a:sym typeface="Verdana"/>
            </a:endParaRPr>
          </a:p>
        </p:txBody>
      </p:sp>
      <p:sp>
        <p:nvSpPr>
          <p:cNvPr id="340" name="Google Shape;340;p2"/>
          <p:cNvSpPr txBox="1"/>
          <p:nvPr/>
        </p:nvSpPr>
        <p:spPr>
          <a:xfrm>
            <a:off x="1568615" y="3612188"/>
            <a:ext cx="2569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1" i="0" u="none" strike="noStrike" cap="none" dirty="0">
                <a:solidFill>
                  <a:schemeClr val="dk1"/>
                </a:solidFill>
                <a:latin typeface="Century Gothic"/>
                <a:ea typeface="Century Gothic"/>
                <a:cs typeface="Century Gothic"/>
                <a:sym typeface="Century Gothic"/>
              </a:rPr>
              <a:t>Objective:</a:t>
            </a:r>
            <a:endParaRPr sz="2400" b="0" i="0" u="none" strike="noStrike" cap="none" dirty="0">
              <a:solidFill>
                <a:srgbClr val="000000"/>
              </a:solidFill>
              <a:latin typeface="Arial"/>
              <a:ea typeface="Arial"/>
              <a:cs typeface="Arial"/>
              <a:sym typeface="Arial"/>
            </a:endParaRPr>
          </a:p>
        </p:txBody>
      </p:sp>
      <p:pic>
        <p:nvPicPr>
          <p:cNvPr id="341" name="Google Shape;341;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2" name="Google Shape;342;p2"/>
          <p:cNvSpPr txBox="1"/>
          <p:nvPr/>
        </p:nvSpPr>
        <p:spPr>
          <a:xfrm>
            <a:off x="1568615" y="1867035"/>
            <a:ext cx="6985200" cy="114796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To predict the impact of the incident raised by the customer</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15000"/>
              </a:lnSpc>
              <a:spcBef>
                <a:spcPts val="0"/>
              </a:spcBef>
              <a:spcAft>
                <a:spcPts val="0"/>
              </a:spcAft>
              <a:buClr>
                <a:schemeClr val="dk1"/>
              </a:buClr>
              <a:buSzPts val="11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15"/>
          <p:cNvSpPr txBox="1"/>
          <p:nvPr/>
        </p:nvSpPr>
        <p:spPr>
          <a:xfrm>
            <a:off x="3599331" y="3137647"/>
            <a:ext cx="202596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chemeClr val="tx1"/>
                </a:solidFill>
                <a:latin typeface="Times New Roman" panose="02020603050405020304" pitchFamily="18" charset="0"/>
                <a:cs typeface="Times New Roman" panose="02020603050405020304" pitchFamily="18" charset="0"/>
                <a:sym typeface="Arial"/>
              </a:rPr>
              <a:t>Thank you</a:t>
            </a:r>
            <a:endParaRPr sz="2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455" name="Google Shape;455;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Google Shape;354;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5" name="Google Shape;355;p3"/>
          <p:cNvSpPr txBox="1"/>
          <p:nvPr/>
        </p:nvSpPr>
        <p:spPr>
          <a:xfrm>
            <a:off x="2053859" y="951136"/>
            <a:ext cx="6134581"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chemeClr val="tx1"/>
                </a:solidFill>
                <a:latin typeface="Times New Roman" panose="02020603050405020304" pitchFamily="18" charset="0"/>
                <a:cs typeface="Times New Roman" panose="02020603050405020304" pitchFamily="18" charset="0"/>
                <a:sym typeface="Arial"/>
              </a:rPr>
              <a:t>Project Architecture / Project Flow :</a:t>
            </a:r>
            <a:endParaRPr sz="2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10" name="Google Shape;161;p3">
            <a:extLst>
              <a:ext uri="{FF2B5EF4-FFF2-40B4-BE49-F238E27FC236}">
                <a16:creationId xmlns:a16="http://schemas.microsoft.com/office/drawing/2014/main" id="{1916FD21-093A-4B85-ADC4-14E72785EF5B}"/>
              </a:ext>
            </a:extLst>
          </p:cNvPr>
          <p:cNvSpPr txBox="1"/>
          <p:nvPr/>
        </p:nvSpPr>
        <p:spPr>
          <a:xfrm>
            <a:off x="2053859" y="2059664"/>
            <a:ext cx="7240999" cy="479833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2000"/>
              </a:spcBef>
              <a:spcAft>
                <a:spcPts val="0"/>
              </a:spcAft>
              <a:buClr>
                <a:schemeClr val="accent1"/>
              </a:buClr>
              <a:buSzPts val="2000"/>
              <a:buFont typeface="Arial" panose="020B0604020202020204" pitchFamily="34" charset="0"/>
              <a:buChar char="•"/>
            </a:pPr>
            <a:r>
              <a:rPr lang="en-US" sz="20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Research about Incident Impact Prediction Exploratory </a:t>
            </a:r>
            <a:endParaRPr sz="2000" dirty="0">
              <a:solidFill>
                <a:schemeClr val="tx1"/>
              </a:solidFill>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2000"/>
              </a:spcBef>
              <a:spcAft>
                <a:spcPts val="0"/>
              </a:spcAft>
              <a:buClr>
                <a:schemeClr val="accent1"/>
              </a:buClr>
              <a:buSzPts val="2000"/>
              <a:buFont typeface="Arial" panose="020B0604020202020204" pitchFamily="34" charset="0"/>
              <a:buChar char="•"/>
            </a:pPr>
            <a:r>
              <a:rPr lang="en-US" sz="20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Data Analysis (EDA)</a:t>
            </a:r>
            <a:endParaRPr sz="2000" dirty="0">
              <a:solidFill>
                <a:schemeClr val="tx1"/>
              </a:solidFill>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2000"/>
              </a:spcBef>
              <a:spcAft>
                <a:spcPts val="0"/>
              </a:spcAft>
              <a:buClr>
                <a:schemeClr val="accent1"/>
              </a:buClr>
              <a:buSzPts val="2000"/>
              <a:buFont typeface="Arial" panose="020B0604020202020204" pitchFamily="34" charset="0"/>
              <a:buChar char="•"/>
            </a:pPr>
            <a:r>
              <a:rPr lang="en-US" sz="20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Data Cleaning </a:t>
            </a:r>
            <a:endParaRPr sz="2000" dirty="0">
              <a:solidFill>
                <a:schemeClr val="tx1"/>
              </a:solidFill>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2000"/>
              </a:spcBef>
              <a:spcAft>
                <a:spcPts val="0"/>
              </a:spcAft>
              <a:buClr>
                <a:schemeClr val="accent1"/>
              </a:buClr>
              <a:buSzPts val="2000"/>
              <a:buFont typeface="Arial" panose="020B0604020202020204" pitchFamily="34" charset="0"/>
              <a:buChar char="•"/>
            </a:pPr>
            <a:r>
              <a:rPr lang="en-US" sz="20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Feature Selection </a:t>
            </a:r>
            <a:endParaRPr sz="2000" dirty="0">
              <a:solidFill>
                <a:schemeClr val="tx1"/>
              </a:solidFill>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2000"/>
              </a:spcBef>
              <a:spcAft>
                <a:spcPts val="0"/>
              </a:spcAft>
              <a:buClr>
                <a:schemeClr val="accent1"/>
              </a:buClr>
              <a:buSzPts val="2000"/>
              <a:buFont typeface="Arial" panose="020B0604020202020204" pitchFamily="34" charset="0"/>
              <a:buChar char="•"/>
            </a:pPr>
            <a:r>
              <a:rPr lang="en-US" sz="20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Model Building </a:t>
            </a:r>
            <a:endParaRPr lang="en-US" sz="2000" dirty="0">
              <a:solidFill>
                <a:schemeClr val="tx1"/>
              </a:solidFill>
              <a:latin typeface="Times New Roman" panose="02020603050405020304" pitchFamily="18" charset="0"/>
              <a:ea typeface="Times New Roman"/>
              <a:cs typeface="Times New Roman" panose="02020603050405020304" pitchFamily="18" charset="0"/>
            </a:endParaRPr>
          </a:p>
          <a:p>
            <a:pPr marL="342900" marR="0" lvl="0" indent="-342900" algn="l" rtl="0">
              <a:lnSpc>
                <a:spcPct val="100000"/>
              </a:lnSpc>
              <a:spcBef>
                <a:spcPts val="2000"/>
              </a:spcBef>
              <a:spcAft>
                <a:spcPts val="0"/>
              </a:spcAft>
              <a:buClr>
                <a:schemeClr val="accent1"/>
              </a:buClr>
              <a:buSzPts val="2000"/>
              <a:buFont typeface="Arial" panose="020B0604020202020204" pitchFamily="34" charset="0"/>
              <a:buChar char="•"/>
            </a:pPr>
            <a:r>
              <a:rPr lang="en-US" sz="20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Model Testing</a:t>
            </a:r>
            <a:endParaRPr sz="20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lnSpc>
                <a:spcPct val="100000"/>
              </a:lnSpc>
              <a:spcBef>
                <a:spcPts val="2000"/>
              </a:spcBef>
              <a:spcAft>
                <a:spcPts val="0"/>
              </a:spcAft>
              <a:buClr>
                <a:schemeClr val="accent1"/>
              </a:buClr>
              <a:buSzPts val="2000"/>
              <a:buFont typeface="Arial" panose="020B0604020202020204" pitchFamily="34" charset="0"/>
              <a:buChar char="•"/>
            </a:pPr>
            <a:r>
              <a:rPr lang="en-US" sz="20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Deployment</a:t>
            </a:r>
            <a:endParaRPr sz="2000" dirty="0">
              <a:solidFill>
                <a:schemeClr val="tx1"/>
              </a:solidFill>
              <a:latin typeface="Times New Roman" panose="02020603050405020304" pitchFamily="18" charset="0"/>
              <a:cs typeface="Times New Roman" panose="02020603050405020304" pitchFamily="18" charset="0"/>
            </a:endParaRPr>
          </a:p>
          <a:p>
            <a:pPr marL="457200" marR="0" lvl="0" indent="-330200" algn="l" rtl="0">
              <a:lnSpc>
                <a:spcPct val="100000"/>
              </a:lnSpc>
              <a:spcBef>
                <a:spcPts val="2000"/>
              </a:spcBef>
              <a:spcAft>
                <a:spcPts val="0"/>
              </a:spcAft>
              <a:buClr>
                <a:schemeClr val="accent1"/>
              </a:buClr>
              <a:buSzPts val="2000"/>
              <a:buFont typeface="Arial"/>
              <a:buNone/>
            </a:pPr>
            <a:endParaRPr sz="2000" b="0" i="0" u="none" strike="noStrike" cap="none" dirty="0">
              <a:solidFill>
                <a:srgbClr val="595959"/>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DB623-01C7-4997-B74F-A76EBC33A7AA}"/>
              </a:ext>
            </a:extLst>
          </p:cNvPr>
          <p:cNvSpPr txBox="1"/>
          <p:nvPr/>
        </p:nvSpPr>
        <p:spPr>
          <a:xfrm>
            <a:off x="2257719" y="703950"/>
            <a:ext cx="4925505" cy="461665"/>
          </a:xfrm>
          <a:prstGeom prst="rect">
            <a:avLst/>
          </a:prstGeom>
          <a:noFill/>
        </p:spPr>
        <p:txBody>
          <a:bodyPr wrap="square">
            <a:spAutoFit/>
          </a:bodyPr>
          <a:lstStyle/>
          <a:p>
            <a:pPr marL="0" marR="0" lvl="0" indent="0" algn="l" rtl="0">
              <a:lnSpc>
                <a:spcPct val="100000"/>
              </a:lnSpc>
              <a:spcBef>
                <a:spcPts val="0"/>
              </a:spcBef>
              <a:spcAft>
                <a:spcPts val="0"/>
              </a:spcAft>
              <a:buClr>
                <a:srgbClr val="002776"/>
              </a:buClr>
              <a:buSzPts val="2800"/>
              <a:buFont typeface="Arial"/>
              <a:buNone/>
            </a:pPr>
            <a:r>
              <a:rPr lang="en-US" sz="2400" b="1" i="0" u="none" strike="noStrike" cap="none" dirty="0">
                <a:solidFill>
                  <a:schemeClr val="tx1"/>
                </a:solidFill>
                <a:latin typeface="Times New Roman" panose="02020603050405020304" pitchFamily="18" charset="0"/>
                <a:cs typeface="Times New Roman" panose="02020603050405020304" pitchFamily="18" charset="0"/>
                <a:sym typeface="Arial"/>
              </a:rPr>
              <a:t>Exploratory Data Analysis (EDA)</a:t>
            </a:r>
            <a:endParaRPr lang="en-US" sz="2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4" name="Google Shape;368;p6">
            <a:extLst>
              <a:ext uri="{FF2B5EF4-FFF2-40B4-BE49-F238E27FC236}">
                <a16:creationId xmlns:a16="http://schemas.microsoft.com/office/drawing/2014/main" id="{DBFCFC82-8B9C-4B1D-8B30-66DC3604B811}"/>
              </a:ext>
            </a:extLst>
          </p:cNvPr>
          <p:cNvPicPr preferRelativeResize="0"/>
          <p:nvPr/>
        </p:nvPicPr>
        <p:blipFill rotWithShape="1">
          <a:blip r:embed="rId2">
            <a:alphaModFix/>
          </a:blip>
          <a:srcRect/>
          <a:stretch/>
        </p:blipFill>
        <p:spPr>
          <a:xfrm>
            <a:off x="7771754" y="100245"/>
            <a:ext cx="1187051" cy="411359"/>
          </a:xfrm>
          <a:prstGeom prst="rect">
            <a:avLst/>
          </a:prstGeom>
          <a:noFill/>
          <a:ln>
            <a:noFill/>
          </a:ln>
        </p:spPr>
      </p:pic>
      <p:sp>
        <p:nvSpPr>
          <p:cNvPr id="6" name="TextBox 5">
            <a:extLst>
              <a:ext uri="{FF2B5EF4-FFF2-40B4-BE49-F238E27FC236}">
                <a16:creationId xmlns:a16="http://schemas.microsoft.com/office/drawing/2014/main" id="{9F5920C3-9548-4FEE-9B89-581C9DBDF1DD}"/>
              </a:ext>
            </a:extLst>
          </p:cNvPr>
          <p:cNvSpPr txBox="1"/>
          <p:nvPr/>
        </p:nvSpPr>
        <p:spPr>
          <a:xfrm>
            <a:off x="2182306" y="1542936"/>
            <a:ext cx="4572000" cy="400110"/>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400"/>
              <a:buFont typeface="Arial"/>
              <a:buNone/>
            </a:pPr>
            <a:r>
              <a:rPr lang="en-US" sz="2000" b="1" i="0" u="none" strike="noStrike" cap="none" dirty="0">
                <a:solidFill>
                  <a:schemeClr val="tx1"/>
                </a:solidFill>
                <a:latin typeface="Times New Roman" panose="02020603050405020304" pitchFamily="18" charset="0"/>
                <a:cs typeface="Times New Roman" panose="02020603050405020304" pitchFamily="18" charset="0"/>
                <a:sym typeface="Arial"/>
              </a:rPr>
              <a:t>Treating Missing Values:</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9E514CA-B0C3-484C-A07E-45765154D54D}"/>
              </a:ext>
            </a:extLst>
          </p:cNvPr>
          <p:cNvSpPr txBox="1"/>
          <p:nvPr/>
        </p:nvSpPr>
        <p:spPr>
          <a:xfrm>
            <a:off x="2286000" y="2200250"/>
            <a:ext cx="6085002" cy="3170099"/>
          </a:xfrm>
          <a:prstGeom prst="rect">
            <a:avLst/>
          </a:prstGeom>
          <a:noFill/>
        </p:spPr>
        <p:txBody>
          <a:bodyPr wrap="square">
            <a:spAutoFit/>
          </a:bodyPr>
          <a:lstStyle/>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Missing values are represented as (?) thus Replacing With NAN</a:t>
            </a:r>
            <a:endParaRPr lang="en-US" sz="20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Roughly 40 percent of the secreted and syncretical data is missing.</a:t>
            </a:r>
            <a:endParaRPr lang="en-US" sz="20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Looking at column user symptom and assigned to less amount of data is missing nearly around 10% of data.</a:t>
            </a:r>
            <a:endParaRPr lang="en-US" sz="20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Looking at the problem id ,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rfc</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it looks like we are just missing too much of that data nearly 99% of data to do something useful with at a basic level. We'll probably drop it.</a:t>
            </a:r>
          </a:p>
        </p:txBody>
      </p:sp>
    </p:spTree>
    <p:extLst>
      <p:ext uri="{BB962C8B-B14F-4D97-AF65-F5344CB8AC3E}">
        <p14:creationId xmlns:p14="http://schemas.microsoft.com/office/powerpoint/2010/main" val="116400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74" name="Google Shape;374;p4"/>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75" name="Google Shape;375;p4"/>
          <p:cNvPicPr preferRelativeResize="0"/>
          <p:nvPr/>
        </p:nvPicPr>
        <p:blipFill rotWithShape="1">
          <a:blip r:embed="rId4">
            <a:alphaModFix/>
          </a:blip>
          <a:srcRect/>
          <a:stretch/>
        </p:blipFill>
        <p:spPr>
          <a:xfrm>
            <a:off x="1121790" y="1027521"/>
            <a:ext cx="5033914" cy="3968371"/>
          </a:xfrm>
          <a:prstGeom prst="rect">
            <a:avLst/>
          </a:prstGeom>
          <a:noFill/>
          <a:ln>
            <a:noFill/>
          </a:ln>
        </p:spPr>
      </p:pic>
      <p:sp>
        <p:nvSpPr>
          <p:cNvPr id="376" name="Google Shape;376;p4"/>
          <p:cNvSpPr txBox="1"/>
          <p:nvPr/>
        </p:nvSpPr>
        <p:spPr>
          <a:xfrm>
            <a:off x="333910" y="305924"/>
            <a:ext cx="45720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tx1"/>
                </a:solidFill>
                <a:latin typeface="Times New Roman" panose="02020603050405020304" pitchFamily="18" charset="0"/>
                <a:cs typeface="Times New Roman" panose="02020603050405020304" pitchFamily="18" charset="0"/>
                <a:sym typeface="Arial"/>
              </a:rPr>
              <a:t>Data</a:t>
            </a:r>
            <a:r>
              <a:rPr lang="en-US" sz="3200" b="1" i="0" u="none" strike="noStrike" cap="none" dirty="0">
                <a:solidFill>
                  <a:srgbClr val="002776"/>
                </a:solidFill>
                <a:latin typeface="Arial"/>
                <a:ea typeface="Arial"/>
                <a:cs typeface="Arial"/>
                <a:sym typeface="Arial"/>
              </a:rPr>
              <a:t> </a:t>
            </a:r>
            <a:r>
              <a:rPr lang="en-US" sz="2400" b="1" i="0" u="none" strike="noStrike" cap="none" dirty="0">
                <a:solidFill>
                  <a:schemeClr val="tx1"/>
                </a:solidFill>
                <a:latin typeface="Times New Roman" panose="02020603050405020304" pitchFamily="18" charset="0"/>
                <a:cs typeface="Times New Roman" panose="02020603050405020304" pitchFamily="18" charset="0"/>
                <a:sym typeface="Arial"/>
              </a:rPr>
              <a:t>Visualization</a:t>
            </a:r>
            <a:r>
              <a:rPr lang="en-US" sz="3200" b="1" i="0" u="none" strike="noStrike" cap="none" dirty="0">
                <a:solidFill>
                  <a:srgbClr val="002776"/>
                </a:solidFill>
                <a:latin typeface="Arial"/>
                <a:ea typeface="Arial"/>
                <a:cs typeface="Arial"/>
                <a:sym typeface="Arial"/>
              </a:rPr>
              <a:t>:</a:t>
            </a:r>
            <a:endParaRPr sz="3200" b="0" i="0" u="none" strike="noStrike" cap="none" dirty="0">
              <a:solidFill>
                <a:srgbClr val="000000"/>
              </a:solidFill>
              <a:latin typeface="Arial"/>
              <a:ea typeface="Arial"/>
              <a:cs typeface="Arial"/>
              <a:sym typeface="Arial"/>
            </a:endParaRPr>
          </a:p>
        </p:txBody>
      </p:sp>
      <p:sp>
        <p:nvSpPr>
          <p:cNvPr id="378" name="Google Shape;378;p4"/>
          <p:cNvSpPr txBox="1"/>
          <p:nvPr/>
        </p:nvSpPr>
        <p:spPr>
          <a:xfrm>
            <a:off x="1034032" y="5247978"/>
            <a:ext cx="8185382" cy="132339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Font typeface="Arial" panose="020B0604020202020204" pitchFamily="34" charset="0"/>
              <a:buChar char="•"/>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We can use seaborn to create a simple heatmap to see where missing data. and here, we visualize the data impact wise such as High, Medium, Low We visualizes the missing data using heatmap and also visualizes active and unactive users impact wise. </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0" name="TextBox 9">
            <a:extLst>
              <a:ext uri="{FF2B5EF4-FFF2-40B4-BE49-F238E27FC236}">
                <a16:creationId xmlns:a16="http://schemas.microsoft.com/office/drawing/2014/main" id="{4525E065-9C3A-4246-8231-1EEA65A75CB6}"/>
              </a:ext>
            </a:extLst>
          </p:cNvPr>
          <p:cNvSpPr txBox="1"/>
          <p:nvPr/>
        </p:nvSpPr>
        <p:spPr>
          <a:xfrm>
            <a:off x="6381945" y="2418125"/>
            <a:ext cx="2576859" cy="1015663"/>
          </a:xfrm>
          <a:prstGeom prst="rect">
            <a:avLst/>
          </a:prstGeom>
          <a:noFill/>
        </p:spPr>
        <p:txBody>
          <a:bodyPr wrap="square">
            <a:spAutoFit/>
          </a:bodyPr>
          <a:lstStyle/>
          <a:p>
            <a:pPr marL="342900" marR="0" lvl="0" indent="-342900" algn="l" rtl="0">
              <a:spcBef>
                <a:spcPts val="0"/>
              </a:spcBef>
              <a:spcAft>
                <a:spcPts val="0"/>
              </a:spcAft>
              <a:buClr>
                <a:schemeClr val="dk1"/>
              </a:buClr>
              <a:buSzPts val="2400"/>
              <a:buFont typeface="Arial" panose="020B0604020202020204" pitchFamily="34" charset="0"/>
              <a:buChar char="•"/>
            </a:pPr>
            <a:r>
              <a:rPr lang="en-US" sz="2000" i="0" u="none" strike="noStrike" cap="none" dirty="0">
                <a:solidFill>
                  <a:schemeClr val="dk1"/>
                </a:solidFill>
                <a:latin typeface="Times New Roman"/>
                <a:ea typeface="Times New Roman"/>
                <a:cs typeface="Times New Roman"/>
                <a:sym typeface="Times New Roman"/>
              </a:rPr>
              <a:t>5 Columns have maximum number of  Null values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271F81-0E5A-40EB-A9E4-7FB67F9E18F5}"/>
              </a:ext>
            </a:extLst>
          </p:cNvPr>
          <p:cNvPicPr>
            <a:picLocks noChangeAspect="1"/>
          </p:cNvPicPr>
          <p:nvPr/>
        </p:nvPicPr>
        <p:blipFill>
          <a:blip r:embed="rId2"/>
          <a:stretch>
            <a:fillRect/>
          </a:stretch>
        </p:blipFill>
        <p:spPr>
          <a:xfrm>
            <a:off x="914400" y="2613835"/>
            <a:ext cx="8012784" cy="3383715"/>
          </a:xfrm>
          <a:prstGeom prst="rect">
            <a:avLst/>
          </a:prstGeom>
        </p:spPr>
      </p:pic>
    </p:spTree>
    <p:extLst>
      <p:ext uri="{BB962C8B-B14F-4D97-AF65-F5344CB8AC3E}">
        <p14:creationId xmlns:p14="http://schemas.microsoft.com/office/powerpoint/2010/main" val="17283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96;p8">
            <a:extLst>
              <a:ext uri="{FF2B5EF4-FFF2-40B4-BE49-F238E27FC236}">
                <a16:creationId xmlns:a16="http://schemas.microsoft.com/office/drawing/2014/main" id="{AFF223CE-355F-4C9A-BA83-F9160D60E1AC}"/>
              </a:ext>
            </a:extLst>
          </p:cNvPr>
          <p:cNvPicPr preferRelativeResize="0"/>
          <p:nvPr/>
        </p:nvPicPr>
        <p:blipFill rotWithShape="1">
          <a:blip r:embed="rId2">
            <a:alphaModFix/>
          </a:blip>
          <a:srcRect/>
          <a:stretch/>
        </p:blipFill>
        <p:spPr>
          <a:xfrm>
            <a:off x="339365" y="980387"/>
            <a:ext cx="8870623" cy="5806911"/>
          </a:xfrm>
          <a:prstGeom prst="rect">
            <a:avLst/>
          </a:prstGeom>
          <a:noFill/>
          <a:ln>
            <a:noFill/>
          </a:ln>
        </p:spPr>
      </p:pic>
      <p:sp>
        <p:nvSpPr>
          <p:cNvPr id="4" name="TextBox 3">
            <a:extLst>
              <a:ext uri="{FF2B5EF4-FFF2-40B4-BE49-F238E27FC236}">
                <a16:creationId xmlns:a16="http://schemas.microsoft.com/office/drawing/2014/main" id="{E45C0064-012F-4E81-87C2-4082166B727D}"/>
              </a:ext>
            </a:extLst>
          </p:cNvPr>
          <p:cNvSpPr txBox="1"/>
          <p:nvPr/>
        </p:nvSpPr>
        <p:spPr>
          <a:xfrm>
            <a:off x="907330" y="326878"/>
            <a:ext cx="5898822" cy="461665"/>
          </a:xfrm>
          <a:prstGeom prst="rect">
            <a:avLst/>
          </a:prstGeom>
          <a:noFill/>
        </p:spPr>
        <p:txBody>
          <a:bodyPr wrap="square">
            <a:spAutoFit/>
          </a:bodyPr>
          <a:lstStyle/>
          <a:p>
            <a:r>
              <a:rPr lang="en-US" sz="2400" b="1" dirty="0">
                <a:solidFill>
                  <a:schemeClr val="tx1"/>
                </a:solidFill>
                <a:latin typeface="Times New Roman"/>
                <a:ea typeface="Times New Roman"/>
                <a:cs typeface="Times New Roman"/>
                <a:sym typeface="Times New Roman"/>
              </a:rPr>
              <a:t>Data distribution Of features (Histogram</a:t>
            </a:r>
            <a:r>
              <a:rPr lang="en-US" b="1" dirty="0">
                <a:solidFill>
                  <a:srgbClr val="002776"/>
                </a:solidFill>
                <a:latin typeface="Times New Roman"/>
                <a:ea typeface="Times New Roman"/>
                <a:cs typeface="Times New Roman"/>
                <a:sym typeface="Times New Roman"/>
              </a:rPr>
              <a:t>)</a:t>
            </a:r>
            <a:endParaRPr lang="en-IN" dirty="0"/>
          </a:p>
        </p:txBody>
      </p:sp>
    </p:spTree>
    <p:extLst>
      <p:ext uri="{BB962C8B-B14F-4D97-AF65-F5344CB8AC3E}">
        <p14:creationId xmlns:p14="http://schemas.microsoft.com/office/powerpoint/2010/main" val="24023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C00E89-98B6-4C05-93EC-E92CE11F9F99}"/>
              </a:ext>
            </a:extLst>
          </p:cNvPr>
          <p:cNvPicPr>
            <a:picLocks noChangeAspect="1"/>
          </p:cNvPicPr>
          <p:nvPr/>
        </p:nvPicPr>
        <p:blipFill>
          <a:blip r:embed="rId2"/>
          <a:stretch>
            <a:fillRect/>
          </a:stretch>
        </p:blipFill>
        <p:spPr>
          <a:xfrm>
            <a:off x="876693" y="2230426"/>
            <a:ext cx="8031638" cy="3245723"/>
          </a:xfrm>
          <a:prstGeom prst="rect">
            <a:avLst/>
          </a:prstGeom>
        </p:spPr>
      </p:pic>
    </p:spTree>
    <p:extLst>
      <p:ext uri="{BB962C8B-B14F-4D97-AF65-F5344CB8AC3E}">
        <p14:creationId xmlns:p14="http://schemas.microsoft.com/office/powerpoint/2010/main" val="3329349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82"/>
        <p:cNvGrpSpPr/>
        <p:nvPr/>
      </p:nvGrpSpPr>
      <p:grpSpPr>
        <a:xfrm>
          <a:off x="0" y="0"/>
          <a:ext cx="0" cy="0"/>
          <a:chOff x="0" y="0"/>
          <a:chExt cx="0" cy="0"/>
        </a:xfrm>
      </p:grpSpPr>
      <p:sp>
        <p:nvSpPr>
          <p:cNvPr id="383" name="Google Shape;383;p8"/>
          <p:cNvSpPr txBox="1"/>
          <p:nvPr/>
        </p:nvSpPr>
        <p:spPr>
          <a:xfrm>
            <a:off x="2548651" y="511604"/>
            <a:ext cx="8503149" cy="6126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400" b="1" i="0" u="none" strike="noStrike" cap="none" dirty="0">
                <a:solidFill>
                  <a:schemeClr val="tx1"/>
                </a:solidFill>
                <a:latin typeface="Times New Roman" panose="02020603050405020304" pitchFamily="18" charset="0"/>
                <a:cs typeface="Times New Roman" panose="02020603050405020304" pitchFamily="18" charset="0"/>
                <a:sym typeface="Arial"/>
              </a:rPr>
              <a:t>Feature Engineering</a:t>
            </a:r>
            <a:endParaRPr sz="2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384" name="Google Shape;384;p8"/>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85" name="Google Shape;385;p8"/>
          <p:cNvSpPr txBox="1"/>
          <p:nvPr/>
        </p:nvSpPr>
        <p:spPr>
          <a:xfrm>
            <a:off x="385075" y="1100225"/>
            <a:ext cx="734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6" name="TextBox 5">
            <a:extLst>
              <a:ext uri="{FF2B5EF4-FFF2-40B4-BE49-F238E27FC236}">
                <a16:creationId xmlns:a16="http://schemas.microsoft.com/office/drawing/2014/main" id="{ED92BAB6-AE0D-40BE-BA4E-36C61F0F05EF}"/>
              </a:ext>
            </a:extLst>
          </p:cNvPr>
          <p:cNvSpPr txBox="1"/>
          <p:nvPr/>
        </p:nvSpPr>
        <p:spPr>
          <a:xfrm>
            <a:off x="933254" y="1300325"/>
            <a:ext cx="5524106" cy="400110"/>
          </a:xfrm>
          <a:prstGeom prst="rect">
            <a:avLst/>
          </a:prstGeom>
          <a:noFill/>
        </p:spPr>
        <p:txBody>
          <a:bodyPr wrap="square">
            <a:spAutoFit/>
          </a:bodyPr>
          <a:lstStyle/>
          <a:p>
            <a:pPr algn="l"/>
            <a:r>
              <a:rPr lang="en-US" sz="2000" b="1" i="0" dirty="0">
                <a:solidFill>
                  <a:srgbClr val="000000"/>
                </a:solidFill>
                <a:effectLst/>
                <a:latin typeface="Times New Roman" panose="02020603050405020304" pitchFamily="18" charset="0"/>
                <a:cs typeface="Times New Roman" panose="02020603050405020304" pitchFamily="18" charset="0"/>
              </a:rPr>
              <a:t>Feature Importance using Extra Trees Classifier</a:t>
            </a:r>
          </a:p>
        </p:txBody>
      </p:sp>
      <p:pic>
        <p:nvPicPr>
          <p:cNvPr id="5" name="Picture 4">
            <a:extLst>
              <a:ext uri="{FF2B5EF4-FFF2-40B4-BE49-F238E27FC236}">
                <a16:creationId xmlns:a16="http://schemas.microsoft.com/office/drawing/2014/main" id="{62AE6150-8ECC-47CA-8B1C-28FAD068A54B}"/>
              </a:ext>
            </a:extLst>
          </p:cNvPr>
          <p:cNvPicPr>
            <a:picLocks noChangeAspect="1"/>
          </p:cNvPicPr>
          <p:nvPr/>
        </p:nvPicPr>
        <p:blipFill>
          <a:blip r:embed="rId4"/>
          <a:stretch>
            <a:fillRect/>
          </a:stretch>
        </p:blipFill>
        <p:spPr>
          <a:xfrm>
            <a:off x="1334114" y="3103624"/>
            <a:ext cx="6334138" cy="3152153"/>
          </a:xfrm>
          <a:prstGeom prst="rect">
            <a:avLst/>
          </a:prstGeom>
        </p:spPr>
      </p:pic>
      <p:sp>
        <p:nvSpPr>
          <p:cNvPr id="11" name="TextBox 10">
            <a:extLst>
              <a:ext uri="{FF2B5EF4-FFF2-40B4-BE49-F238E27FC236}">
                <a16:creationId xmlns:a16="http://schemas.microsoft.com/office/drawing/2014/main" id="{A9084CD6-FDE5-448A-BC4E-060DFC1DA6A3}"/>
              </a:ext>
            </a:extLst>
          </p:cNvPr>
          <p:cNvSpPr txBox="1"/>
          <p:nvPr/>
        </p:nvSpPr>
        <p:spPr>
          <a:xfrm>
            <a:off x="1018096" y="2462601"/>
            <a:ext cx="5524106" cy="400110"/>
          </a:xfrm>
          <a:prstGeom prst="rect">
            <a:avLst/>
          </a:prstGeom>
          <a:noFill/>
        </p:spPr>
        <p:txBody>
          <a:bodyPr wrap="square">
            <a:spAutoFit/>
          </a:bodyPr>
          <a:lstStyle/>
          <a:p>
            <a:pPr marL="342900" indent="-342900">
              <a:buClr>
                <a:schemeClr val="dk1"/>
              </a:buClr>
              <a:buSzPts val="2400"/>
              <a:buFont typeface="Arial"/>
              <a:buChar char="•"/>
            </a:pPr>
            <a:r>
              <a:rPr lang="en-US" sz="2000" dirty="0">
                <a:solidFill>
                  <a:schemeClr val="dk1"/>
                </a:solidFill>
                <a:latin typeface="Times New Roman"/>
                <a:ea typeface="Times New Roman"/>
                <a:cs typeface="Times New Roman"/>
                <a:sym typeface="Times New Roman"/>
              </a:rPr>
              <a:t>Algorithm Used: Extra Tree Classifier</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537</Words>
  <Application>Microsoft Office PowerPoint</Application>
  <PresentationFormat>On-screen Show (4:3)</PresentationFormat>
  <Paragraphs>138</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Century Gothic</vt:lpstr>
      <vt:lpstr>Times New Roman</vt:lpstr>
      <vt:lpstr>Wingdings 3</vt:lpstr>
      <vt:lpstr>Verdana</vt:lpstr>
      <vt:lpstr>Calibri</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jobin</cp:lastModifiedBy>
  <cp:revision>13</cp:revision>
  <dcterms:created xsi:type="dcterms:W3CDTF">2012-08-17T07:00:49Z</dcterms:created>
  <dcterms:modified xsi:type="dcterms:W3CDTF">2022-03-10T09:27:20Z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