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4"/>
  </p:notesMasterIdLst>
  <p:handoutMasterIdLst>
    <p:handoutMasterId r:id="rId15"/>
  </p:handoutMasterIdLst>
  <p:sldIdLst>
    <p:sldId id="259" r:id="rId5"/>
    <p:sldId id="281" r:id="rId6"/>
    <p:sldId id="309" r:id="rId7"/>
    <p:sldId id="296" r:id="rId8"/>
    <p:sldId id="310" r:id="rId9"/>
    <p:sldId id="311" r:id="rId10"/>
    <p:sldId id="300" r:id="rId11"/>
    <p:sldId id="308" r:id="rId12"/>
    <p:sldId id="301"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570" autoAdjust="0"/>
  </p:normalViewPr>
  <p:slideViewPr>
    <p:cSldViewPr snapToGrid="0">
      <p:cViewPr varScale="1">
        <p:scale>
          <a:sx n="52" d="100"/>
          <a:sy n="52" d="100"/>
        </p:scale>
        <p:origin x="854" y="43"/>
      </p:cViewPr>
      <p:guideLst/>
    </p:cSldViewPr>
  </p:slideViewPr>
  <p:notesTextViewPr>
    <p:cViewPr>
      <p:scale>
        <a:sx n="1" d="1"/>
        <a:sy n="1" d="1"/>
      </p:scale>
      <p:origin x="0" y="0"/>
    </p:cViewPr>
  </p:notesTextViewPr>
  <p:sorterViewPr>
    <p:cViewPr varScale="1">
      <p:scale>
        <a:sx n="100" d="100"/>
        <a:sy n="100" d="100"/>
      </p:scale>
      <p:origin x="0" y="-638"/>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4CA90D-FAE5-4CC1-874C-F8C9E6C3EF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C7087B5-F672-40FE-9915-815CBA9EB2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C26D27-016E-48F5-B33E-8A9AF3259A1C}" type="datetime1">
              <a:rPr lang="en-GB" smtClean="0"/>
              <a:t>10/07/2024</a:t>
            </a:fld>
            <a:endParaRPr lang="en-GB"/>
          </a:p>
        </p:txBody>
      </p:sp>
      <p:sp>
        <p:nvSpPr>
          <p:cNvPr id="4" name="Footer Placeholder 3">
            <a:extLst>
              <a:ext uri="{FF2B5EF4-FFF2-40B4-BE49-F238E27FC236}">
                <a16:creationId xmlns:a16="http://schemas.microsoft.com/office/drawing/2014/main" id="{8BE2D30A-24C7-499B-BF2A-8E5130AC9C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AD0FE9B-9EEE-4F4D-B5DD-0D553217C5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765E75-2179-4AE0-B0C7-D97955CF45FE}" type="slidenum">
              <a:rPr lang="en-GB" smtClean="0"/>
              <a:t>‹#›</a:t>
            </a:fld>
            <a:endParaRPr lang="en-GB"/>
          </a:p>
        </p:txBody>
      </p:sp>
    </p:spTree>
    <p:extLst>
      <p:ext uri="{BB962C8B-B14F-4D97-AF65-F5344CB8AC3E}">
        <p14:creationId xmlns:p14="http://schemas.microsoft.com/office/powerpoint/2010/main" val="225277867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48F8AC0-B329-4373-BBD0-89392C5748D6}" type="datetime1">
              <a:rPr lang="en-GB" smtClean="0"/>
              <a:t>10/07/2024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61EF503-E31C-4FCE-86D9-0C61A5CBE283}" type="slidenum">
              <a:rPr lang="en-GB" smtClean="0"/>
              <a:t>‹#›</a:t>
            </a:fld>
            <a:endParaRPr lang="en-GB"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848F8AC0-B329-4373-BBD0-89392C5748D6}" type="datetime1">
              <a:rPr lang="en-GB" smtClean="0"/>
              <a:t>10/07/2024</a:t>
            </a:fld>
            <a:endParaRPr lang="en-GB" dirty="0"/>
          </a:p>
        </p:txBody>
      </p:sp>
      <p:sp>
        <p:nvSpPr>
          <p:cNvPr id="5" name="Slide Number Placeholder 4"/>
          <p:cNvSpPr>
            <a:spLocks noGrp="1"/>
          </p:cNvSpPr>
          <p:nvPr>
            <p:ph type="sldNum" sz="quarter" idx="5"/>
          </p:nvPr>
        </p:nvSpPr>
        <p:spPr/>
        <p:txBody>
          <a:bodyPr/>
          <a:lstStyle/>
          <a:p>
            <a:pPr rtl="0"/>
            <a:fld id="{F61EF503-E31C-4FCE-86D9-0C61A5CBE283}" type="slidenum">
              <a:rPr lang="en-GB" smtClean="0"/>
              <a:t>3</a:t>
            </a:fld>
            <a:endParaRPr lang="en-GB" dirty="0"/>
          </a:p>
        </p:txBody>
      </p:sp>
    </p:spTree>
    <p:extLst>
      <p:ext uri="{BB962C8B-B14F-4D97-AF65-F5344CB8AC3E}">
        <p14:creationId xmlns:p14="http://schemas.microsoft.com/office/powerpoint/2010/main" val="130223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rtl="0">
              <a:buFont typeface="Arial" panose="020B0604020202020204" pitchFamily="34" charset="0"/>
              <a:buNone/>
            </a:pPr>
            <a:endParaRPr lang="en-GB"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rtlCol="0" anchor="t"/>
          <a:lstStyle/>
          <a:p>
            <a:pPr rtl="0"/>
            <a:r>
              <a:rPr lang="en-US"/>
              <a:t>Click to edit Master title style</a:t>
            </a:r>
            <a:endParaRPr lang="en-GB"/>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rtlCol="0">
            <a:normAutofit/>
          </a:bodyPr>
          <a:lstStyle>
            <a:lvl1pPr marL="0" indent="0">
              <a:buNone/>
              <a:defRPr sz="2400"/>
            </a:lvl1pPr>
            <a:lvl2pPr>
              <a:buNone/>
              <a:defRPr sz="1600"/>
            </a:lvl2pPr>
            <a:lvl3pPr>
              <a:buNone/>
              <a:defRPr sz="1600"/>
            </a:lvl3pPr>
            <a:lvl4pPr>
              <a:buNone/>
              <a:defRPr sz="1600"/>
            </a:lvl4pPr>
            <a:lvl5pPr>
              <a:buNone/>
              <a:defRPr sz="1600"/>
            </a:lvl5pPr>
          </a:lstStyle>
          <a:p>
            <a:pPr lvl="0" rtl="0"/>
            <a:r>
              <a:rPr lang="en-GB"/>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en-GB"/>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en-GB"/>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rtlCol="0">
            <a:normAutofit/>
          </a:bodyPr>
          <a:lstStyle>
            <a:lvl1pPr>
              <a:defRPr sz="4400"/>
            </a:lvl1pPr>
          </a:lstStyle>
          <a:p>
            <a:pPr rtl="0"/>
            <a:r>
              <a:rPr lang="en-US"/>
              <a:t>Click to edit Master title style</a:t>
            </a:r>
            <a:endParaRPr lang="en-GB"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rtlCol="0"/>
          <a:lstStyle>
            <a:lvl1pPr marL="0" indent="0">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rtlCol="0"/>
          <a:lstStyle/>
          <a:p>
            <a:pPr rtl="0"/>
            <a:r>
              <a:rPr lang="en-US"/>
              <a:t>Click icon to add picture</a:t>
            </a:r>
            <a:endParaRPr lang="en-GB"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rtlCol="0"/>
          <a:lstStyle/>
          <a:p>
            <a:pPr rtl="0"/>
            <a:r>
              <a:rPr lang="en-US"/>
              <a:t>Click icon to add picture</a:t>
            </a:r>
            <a:endParaRPr lang="en-GB"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rtlCol="0"/>
          <a:lstStyle/>
          <a:p>
            <a:pPr rtl="0"/>
            <a:r>
              <a:rPr lang="en-US"/>
              <a:t>Click icon to add picture</a:t>
            </a:r>
            <a:endParaRPr lang="en-GB"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rtlCol="0"/>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lvl1pPr>
              <a:defRPr>
                <a:solidFill>
                  <a:schemeClr val="bg1"/>
                </a:solidFill>
              </a:defRPr>
            </a:lvl1pPr>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lvl1pPr>
              <a:defRPr>
                <a:solidFill>
                  <a:schemeClr val="bg1"/>
                </a:solidFill>
              </a:defRPr>
            </a:lvl1pPr>
          </a:lstStyle>
          <a:p>
            <a:pPr rtl="0"/>
            <a:fld id="{312CC964-A50B-4C29-B4E4-2C30BB34CCF3}" type="slidenum">
              <a:rPr lang="en-GB" smtClean="0"/>
              <a:pPr/>
              <a:t>‹#›</a:t>
            </a:fld>
            <a:endParaRPr lang="en-GB"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rtlCol="0">
            <a:normAutofit/>
          </a:bodyPr>
          <a:lstStyle>
            <a:lvl1pPr>
              <a:defRPr sz="4400"/>
            </a:lvl1pPr>
          </a:lstStyle>
          <a:p>
            <a:pPr rtl="0"/>
            <a:r>
              <a:rPr lang="en-US"/>
              <a:t>Click to edit Master title style</a:t>
            </a:r>
            <a:endParaRPr lang="en-GB"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en-GB"/>
              <a:t>Sample Footer Text</a:t>
            </a:r>
            <a:endParaRPr lang="en-GB"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rtlCol="0"/>
          <a:lstStyle>
            <a:lvl1pPr>
              <a:buNone/>
              <a:defRPr/>
            </a:lvl1pPr>
          </a:lstStyle>
          <a:p>
            <a:pPr lvl="0" rt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rtlCol="0" anchor="b">
            <a:normAutofit/>
          </a:bodyPr>
          <a:lstStyle>
            <a:lvl1pPr algn="ctr">
              <a:defRPr sz="66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rtlCol="0">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rtlCol="0"/>
          <a:lstStyle/>
          <a:p>
            <a:pPr rtl="0"/>
            <a:r>
              <a:rPr lang="en-GB"/>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rtlCol="0" anchor="b"/>
          <a:lstStyle>
            <a:lvl1pPr>
              <a:defRPr sz="60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rtlCol="0"/>
          <a:lstStyle/>
          <a:p>
            <a:pPr rtl="0"/>
            <a:r>
              <a:rPr lang="en-GB"/>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rtlCol="0"/>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rtlCol="0"/>
          <a:lstStyle/>
          <a:p>
            <a:pPr rtl="0"/>
            <a:r>
              <a:rPr lang="en-US"/>
              <a:t>Click to edit Master title style</a:t>
            </a:r>
            <a:endParaRPr lang="en-GB"/>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en-GB"/>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en-GB"/>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rtlCol="0" anchor="t">
            <a:normAutofit/>
          </a:bodyPr>
          <a:lstStyle>
            <a:lvl1pPr>
              <a:defRPr sz="4400"/>
            </a:lvl1pPr>
          </a:lstStyle>
          <a:p>
            <a:pPr rtl="0"/>
            <a:r>
              <a:rPr lang="en-US"/>
              <a:t>Click to edit Master title style</a:t>
            </a:r>
            <a:endParaRPr lang="en-GB"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rtlCol="0" anchor="ctr">
            <a:normAutofit/>
          </a:bodyPr>
          <a:lstStyle>
            <a:lvl1pPr>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rtlCol="0"/>
          <a:lstStyle/>
          <a:p>
            <a:pPr rtl="0"/>
            <a:r>
              <a:rPr lang="en-US"/>
              <a:t>Click icon to add picture</a:t>
            </a:r>
            <a:endParaRPr lang="en-GB"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rtlCol="0"/>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rtlCol="0">
            <a:normAutofit/>
          </a:bodyPr>
          <a:lstStyle>
            <a:lvl1pPr algn="l">
              <a:defRPr sz="4400"/>
            </a:lvl1pPr>
          </a:lstStyle>
          <a:p>
            <a:pPr algn="r" rtl="0"/>
            <a:r>
              <a:rPr lang="en-US"/>
              <a:t>Click to edit Master title style</a:t>
            </a:r>
            <a:endParaRPr lang="en-GB"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rtlCol="0"/>
          <a:lstStyle>
            <a:lvl1pPr>
              <a:buNone/>
              <a:defRPr/>
            </a:lvl1pPr>
          </a:lstStyle>
          <a:p>
            <a:pPr algn="r" rtl="0"/>
            <a:r>
              <a:rPr lang="en-US"/>
              <a:t>Click to edit Master subtitle style</a:t>
            </a:r>
            <a:endParaRPr lang="en-GB"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GB"/>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rtlCol="0">
            <a:normAutofit/>
          </a:bodyPr>
          <a:lstStyle>
            <a:lvl1pPr>
              <a:defRPr sz="4400"/>
            </a:lvl1pPr>
          </a:lstStyle>
          <a:p>
            <a:pPr rtl="0"/>
            <a:r>
              <a:rPr lang="en-US"/>
              <a:t>Click to edit Master title style</a:t>
            </a:r>
            <a:endParaRPr lang="en-GB"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rtlCol="0">
            <a:noAutofit/>
          </a:bodyPr>
          <a:lstStyle/>
          <a:p>
            <a:pPr rtl="0"/>
            <a:r>
              <a:rPr lang="en-US"/>
              <a:t>Click icon to add picture</a:t>
            </a:r>
            <a:endParaRPr lang="en-GB"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rtlCol="0" anchor="ctr">
            <a:normAutofit/>
          </a:bodyPr>
          <a:lstStyle>
            <a:lvl1pPr marL="0" indent="0">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en-GB"/>
              <a:t>Sample Footer Text</a:t>
            </a:r>
            <a:endParaRPr lang="en-GB"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rtlCol="0" anchor="b">
            <a:normAutofit/>
          </a:bodyPr>
          <a:lstStyle>
            <a:lvl1pPr>
              <a:buNone/>
              <a:defRPr/>
            </a:lvl1pPr>
          </a:lstStyle>
          <a:p>
            <a:pPr algn="l" rtl="0"/>
            <a:r>
              <a:rPr lang="en-US" sz="1600"/>
              <a:t>Click to edit Master subtitle style</a:t>
            </a:r>
            <a:endParaRPr lang="en-GB"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rtlCol="0">
            <a:noAutofit/>
          </a:bodyPr>
          <a:lstStyle/>
          <a:p>
            <a:pPr rtl="0"/>
            <a:r>
              <a:rPr lang="en-US"/>
              <a:t>Click icon to add picture</a:t>
            </a:r>
            <a:endParaRPr lang="en-GB"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rtlCol="0">
            <a:normAutofit/>
          </a:bodyPr>
          <a:lstStyle>
            <a:lvl1pPr>
              <a:defRPr sz="4400"/>
            </a:lvl1pPr>
          </a:lstStyle>
          <a:p>
            <a:pPr rtl="0"/>
            <a:r>
              <a:rPr lang="en-US"/>
              <a:t>Click to edit Master title style</a:t>
            </a:r>
            <a:endParaRPr lang="en-GB"/>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rtlCol="0" anchor="t"/>
          <a:lstStyle/>
          <a:p>
            <a:pPr rtl="0"/>
            <a:r>
              <a:rPr lang="en-US"/>
              <a:t>Click to edit Master title style</a:t>
            </a:r>
            <a:endParaRPr lang="en-GB"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rtlCol="0" anchor="ctr">
            <a:normAutofit/>
          </a:bodyPr>
          <a:lstStyle/>
          <a:p>
            <a:pPr lvl="0" rt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rtlCol="0"/>
          <a:lstStyle/>
          <a:p>
            <a:pPr rtl="0"/>
            <a:r>
              <a:rPr lang="en-US"/>
              <a:t>Click icon to add picture</a:t>
            </a:r>
            <a:endParaRPr lang="en-GB"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rtlCol="0"/>
          <a:lstStyle/>
          <a:p>
            <a:pPr rtl="0"/>
            <a:r>
              <a:rPr lang="en-US"/>
              <a:t>Click icon to add picture</a:t>
            </a:r>
            <a:endParaRPr lang="en-GB"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rtlCol="0"/>
          <a:lstStyle/>
          <a:p>
            <a:pPr rtl="0"/>
            <a:r>
              <a:rPr lang="en-US"/>
              <a:t>Click icon to add picture</a:t>
            </a:r>
            <a:endParaRPr lang="en-GB"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rtlCol="0"/>
          <a:lstStyle/>
          <a:p>
            <a:pPr rtl="0"/>
            <a:r>
              <a:rPr lang="en-US"/>
              <a:t>Click icon to add picture</a:t>
            </a:r>
            <a:endParaRPr lang="en-GB"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rtlCol="0"/>
          <a:lstStyle/>
          <a:p>
            <a:pPr rtl="0"/>
            <a:r>
              <a:rPr lang="en-US"/>
              <a:t>Click icon to add picture</a:t>
            </a:r>
            <a:endParaRPr lang="en-GB"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rtlCol="0"/>
          <a:lstStyle/>
          <a:p>
            <a:pPr rtl="0"/>
            <a:r>
              <a:rPr lang="en-US"/>
              <a:t>Click icon to add picture</a:t>
            </a:r>
            <a:endParaRPr lang="en-GB"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rtlCol="0"/>
          <a:lstStyle/>
          <a:p>
            <a:pPr rtl="0"/>
            <a:r>
              <a:rPr lang="en-US"/>
              <a:t>Click icon to add picture</a:t>
            </a:r>
            <a:endParaRPr lang="en-GB"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en-GB"/>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en-GB"/>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pPr rtl="0"/>
            <a:r>
              <a:rPr lang="en-US"/>
              <a:t>Click to edit Master title style</a:t>
            </a:r>
            <a:endParaRPr lang="en-GB"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r>
              <a:rPr lang="en-GB"/>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pPr rtl="0"/>
            <a:r>
              <a:rPr lang="en-GB"/>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hyperlink" Target="mailto:y.khanwgsb10@gmail.com" TargetMode="External"/><Relationship Id="rId2" Type="http://schemas.openxmlformats.org/officeDocument/2006/relationships/image" Target="../media/image13.jpeg"/><Relationship Id="rId1" Type="http://schemas.openxmlformats.org/officeDocument/2006/relationships/slideLayout" Target="../slideLayouts/slideLayout13.xml"/><Relationship Id="rId4" Type="http://schemas.openxmlformats.org/officeDocument/2006/relationships/hyperlink" Target="mailto:saiponnuru4@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rtlCol="0">
            <a:normAutofit/>
          </a:bodyPr>
          <a:lstStyle/>
          <a:p>
            <a:pPr rtl="0"/>
            <a:r>
              <a:rPr lang="en-GB" dirty="0"/>
              <a:t>Walmart sales analysis </a:t>
            </a:r>
            <a:br>
              <a:rPr lang="en-GB" dirty="0"/>
            </a:br>
            <a:r>
              <a:rPr lang="en-GB" dirty="0"/>
              <a:t>(q1 2019)</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rtlCol="0"/>
          <a:lstStyle/>
          <a:p>
            <a:pPr rtl="0"/>
            <a:r>
              <a:rPr lang="en-GB" dirty="0"/>
              <a:t>Yahya Khan and </a:t>
            </a:r>
          </a:p>
          <a:p>
            <a:pPr rtl="0"/>
            <a:r>
              <a:rPr lang="en-GB" dirty="0"/>
              <a:t>Sai Ponnuru</a:t>
            </a:r>
          </a:p>
        </p:txBody>
      </p:sp>
    </p:spTree>
    <p:extLst>
      <p:ext uri="{BB962C8B-B14F-4D97-AF65-F5344CB8AC3E}">
        <p14:creationId xmlns:p14="http://schemas.microsoft.com/office/powerpoint/2010/main" val="17096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rtlCol="0"/>
          <a:lstStyle/>
          <a:p>
            <a:pPr rtl="0"/>
            <a:r>
              <a:rPr lang="en-GB"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0" y="-372207"/>
            <a:ext cx="9812215" cy="5797237"/>
          </a:xfrm>
        </p:spPr>
        <p:txBody>
          <a:bodyPr rtlCol="0"/>
          <a:lstStyle/>
          <a:p>
            <a:pPr rtl="0"/>
            <a:r>
              <a:rPr lang="en-GB" dirty="0"/>
              <a:t>What have the sales trends been this quarter?</a:t>
            </a:r>
          </a:p>
          <a:p>
            <a:pPr rtl="0"/>
            <a:r>
              <a:rPr lang="en-GB" dirty="0"/>
              <a:t>How do the 3 branches differ</a:t>
            </a:r>
          </a:p>
          <a:p>
            <a:pPr rtl="0"/>
            <a:r>
              <a:rPr lang="en-GB" dirty="0"/>
              <a:t>What actions (eg promotions) should the company take based of the sales data?</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2</a:t>
            </a:fld>
            <a:endParaRPr lang="en-GB"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graph&#10;&#10;Description automatically generated">
            <a:extLst>
              <a:ext uri="{FF2B5EF4-FFF2-40B4-BE49-F238E27FC236}">
                <a16:creationId xmlns:a16="http://schemas.microsoft.com/office/drawing/2014/main" id="{F832C169-1DE6-2A4B-0453-57146F6CF371}"/>
              </a:ext>
            </a:extLst>
          </p:cNvPr>
          <p:cNvPicPr>
            <a:picLocks noChangeAspect="1"/>
          </p:cNvPicPr>
          <p:nvPr/>
        </p:nvPicPr>
        <p:blipFill>
          <a:blip r:embed="rId3"/>
          <a:stretch>
            <a:fillRect/>
          </a:stretch>
        </p:blipFill>
        <p:spPr>
          <a:xfrm>
            <a:off x="2104292" y="1559185"/>
            <a:ext cx="7983415" cy="5298815"/>
          </a:xfrm>
          <a:prstGeom prst="rect">
            <a:avLst/>
          </a:prstGeom>
          <a:noFill/>
        </p:spPr>
      </p:pic>
      <p:sp>
        <p:nvSpPr>
          <p:cNvPr id="3" name="Title 2">
            <a:extLst>
              <a:ext uri="{FF2B5EF4-FFF2-40B4-BE49-F238E27FC236}">
                <a16:creationId xmlns:a16="http://schemas.microsoft.com/office/drawing/2014/main" id="{D3B7DCE3-A62E-497E-8A96-DF8D1A4904FD}"/>
              </a:ext>
            </a:extLst>
          </p:cNvPr>
          <p:cNvSpPr>
            <a:spLocks noGrp="1"/>
          </p:cNvSpPr>
          <p:nvPr>
            <p:ph type="title"/>
          </p:nvPr>
        </p:nvSpPr>
        <p:spPr>
          <a:xfrm>
            <a:off x="1143000" y="533401"/>
            <a:ext cx="9906000" cy="1382156"/>
          </a:xfrm>
        </p:spPr>
        <p:txBody>
          <a:bodyPr rtlCol="0" anchor="ctr">
            <a:normAutofit/>
          </a:bodyPr>
          <a:lstStyle/>
          <a:p>
            <a:pPr rtl="0"/>
            <a:r>
              <a:rPr lang="en-GB" dirty="0"/>
              <a:t>Overall DATA</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rtlCol="0" anchor="ctr">
            <a:normAutofit/>
          </a:bodyPr>
          <a:lstStyle/>
          <a:p>
            <a:pPr rtl="0">
              <a:spcAft>
                <a:spcPts val="600"/>
              </a:spcAft>
            </a:pPr>
            <a:fld id="{312CC964-A50B-4C29-B4E4-2C30BB34CCF3}" type="slidenum">
              <a:rPr lang="en-GB" smtClean="0"/>
              <a:pPr rtl="0">
                <a:spcAft>
                  <a:spcPts val="600"/>
                </a:spcAft>
              </a:pPr>
              <a:t>3</a:t>
            </a:fld>
            <a:endParaRPr lang="en-GB"/>
          </a:p>
        </p:txBody>
      </p:sp>
    </p:spTree>
    <p:extLst>
      <p:ext uri="{BB962C8B-B14F-4D97-AF65-F5344CB8AC3E}">
        <p14:creationId xmlns:p14="http://schemas.microsoft.com/office/powerpoint/2010/main" val="338263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aph with different colored lines&#10;&#10;Description automatically generated">
            <a:extLst>
              <a:ext uri="{FF2B5EF4-FFF2-40B4-BE49-F238E27FC236}">
                <a16:creationId xmlns:a16="http://schemas.microsoft.com/office/drawing/2014/main" id="{D79365EC-96E2-273F-19C9-2318C8F923FE}"/>
              </a:ext>
            </a:extLst>
          </p:cNvPr>
          <p:cNvPicPr>
            <a:picLocks noChangeAspect="1"/>
          </p:cNvPicPr>
          <p:nvPr/>
        </p:nvPicPr>
        <p:blipFill>
          <a:blip r:embed="rId2"/>
          <a:stretch>
            <a:fillRect/>
          </a:stretch>
        </p:blipFill>
        <p:spPr>
          <a:xfrm>
            <a:off x="1453661" y="937846"/>
            <a:ext cx="9669779" cy="5590809"/>
          </a:xfrm>
          <a:prstGeom prst="rect">
            <a:avLst/>
          </a:prstGeom>
          <a:noFill/>
        </p:spPr>
      </p:pic>
      <p:sp>
        <p:nvSpPr>
          <p:cNvPr id="4" name="Title 3">
            <a:extLst>
              <a:ext uri="{FF2B5EF4-FFF2-40B4-BE49-F238E27FC236}">
                <a16:creationId xmlns:a16="http://schemas.microsoft.com/office/drawing/2014/main" id="{0B10568A-03EF-3450-A42B-CE9F3D16F7A6}"/>
              </a:ext>
            </a:extLst>
          </p:cNvPr>
          <p:cNvSpPr>
            <a:spLocks noGrp="1"/>
          </p:cNvSpPr>
          <p:nvPr>
            <p:ph type="title"/>
          </p:nvPr>
        </p:nvSpPr>
        <p:spPr>
          <a:xfrm>
            <a:off x="0" y="0"/>
            <a:ext cx="9906000" cy="1382156"/>
          </a:xfrm>
        </p:spPr>
        <p:txBody>
          <a:bodyPr anchor="ctr">
            <a:normAutofit/>
          </a:bodyPr>
          <a:lstStyle/>
          <a:p>
            <a:r>
              <a:rPr lang="en-GB" dirty="0"/>
              <a:t>Branch A</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rtlCol="0" anchor="ctr">
            <a:normAutofit/>
          </a:bodyPr>
          <a:lstStyle/>
          <a:p>
            <a:pPr rtl="0">
              <a:spcAft>
                <a:spcPts val="600"/>
              </a:spcAft>
            </a:pPr>
            <a:fld id="{312CC964-A50B-4C29-B4E4-2C30BB34CCF3}" type="slidenum">
              <a:rPr lang="en-GB" smtClean="0"/>
              <a:pPr rtl="0">
                <a:spcAft>
                  <a:spcPts val="600"/>
                </a:spcAft>
              </a:pPr>
              <a:t>4</a:t>
            </a:fld>
            <a:endParaRPr lang="en-GB"/>
          </a:p>
        </p:txBody>
      </p:sp>
    </p:spTree>
    <p:extLst>
      <p:ext uri="{BB962C8B-B14F-4D97-AF65-F5344CB8AC3E}">
        <p14:creationId xmlns:p14="http://schemas.microsoft.com/office/powerpoint/2010/main" val="269439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with different colored lines&#10;&#10;Description automatically generated">
            <a:extLst>
              <a:ext uri="{FF2B5EF4-FFF2-40B4-BE49-F238E27FC236}">
                <a16:creationId xmlns:a16="http://schemas.microsoft.com/office/drawing/2014/main" id="{2797AA7B-8B05-4574-EAEA-24BE277BC057}"/>
              </a:ext>
            </a:extLst>
          </p:cNvPr>
          <p:cNvPicPr>
            <a:picLocks noChangeAspect="1"/>
          </p:cNvPicPr>
          <p:nvPr/>
        </p:nvPicPr>
        <p:blipFill>
          <a:blip r:embed="rId2"/>
          <a:stretch>
            <a:fillRect/>
          </a:stretch>
        </p:blipFill>
        <p:spPr>
          <a:xfrm>
            <a:off x="1336431" y="994904"/>
            <a:ext cx="9554307" cy="5781185"/>
          </a:xfrm>
          <a:prstGeom prst="rect">
            <a:avLst/>
          </a:prstGeom>
          <a:noFill/>
        </p:spPr>
      </p:pic>
      <p:sp>
        <p:nvSpPr>
          <p:cNvPr id="3" name="Title 2">
            <a:extLst>
              <a:ext uri="{FF2B5EF4-FFF2-40B4-BE49-F238E27FC236}">
                <a16:creationId xmlns:a16="http://schemas.microsoft.com/office/drawing/2014/main" id="{2AE7ABEB-2657-784B-03C4-992C551868CD}"/>
              </a:ext>
            </a:extLst>
          </p:cNvPr>
          <p:cNvSpPr>
            <a:spLocks noGrp="1"/>
          </p:cNvSpPr>
          <p:nvPr>
            <p:ph type="title"/>
          </p:nvPr>
        </p:nvSpPr>
        <p:spPr>
          <a:xfrm>
            <a:off x="0" y="-10041"/>
            <a:ext cx="9906000" cy="1382156"/>
          </a:xfrm>
        </p:spPr>
        <p:txBody>
          <a:bodyPr anchor="ctr">
            <a:normAutofit/>
          </a:bodyPr>
          <a:lstStyle/>
          <a:p>
            <a:r>
              <a:rPr lang="en-GB" dirty="0"/>
              <a:t>Branch B</a:t>
            </a:r>
          </a:p>
        </p:txBody>
      </p:sp>
      <p:sp>
        <p:nvSpPr>
          <p:cNvPr id="15" name="Date Placeholder 4">
            <a:extLst>
              <a:ext uri="{FF2B5EF4-FFF2-40B4-BE49-F238E27FC236}">
                <a16:creationId xmlns:a16="http://schemas.microsoft.com/office/drawing/2014/main" id="{28AA32D5-4423-E6AA-6EE6-529DB3ED603E}"/>
              </a:ext>
            </a:extLst>
          </p:cNvPr>
          <p:cNvSpPr>
            <a:spLocks noGrp="1"/>
          </p:cNvSpPr>
          <p:nvPr>
            <p:ph type="dt" sz="half" idx="10"/>
          </p:nvPr>
        </p:nvSpPr>
        <p:spPr>
          <a:xfrm>
            <a:off x="7337102" y="6398878"/>
            <a:ext cx="4193908" cy="365125"/>
          </a:xfrm>
        </p:spPr>
        <p:txBody>
          <a:bodyPr/>
          <a:lstStyle/>
          <a:p>
            <a:pPr rtl="0">
              <a:spcAft>
                <a:spcPts val="600"/>
              </a:spcAft>
            </a:pPr>
            <a:r>
              <a:rPr lang="en-GB"/>
              <a:t>2/7/20XX</a:t>
            </a:r>
          </a:p>
        </p:txBody>
      </p:sp>
      <p:sp>
        <p:nvSpPr>
          <p:cNvPr id="6" name="Slide Number Placeholder 5">
            <a:extLst>
              <a:ext uri="{FF2B5EF4-FFF2-40B4-BE49-F238E27FC236}">
                <a16:creationId xmlns:a16="http://schemas.microsoft.com/office/drawing/2014/main" id="{63B05FB4-F841-DCE3-DD23-C3445E612004}"/>
              </a:ext>
            </a:extLst>
          </p:cNvPr>
          <p:cNvSpPr>
            <a:spLocks noGrp="1"/>
          </p:cNvSpPr>
          <p:nvPr>
            <p:ph type="sldNum" sz="quarter" idx="12"/>
          </p:nvPr>
        </p:nvSpPr>
        <p:spPr>
          <a:xfrm>
            <a:off x="11602477" y="6398878"/>
            <a:ext cx="470887" cy="365125"/>
          </a:xfrm>
        </p:spPr>
        <p:txBody>
          <a:bodyPr anchor="ctr">
            <a:normAutofit/>
          </a:bodyPr>
          <a:lstStyle/>
          <a:p>
            <a:pPr rtl="0">
              <a:spcAft>
                <a:spcPts val="600"/>
              </a:spcAft>
            </a:pPr>
            <a:fld id="{312CC964-A50B-4C29-B4E4-2C30BB34CCF3}" type="slidenum">
              <a:rPr lang="en-GB" smtClean="0"/>
              <a:pPr rtl="0">
                <a:spcAft>
                  <a:spcPts val="600"/>
                </a:spcAft>
              </a:pPr>
              <a:t>5</a:t>
            </a:fld>
            <a:endParaRPr lang="en-GB"/>
          </a:p>
        </p:txBody>
      </p:sp>
    </p:spTree>
    <p:extLst>
      <p:ext uri="{BB962C8B-B14F-4D97-AF65-F5344CB8AC3E}">
        <p14:creationId xmlns:p14="http://schemas.microsoft.com/office/powerpoint/2010/main" val="146341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with different colored lines&#10;&#10;Description automatically generated">
            <a:extLst>
              <a:ext uri="{FF2B5EF4-FFF2-40B4-BE49-F238E27FC236}">
                <a16:creationId xmlns:a16="http://schemas.microsoft.com/office/drawing/2014/main" id="{5F1A67DA-100E-AFD2-79B9-DBD44FB45C09}"/>
              </a:ext>
            </a:extLst>
          </p:cNvPr>
          <p:cNvPicPr>
            <a:picLocks noChangeAspect="1"/>
          </p:cNvPicPr>
          <p:nvPr/>
        </p:nvPicPr>
        <p:blipFill>
          <a:blip r:embed="rId2"/>
          <a:stretch>
            <a:fillRect/>
          </a:stretch>
        </p:blipFill>
        <p:spPr>
          <a:xfrm>
            <a:off x="1781908" y="987415"/>
            <a:ext cx="8872903" cy="5594025"/>
          </a:xfrm>
          <a:prstGeom prst="rect">
            <a:avLst/>
          </a:prstGeom>
          <a:noFill/>
        </p:spPr>
      </p:pic>
      <p:sp>
        <p:nvSpPr>
          <p:cNvPr id="3" name="Title 2">
            <a:extLst>
              <a:ext uri="{FF2B5EF4-FFF2-40B4-BE49-F238E27FC236}">
                <a16:creationId xmlns:a16="http://schemas.microsoft.com/office/drawing/2014/main" id="{F197A6B3-46DD-7A22-10CB-BC85D7F58DBE}"/>
              </a:ext>
            </a:extLst>
          </p:cNvPr>
          <p:cNvSpPr>
            <a:spLocks noGrp="1"/>
          </p:cNvSpPr>
          <p:nvPr>
            <p:ph type="title"/>
          </p:nvPr>
        </p:nvSpPr>
        <p:spPr>
          <a:xfrm>
            <a:off x="0" y="-10041"/>
            <a:ext cx="9906000" cy="1382156"/>
          </a:xfrm>
        </p:spPr>
        <p:txBody>
          <a:bodyPr anchor="ctr">
            <a:normAutofit/>
          </a:bodyPr>
          <a:lstStyle/>
          <a:p>
            <a:r>
              <a:rPr lang="en-GB" dirty="0"/>
              <a:t>Branch c</a:t>
            </a:r>
          </a:p>
        </p:txBody>
      </p:sp>
      <p:sp>
        <p:nvSpPr>
          <p:cNvPr id="6" name="Slide Number Placeholder 5">
            <a:extLst>
              <a:ext uri="{FF2B5EF4-FFF2-40B4-BE49-F238E27FC236}">
                <a16:creationId xmlns:a16="http://schemas.microsoft.com/office/drawing/2014/main" id="{8582A1E1-FBB2-5B8F-A523-31C3CA6CE920}"/>
              </a:ext>
            </a:extLst>
          </p:cNvPr>
          <p:cNvSpPr>
            <a:spLocks noGrp="1"/>
          </p:cNvSpPr>
          <p:nvPr>
            <p:ph type="sldNum" sz="quarter" idx="12"/>
          </p:nvPr>
        </p:nvSpPr>
        <p:spPr>
          <a:xfrm>
            <a:off x="11602477" y="6398878"/>
            <a:ext cx="470887" cy="365125"/>
          </a:xfrm>
        </p:spPr>
        <p:txBody>
          <a:bodyPr anchor="ctr">
            <a:normAutofit/>
          </a:bodyPr>
          <a:lstStyle/>
          <a:p>
            <a:pPr rtl="0">
              <a:spcAft>
                <a:spcPts val="600"/>
              </a:spcAft>
            </a:pPr>
            <a:fld id="{312CC964-A50B-4C29-B4E4-2C30BB34CCF3}" type="slidenum">
              <a:rPr lang="en-GB" smtClean="0"/>
              <a:pPr rtl="0">
                <a:spcAft>
                  <a:spcPts val="600"/>
                </a:spcAft>
              </a:pPr>
              <a:t>6</a:t>
            </a:fld>
            <a:endParaRPr lang="en-GB"/>
          </a:p>
        </p:txBody>
      </p:sp>
    </p:spTree>
    <p:extLst>
      <p:ext uri="{BB962C8B-B14F-4D97-AF65-F5344CB8AC3E}">
        <p14:creationId xmlns:p14="http://schemas.microsoft.com/office/powerpoint/2010/main" val="115070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rtlCol="0"/>
          <a:lstStyle/>
          <a:p>
            <a:pPr rtl="0"/>
            <a:r>
              <a:rPr lang="en-GB" dirty="0"/>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rtlCol="0">
            <a:normAutofit fontScale="62500" lnSpcReduction="20000"/>
          </a:bodyPr>
          <a:lstStyle/>
          <a:p>
            <a:pPr marL="342900" indent="-342900" rtl="0">
              <a:buFont typeface="Arial" panose="020B0604020202020204" pitchFamily="34" charset="0"/>
              <a:buChar char="•"/>
            </a:pPr>
            <a:r>
              <a:rPr lang="en-GB" dirty="0"/>
              <a:t>January is the best performing month of Q1 for all branches</a:t>
            </a:r>
          </a:p>
          <a:p>
            <a:pPr marL="342900" indent="-342900" rtl="0">
              <a:buFont typeface="Arial" panose="020B0604020202020204" pitchFamily="34" charset="0"/>
              <a:buChar char="•"/>
            </a:pPr>
            <a:r>
              <a:rPr lang="en-GB" dirty="0"/>
              <a:t>February is the worth performing month of Q1 for all branches</a:t>
            </a:r>
          </a:p>
          <a:p>
            <a:pPr marL="342900" indent="-342900" rtl="0">
              <a:buFont typeface="Arial" panose="020B0604020202020204" pitchFamily="34" charset="0"/>
              <a:buChar char="•"/>
            </a:pPr>
            <a:r>
              <a:rPr lang="en-GB" dirty="0"/>
              <a:t>Naypyitaw generates the greatest revenue</a:t>
            </a:r>
          </a:p>
          <a:p>
            <a:pPr marL="342900" indent="-342900" rtl="0">
              <a:buFont typeface="Arial" panose="020B0604020202020204" pitchFamily="34" charset="0"/>
              <a:buChar char="•"/>
            </a:pPr>
            <a:r>
              <a:rPr lang="en-GB" dirty="0"/>
              <a:t>Branch C had the greatest sales quantity and highest average transaction amount by a fair distance</a:t>
            </a:r>
          </a:p>
          <a:p>
            <a:pPr marL="342900" indent="-342900" rtl="0">
              <a:buFont typeface="Arial" panose="020B0604020202020204" pitchFamily="34" charset="0"/>
              <a:buChar char="•"/>
            </a:pPr>
            <a:r>
              <a:rPr lang="en-GB" dirty="0"/>
              <a:t>Branch A predominantly generates sales during work hours, B and C are after work hours</a:t>
            </a:r>
          </a:p>
          <a:p>
            <a:pPr marL="342900" indent="-342900" rtl="0">
              <a:buFont typeface="Arial" panose="020B0604020202020204" pitchFamily="34" charset="0"/>
              <a:buChar char="•"/>
            </a:pPr>
            <a:r>
              <a:rPr lang="en-GB" dirty="0"/>
              <a:t>Weekends are best for sales</a:t>
            </a:r>
          </a:p>
          <a:p>
            <a:pPr marL="342900" indent="-342900" rtl="0">
              <a:buFont typeface="Arial" panose="020B0604020202020204" pitchFamily="34" charset="0"/>
              <a:buChar char="•"/>
            </a:pPr>
            <a:r>
              <a:rPr lang="en-GB" dirty="0"/>
              <a:t>Ratings tend to be better on lower-priced products and worse on higher-priced products, although above and below-average ratings are quite evenly distributed across price.</a:t>
            </a:r>
          </a:p>
          <a:p>
            <a:pPr marL="342900" indent="-342900" rtl="0">
              <a:buFont typeface="Arial" panose="020B0604020202020204" pitchFamily="34" charset="0"/>
              <a:buChar char="•"/>
            </a:pPr>
            <a:r>
              <a:rPr lang="en-GB" dirty="0"/>
              <a:t>Cash is the most commonly used method and has the highest average transaction amount but can’t generate amounts as high as credit card or </a:t>
            </a:r>
            <a:r>
              <a:rPr lang="en-GB" dirty="0" err="1"/>
              <a:t>Ewallet</a:t>
            </a:r>
            <a:r>
              <a:rPr lang="en-GB" dirty="0"/>
              <a:t> transactions.</a:t>
            </a:r>
          </a:p>
          <a:p>
            <a:pPr marL="342900" indent="-342900" rtl="0">
              <a:buFont typeface="Arial" panose="020B0604020202020204" pitchFamily="34" charset="0"/>
              <a:buChar char="•"/>
            </a:pPr>
            <a:endParaRPr lang="en-GB" dirty="0"/>
          </a:p>
          <a:p>
            <a:pPr marL="342900" indent="-342900" rtl="0">
              <a:buFont typeface="Arial" panose="020B0604020202020204" pitchFamily="34" charset="0"/>
              <a:buChar char="•"/>
            </a:pPr>
            <a:endParaRPr lang="en-GB" dirty="0"/>
          </a:p>
          <a:p>
            <a:pPr marL="342900" indent="-342900" rtl="0">
              <a:buFont typeface="Arial" panose="020B0604020202020204" pitchFamily="34" charset="0"/>
              <a:buChar char="•"/>
            </a:pPr>
            <a:endParaRPr lang="en-GB" dirty="0"/>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7</a:t>
            </a:fld>
            <a:endParaRPr lang="en-GB" dirty="0"/>
          </a:p>
        </p:txBody>
      </p:sp>
    </p:spTree>
    <p:extLst>
      <p:ext uri="{BB962C8B-B14F-4D97-AF65-F5344CB8AC3E}">
        <p14:creationId xmlns:p14="http://schemas.microsoft.com/office/powerpoint/2010/main" val="349526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06672" y="0"/>
            <a:ext cx="6153912" cy="1333041"/>
          </a:xfrm>
        </p:spPr>
        <p:txBody>
          <a:bodyPr rtlCol="0"/>
          <a:lstStyle/>
          <a:p>
            <a:pPr rtl="0"/>
            <a:r>
              <a:rPr lang="en-GB" dirty="0"/>
              <a:t>suggestions</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8</a:t>
            </a:fld>
            <a:endParaRPr lang="en-GB"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rtlCol="0"/>
          <a:lstStyle/>
          <a:p>
            <a:pPr rtl="0"/>
            <a:r>
              <a:rPr lang="en-GB"/>
              <a:t>Sample Footer Text</a:t>
            </a:r>
          </a:p>
        </p:txBody>
      </p:sp>
      <p:sp>
        <p:nvSpPr>
          <p:cNvPr id="8" name="Subtitle 7">
            <a:extLst>
              <a:ext uri="{FF2B5EF4-FFF2-40B4-BE49-F238E27FC236}">
                <a16:creationId xmlns:a16="http://schemas.microsoft.com/office/drawing/2014/main" id="{3DD4771A-BFF1-8DEA-545A-C1DAA248BCAA}"/>
              </a:ext>
            </a:extLst>
          </p:cNvPr>
          <p:cNvSpPr>
            <a:spLocks noGrp="1"/>
          </p:cNvSpPr>
          <p:nvPr>
            <p:ph type="subTitle" idx="1"/>
          </p:nvPr>
        </p:nvSpPr>
        <p:spPr>
          <a:xfrm>
            <a:off x="4565998" y="1925546"/>
            <a:ext cx="6157951" cy="2701538"/>
          </a:xfrm>
        </p:spPr>
        <p:txBody>
          <a:bodyPr>
            <a:normAutofit fontScale="62500" lnSpcReduction="20000"/>
          </a:bodyPr>
          <a:lstStyle/>
          <a:p>
            <a:pPr marL="342900" indent="-342900">
              <a:buFont typeface="Arial" panose="020B0604020202020204" pitchFamily="34" charset="0"/>
              <a:buChar char="•"/>
            </a:pPr>
            <a:r>
              <a:rPr lang="en-GB" dirty="0"/>
              <a:t>Could change product mix so that cheaper products become more critical given our findings on ratings and price.</a:t>
            </a:r>
          </a:p>
          <a:p>
            <a:pPr marL="342900" indent="-342900">
              <a:buFont typeface="Arial" panose="020B0604020202020204" pitchFamily="34" charset="0"/>
              <a:buChar char="•"/>
            </a:pPr>
            <a:r>
              <a:rPr lang="en-GB" dirty="0"/>
              <a:t>Must remove and improve products sold in both low and high price categories. Could offer improved customer service to resolve any issues customers have with the products. Also could take surveys to see what customers have issues with and use as source to adapt business strategy.</a:t>
            </a:r>
          </a:p>
          <a:p>
            <a:pPr marL="342900" indent="-342900">
              <a:buFont typeface="Arial" panose="020B0604020202020204" pitchFamily="34" charset="0"/>
              <a:buChar char="•"/>
            </a:pPr>
            <a:r>
              <a:rPr lang="en-GB" dirty="0"/>
              <a:t>Try to develop an effective marketing strategy for weekdays </a:t>
            </a:r>
            <a:r>
              <a:rPr lang="en-GB" dirty="0" err="1"/>
              <a:t>eg.</a:t>
            </a:r>
            <a:r>
              <a:rPr lang="en-GB" dirty="0"/>
              <a:t> offers and loyalty schemes. Particularly for branches B and C, who generate sales after work hours, so must find ways to attract these higher-income customers.</a:t>
            </a:r>
          </a:p>
          <a:p>
            <a:pPr marL="342900" indent="-342900">
              <a:buFont typeface="Arial" panose="020B0604020202020204" pitchFamily="34" charset="0"/>
              <a:buChar char="•"/>
            </a:pPr>
            <a:r>
              <a:rPr lang="en-GB" dirty="0"/>
              <a:t>The marketing strategy for February needs to be reviewed internally.</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71881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rtlCol="0"/>
          <a:lstStyle/>
          <a:p>
            <a:pPr rtl="0"/>
            <a:r>
              <a:rPr lang="en-GB"/>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rtlCol="0"/>
          <a:lstStyle>
            <a:lvl1pPr>
              <a:defRPr>
                <a:solidFill>
                  <a:schemeClr val="bg1"/>
                </a:solidFill>
              </a:defRPr>
            </a:lvl1pPr>
          </a:lstStyle>
          <a:p>
            <a:pPr rtl="0"/>
            <a:r>
              <a:rPr lang="en-GB"/>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rtlCol="0"/>
          <a:lstStyle/>
          <a:p>
            <a:pPr rtl="0"/>
            <a:r>
              <a:rPr lang="en-GB" dirty="0"/>
              <a:t>Yahya Khan:</a:t>
            </a:r>
          </a:p>
          <a:p>
            <a:pPr rtl="0"/>
            <a:r>
              <a:rPr lang="en-GB" dirty="0">
                <a:hlinkClick r:id="rId3"/>
              </a:rPr>
              <a:t>y.khanwgsb10@gmail.com</a:t>
            </a:r>
            <a:endParaRPr lang="en-GB" dirty="0"/>
          </a:p>
          <a:p>
            <a:pPr rtl="0"/>
            <a:endParaRPr lang="en-GB" dirty="0"/>
          </a:p>
          <a:p>
            <a:pPr rtl="0"/>
            <a:r>
              <a:rPr lang="en-GB" dirty="0"/>
              <a:t>Sai Ponnuru:</a:t>
            </a:r>
          </a:p>
          <a:p>
            <a:pPr rtl="0"/>
            <a:r>
              <a:rPr lang="en-GB" dirty="0">
                <a:hlinkClick r:id="rId4"/>
              </a:rPr>
              <a:t>saiponnuru4@gmail.com</a:t>
            </a:r>
            <a:endParaRPr lang="en-GB" dirty="0"/>
          </a:p>
          <a:p>
            <a:pPr rtl="0"/>
            <a:endParaRPr lang="en-GB" dirty="0"/>
          </a:p>
          <a:p>
            <a:pPr rtl="0"/>
            <a:endParaRPr lang="en-GB" dirty="0"/>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9</a:t>
            </a:fld>
            <a:endParaRPr lang="en-GB" dirty="0"/>
          </a:p>
        </p:txBody>
      </p:sp>
    </p:spTree>
    <p:extLst>
      <p:ext uri="{BB962C8B-B14F-4D97-AF65-F5344CB8AC3E}">
        <p14:creationId xmlns:p14="http://schemas.microsoft.com/office/powerpoint/2010/main" val="3043070934"/>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60.tgt.Office_50301404_TF22797433_Win32_OJ112196092" id="{2903BBB8-BE33-4839-B169-4F85AEBE70D9}" vid="{0C7966E0-5557-440A-B8C8-2E4B23DE76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3.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{AEB10787-31EA-4641-97D6-70192301D6E6}tf22797433_win32</Template>
  <TotalTime>36</TotalTime>
  <Words>331</Words>
  <Application>Microsoft Office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Univers Condensed Light</vt:lpstr>
      <vt:lpstr>Walbaum Display Light</vt:lpstr>
      <vt:lpstr>AngleLinesVTI</vt:lpstr>
      <vt:lpstr>Walmart sales analysis  (q1 2019)</vt:lpstr>
      <vt:lpstr>Agenda </vt:lpstr>
      <vt:lpstr>Overall DATA</vt:lpstr>
      <vt:lpstr>Branch A</vt:lpstr>
      <vt:lpstr>Branch B</vt:lpstr>
      <vt:lpstr>Branch c</vt:lpstr>
      <vt:lpstr>Summary</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Yahya Khan’s</dc:creator>
  <cp:lastModifiedBy>Yahya Khan’s</cp:lastModifiedBy>
  <cp:revision>2</cp:revision>
  <dcterms:created xsi:type="dcterms:W3CDTF">2024-07-09T21:01:34Z</dcterms:created>
  <dcterms:modified xsi:type="dcterms:W3CDTF">2024-07-10T09:49:08Z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