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8" r:id="rId2"/>
  </p:sldMasterIdLst>
  <p:notesMasterIdLst>
    <p:notesMasterId r:id="rId15"/>
  </p:notesMasterIdLst>
  <p:sldIdLst>
    <p:sldId id="2146846642" r:id="rId3"/>
    <p:sldId id="256" r:id="rId4"/>
    <p:sldId id="257" r:id="rId5"/>
    <p:sldId id="2146846644" r:id="rId6"/>
    <p:sldId id="258" r:id="rId7"/>
    <p:sldId id="270" r:id="rId8"/>
    <p:sldId id="271" r:id="rId9"/>
    <p:sldId id="272" r:id="rId10"/>
    <p:sldId id="273" r:id="rId11"/>
    <p:sldId id="275" r:id="rId12"/>
    <p:sldId id="276"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9FFF"/>
    <a:srgbClr val="A1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20159A-66F8-4CC6-BB7D-3DDB018349CF}" v="1" dt="2025-03-06T08:12:37.0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C652EB-1AD3-475A-A521-A73369DAF7B8}" type="datetimeFigureOut">
              <a:rPr lang="en-US" smtClean="0"/>
              <a:t>4/6/2025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F3C519-617E-43DC-8CB2-0DA69DD3A737}" type="slidenum">
              <a:rPr lang="en-US" smtClean="0"/>
              <a:t>‹#›</a:t>
            </a:fld>
            <a:endParaRPr lang="en-US" dirty="0"/>
          </a:p>
        </p:txBody>
      </p:sp>
    </p:spTree>
    <p:extLst>
      <p:ext uri="{BB962C8B-B14F-4D97-AF65-F5344CB8AC3E}">
        <p14:creationId xmlns:p14="http://schemas.microsoft.com/office/powerpoint/2010/main" val="1699558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2c190bc4ce7_0_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3" name="Google Shape;53;g2c190bc4ce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c190bc4ce7_0_12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8" name="Google Shape;138;g2c190bc4ce7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2b7494ca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2b7494ca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69618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1020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94766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75745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38603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280541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KV ">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22C3302-4C36-DA17-6749-B28C9A77EB84}"/>
              </a:ext>
            </a:extLst>
          </p:cNvPr>
          <p:cNvPicPr>
            <a:picLocks noChangeAspect="1"/>
          </p:cNvPicPr>
          <p:nvPr userDrawn="1"/>
        </p:nvPicPr>
        <p:blipFill>
          <a:blip r:embed="rId2"/>
          <a:srcRect/>
          <a:stretch/>
        </p:blipFill>
        <p:spPr>
          <a:xfrm>
            <a:off x="-17713" y="-4480"/>
            <a:ext cx="12227426" cy="6866958"/>
          </a:xfrm>
          <a:prstGeom prst="rect">
            <a:avLst/>
          </a:prstGeom>
        </p:spPr>
      </p:pic>
      <p:sp>
        <p:nvSpPr>
          <p:cNvPr id="21" name="TextBox 20">
            <a:extLst>
              <a:ext uri="{FF2B5EF4-FFF2-40B4-BE49-F238E27FC236}">
                <a16:creationId xmlns:a16="http://schemas.microsoft.com/office/drawing/2014/main" id="{F7EE49C4-BBD9-C92C-DA99-22853C55A469}"/>
              </a:ext>
            </a:extLst>
          </p:cNvPr>
          <p:cNvSpPr txBox="1"/>
          <p:nvPr userDrawn="1"/>
        </p:nvSpPr>
        <p:spPr>
          <a:xfrm>
            <a:off x="809499" y="5677503"/>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dirty="0">
                <a:solidFill>
                  <a:schemeClr val="bg1"/>
                </a:solidFill>
                <a:latin typeface="Graphik Light" panose="020B0403030202060203" pitchFamily="34" charset="77"/>
              </a:rPr>
              <a:t>Work at the heart of </a:t>
            </a:r>
            <a:r>
              <a:rPr lang="en-US" sz="2240" dirty="0">
                <a:solidFill>
                  <a:schemeClr val="bg1"/>
                </a:solidFill>
              </a:rPr>
              <a:t>c</a:t>
            </a:r>
            <a:r>
              <a:rPr lang="en-US" sz="2240" b="1" i="1" dirty="0">
                <a:solidFill>
                  <a:schemeClr val="bg1"/>
                </a:solidFill>
                <a:latin typeface="Graphik Semibold" panose="020B0503030202060203" pitchFamily="34" charset="77"/>
              </a:rPr>
              <a:t>h</a:t>
            </a:r>
            <a:r>
              <a:rPr lang="en-US" sz="2240" dirty="0">
                <a:solidFill>
                  <a:schemeClr val="bg1"/>
                </a:solidFill>
                <a:latin typeface="Graphik Light" panose="020B0403030202060203" pitchFamily="34" charset="77"/>
              </a:rPr>
              <a:t>a</a:t>
            </a:r>
            <a:r>
              <a:rPr lang="en-US" sz="2240" dirty="0">
                <a:solidFill>
                  <a:schemeClr val="bg1"/>
                </a:solidFill>
              </a:rPr>
              <a:t>ng</a:t>
            </a:r>
            <a:r>
              <a:rPr lang="en-US" sz="2240" dirty="0">
                <a:solidFill>
                  <a:schemeClr val="bg1"/>
                </a:solidFill>
                <a:latin typeface="Graphik Light" panose="020B0403030202060203" pitchFamily="34" charset="77"/>
              </a:rPr>
              <a:t>e</a:t>
            </a:r>
          </a:p>
        </p:txBody>
      </p:sp>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dirty="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2485708"/>
            <a:ext cx="7655559" cy="911319"/>
          </a:xfrm>
          <a:prstGeom prst="rect">
            <a:avLst/>
          </a:prstGeom>
        </p:spPr>
        <p:txBody>
          <a:bodyPr lIns="0" tIns="0" rIns="0" bIns="0" anchor="ctr"/>
          <a:lstStyle>
            <a:lvl1pPr marL="0" indent="0">
              <a:lnSpc>
                <a:spcPts val="4651"/>
              </a:lnSpc>
              <a:buNone/>
              <a:defRPr sz="5760" b="1" i="0">
                <a:solidFill>
                  <a:srgbClr val="EEB1FF"/>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7" name="Graphic 6">
            <a:extLst>
              <a:ext uri="{FF2B5EF4-FFF2-40B4-BE49-F238E27FC236}">
                <a16:creationId xmlns:a16="http://schemas.microsoft.com/office/drawing/2014/main" id="{B64EBCB7-2AF4-2300-DC6F-51EE539C89F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33803" y="809398"/>
            <a:ext cx="1673538" cy="472566"/>
          </a:xfrm>
          <a:prstGeom prst="rect">
            <a:avLst/>
          </a:prstGeom>
        </p:spPr>
      </p:pic>
      <p:sp>
        <p:nvSpPr>
          <p:cNvPr id="5" name="Text Placeholder 4">
            <a:extLst>
              <a:ext uri="{FF2B5EF4-FFF2-40B4-BE49-F238E27FC236}">
                <a16:creationId xmlns:a16="http://schemas.microsoft.com/office/drawing/2014/main" id="{24B0879C-00BB-6FBE-30A8-CE6FA6F9D89A}"/>
              </a:ext>
            </a:extLst>
          </p:cNvPr>
          <p:cNvSpPr>
            <a:spLocks noGrp="1"/>
          </p:cNvSpPr>
          <p:nvPr>
            <p:ph type="body" sz="quarter" idx="11" hasCustomPrompt="1"/>
          </p:nvPr>
        </p:nvSpPr>
        <p:spPr>
          <a:xfrm>
            <a:off x="727029" y="3474654"/>
            <a:ext cx="8446347" cy="1729995"/>
          </a:xfrm>
          <a:prstGeom prst="rect">
            <a:avLst/>
          </a:prstGeom>
        </p:spPr>
        <p:txBody>
          <a:bodyPr lIns="0" tIns="0" rIns="0" bIns="0"/>
          <a:lstStyle>
            <a:lvl1pPr marL="0" indent="0">
              <a:buNone/>
              <a:defRPr sz="2987" b="0" i="0">
                <a:solidFill>
                  <a:schemeClr val="bg1"/>
                </a:solidFill>
                <a:latin typeface="Graphik Medium" panose="020B0503030202060203" pitchFamily="34" charset="77"/>
              </a:defRPr>
            </a:lvl1pPr>
            <a:lvl2pPr marL="424664" indent="0">
              <a:buNone/>
              <a:defRPr>
                <a:solidFill>
                  <a:schemeClr val="bg1"/>
                </a:solidFill>
              </a:defRPr>
            </a:lvl2pPr>
            <a:lvl3pPr marL="849328" indent="0">
              <a:buNone/>
              <a:defRPr>
                <a:solidFill>
                  <a:schemeClr val="bg1"/>
                </a:solidFill>
              </a:defRPr>
            </a:lvl3pPr>
            <a:lvl4pPr marL="1273991" indent="0">
              <a:buNone/>
              <a:defRPr>
                <a:solidFill>
                  <a:schemeClr val="bg1"/>
                </a:solidFill>
              </a:defRPr>
            </a:lvl4pPr>
            <a:lvl5pPr marL="1698655" indent="0">
              <a:buNone/>
              <a:defRPr>
                <a:solidFill>
                  <a:schemeClr val="bg1"/>
                </a:solidFill>
              </a:defRPr>
            </a:lvl5pPr>
          </a:lstStyle>
          <a:p>
            <a:pPr lvl="0"/>
            <a:r>
              <a:rPr lang="en-US"/>
              <a:t>Click to add text</a:t>
            </a:r>
          </a:p>
        </p:txBody>
      </p:sp>
    </p:spTree>
    <p:extLst>
      <p:ext uri="{BB962C8B-B14F-4D97-AF65-F5344CB8AC3E}">
        <p14:creationId xmlns:p14="http://schemas.microsoft.com/office/powerpoint/2010/main" val="1686726695"/>
      </p:ext>
    </p:extLst>
  </p:cSld>
  <p:clrMapOvr>
    <a:masterClrMapping/>
  </p:clrMapOvr>
  <p:extLst>
    <p:ext uri="{DCECCB84-F9BA-43D5-87BE-67443E8EF086}">
      <p15:sldGuideLst xmlns:p15="http://schemas.microsoft.com/office/powerpoint/2012/main">
        <p15:guide id="1" pos="425">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dirty="0"/>
          </a:p>
        </p:txBody>
      </p:sp>
    </p:spTree>
    <p:extLst>
      <p:ext uri="{BB962C8B-B14F-4D97-AF65-F5344CB8AC3E}">
        <p14:creationId xmlns:p14="http://schemas.microsoft.com/office/powerpoint/2010/main" val="1035230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dirty="0"/>
          </a:p>
        </p:txBody>
      </p:sp>
    </p:spTree>
    <p:extLst>
      <p:ext uri="{BB962C8B-B14F-4D97-AF65-F5344CB8AC3E}">
        <p14:creationId xmlns:p14="http://schemas.microsoft.com/office/powerpoint/2010/main" val="1296736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rmAutofit/>
          </a:bodyPr>
          <a:lstStyle>
            <a:lvl1pPr marL="609585" lvl="0" indent="-406390">
              <a:spcBef>
                <a:spcPts val="0"/>
              </a:spcBef>
              <a:spcAft>
                <a:spcPts val="0"/>
              </a:spcAft>
              <a:buSzPts val="1200"/>
              <a:buChar char="●"/>
              <a:defRPr sz="1600"/>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dirty="0"/>
          </a:p>
        </p:txBody>
      </p:sp>
    </p:spTree>
    <p:extLst>
      <p:ext uri="{BB962C8B-B14F-4D97-AF65-F5344CB8AC3E}">
        <p14:creationId xmlns:p14="http://schemas.microsoft.com/office/powerpoint/2010/main" val="1568914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dirty="0"/>
          </a:p>
        </p:txBody>
      </p:sp>
    </p:spTree>
    <p:extLst>
      <p:ext uri="{BB962C8B-B14F-4D97-AF65-F5344CB8AC3E}">
        <p14:creationId xmlns:p14="http://schemas.microsoft.com/office/powerpoint/2010/main" val="854806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dirty="0"/>
          </a:p>
        </p:txBody>
      </p:sp>
    </p:spTree>
    <p:extLst>
      <p:ext uri="{BB962C8B-B14F-4D97-AF65-F5344CB8AC3E}">
        <p14:creationId xmlns:p14="http://schemas.microsoft.com/office/powerpoint/2010/main" val="1569112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dirty="0"/>
          </a:p>
        </p:txBody>
      </p:sp>
    </p:spTree>
    <p:extLst>
      <p:ext uri="{BB962C8B-B14F-4D97-AF65-F5344CB8AC3E}">
        <p14:creationId xmlns:p14="http://schemas.microsoft.com/office/powerpoint/2010/main" val="1926512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rmAutofit/>
          </a:bodyPr>
          <a:lstStyle>
            <a:lvl1pPr marL="609585" lvl="0" indent="-457189" algn="ctr">
              <a:spcBef>
                <a:spcPts val="0"/>
              </a:spcBef>
              <a:spcAft>
                <a:spcPts val="0"/>
              </a:spcAft>
              <a:buSzPts val="1800"/>
              <a:buChar char="●"/>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dirty="0"/>
          </a:p>
        </p:txBody>
      </p:sp>
    </p:spTree>
    <p:extLst>
      <p:ext uri="{BB962C8B-B14F-4D97-AF65-F5344CB8AC3E}">
        <p14:creationId xmlns:p14="http://schemas.microsoft.com/office/powerpoint/2010/main" val="2296177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dirty="0"/>
          </a:p>
        </p:txBody>
      </p:sp>
    </p:spTree>
    <p:extLst>
      <p:ext uri="{BB962C8B-B14F-4D97-AF65-F5344CB8AC3E}">
        <p14:creationId xmlns:p14="http://schemas.microsoft.com/office/powerpoint/2010/main" val="41613092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50"/>
        <p:cNvGrpSpPr/>
        <p:nvPr/>
      </p:nvGrpSpPr>
      <p:grpSpPr>
        <a:xfrm>
          <a:off x="0" y="0"/>
          <a:ext cx="0" cy="0"/>
          <a:chOff x="0" y="0"/>
          <a:chExt cx="0" cy="0"/>
        </a:xfrm>
      </p:grpSpPr>
    </p:spTree>
    <p:extLst>
      <p:ext uri="{BB962C8B-B14F-4D97-AF65-F5344CB8AC3E}">
        <p14:creationId xmlns:p14="http://schemas.microsoft.com/office/powerpoint/2010/main" val="374722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ay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8774F5-4A4B-230A-995B-6A673D3AE381}"/>
              </a:ext>
            </a:extLst>
          </p:cNvPr>
          <p:cNvPicPr>
            <a:picLocks noChangeAspect="1"/>
          </p:cNvPicPr>
          <p:nvPr userDrawn="1"/>
        </p:nvPicPr>
        <p:blipFill>
          <a:blip r:embed="rId2"/>
          <a:srcRect/>
          <a:stretch/>
        </p:blipFill>
        <p:spPr>
          <a:xfrm>
            <a:off x="-17713" y="-4480"/>
            <a:ext cx="12227426" cy="6866958"/>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dirty="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2" name="Picture 1" descr="A white arrow on a black background&#10;&#10;AI-generated content may be incorrect.">
            <a:extLst>
              <a:ext uri="{FF2B5EF4-FFF2-40B4-BE49-F238E27FC236}">
                <a16:creationId xmlns:a16="http://schemas.microsoft.com/office/drawing/2014/main" id="{7E6DD9F5-7704-319C-9F43-9280D0BA449D}"/>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3" name="Rectangle 2">
            <a:extLst>
              <a:ext uri="{FF2B5EF4-FFF2-40B4-BE49-F238E27FC236}">
                <a16:creationId xmlns:a16="http://schemas.microsoft.com/office/drawing/2014/main" id="{68264D5F-1876-8DC2-2AD3-C8FB7EA16A1F}"/>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dirty="0"/>
          </a:p>
        </p:txBody>
      </p:sp>
      <p:sp>
        <p:nvSpPr>
          <p:cNvPr id="6" name="TextBox 5">
            <a:extLst>
              <a:ext uri="{FF2B5EF4-FFF2-40B4-BE49-F238E27FC236}">
                <a16:creationId xmlns:a16="http://schemas.microsoft.com/office/drawing/2014/main" id="{9B8E8AF8-6CA1-71ED-364A-02204A619369}"/>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dirty="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id="{48D7A979-467D-8867-0C30-BE8323B21D3A}"/>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dirty="0">
                <a:solidFill>
                  <a:schemeClr val="bg1"/>
                </a:solidFill>
                <a:latin typeface="Graphik Light" panose="020B0403030202060203" pitchFamily="34" charset="77"/>
              </a:rPr>
              <a:t>Work at the heart of </a:t>
            </a:r>
            <a:r>
              <a:rPr lang="en-US" sz="2240" dirty="0">
                <a:solidFill>
                  <a:schemeClr val="bg1"/>
                </a:solidFill>
              </a:rPr>
              <a:t>c</a:t>
            </a:r>
            <a:r>
              <a:rPr lang="en-US" sz="2240" b="1" i="1" dirty="0">
                <a:solidFill>
                  <a:schemeClr val="bg1"/>
                </a:solidFill>
                <a:latin typeface="Graphik Semibold" panose="020B0503030202060203" pitchFamily="34" charset="77"/>
              </a:rPr>
              <a:t>h</a:t>
            </a:r>
            <a:r>
              <a:rPr lang="en-US" sz="2240" dirty="0">
                <a:solidFill>
                  <a:schemeClr val="bg1"/>
                </a:solidFill>
                <a:latin typeface="Graphik Light" panose="020B0403030202060203" pitchFamily="34" charset="77"/>
              </a:rPr>
              <a:t>a</a:t>
            </a:r>
            <a:r>
              <a:rPr lang="en-US" sz="2240" dirty="0">
                <a:solidFill>
                  <a:schemeClr val="bg1"/>
                </a:solidFill>
              </a:rPr>
              <a:t>ng</a:t>
            </a:r>
            <a:r>
              <a:rPr lang="en-US" sz="2240" dirty="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3000775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y 2">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6C36A4-D218-56E8-FD55-2959CFF678ED}"/>
              </a:ext>
            </a:extLst>
          </p:cNvPr>
          <p:cNvPicPr>
            <a:picLocks noChangeAspect="1"/>
          </p:cNvPicPr>
          <p:nvPr userDrawn="1"/>
        </p:nvPicPr>
        <p:blipFill>
          <a:blip r:embed="rId2"/>
          <a:srcRect/>
          <a:stretch/>
        </p:blipFill>
        <p:spPr>
          <a:xfrm>
            <a:off x="-17713" y="-4480"/>
            <a:ext cx="12227426" cy="6866958"/>
          </a:xfrm>
          <a:prstGeom prst="rect">
            <a:avLst/>
          </a:prstGeom>
        </p:spPr>
      </p:pic>
      <p:pic>
        <p:nvPicPr>
          <p:cNvPr id="15" name="Picture 14" descr="A white arrow on a black background&#10;&#10;AI-generated content may be incorrect.">
            <a:extLst>
              <a:ext uri="{FF2B5EF4-FFF2-40B4-BE49-F238E27FC236}">
                <a16:creationId xmlns:a16="http://schemas.microsoft.com/office/drawing/2014/main" id="{B0642955-EBA2-A21F-CE64-C18BE4F256B5}"/>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dirty="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sp>
        <p:nvSpPr>
          <p:cNvPr id="5" name="Rectangle 4">
            <a:extLst>
              <a:ext uri="{FF2B5EF4-FFF2-40B4-BE49-F238E27FC236}">
                <a16:creationId xmlns:a16="http://schemas.microsoft.com/office/drawing/2014/main" id="{50EB6716-4C0E-BE1A-8D9A-1FA2EECF2788}"/>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dirty="0"/>
          </a:p>
        </p:txBody>
      </p:sp>
      <p:sp>
        <p:nvSpPr>
          <p:cNvPr id="7" name="TextBox 6">
            <a:extLst>
              <a:ext uri="{FF2B5EF4-FFF2-40B4-BE49-F238E27FC236}">
                <a16:creationId xmlns:a16="http://schemas.microsoft.com/office/drawing/2014/main" id="{1CC5AA99-426E-C07B-E573-5AB5E8EC3E1F}"/>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dirty="0">
                <a:solidFill>
                  <a:srgbClr val="EBB0FE"/>
                </a:solidFill>
                <a:latin typeface="Graphik Medium" panose="020B0503030202060203" pitchFamily="34" charset="77"/>
              </a:rPr>
              <a:t>Data and AI Week</a:t>
            </a:r>
          </a:p>
        </p:txBody>
      </p:sp>
      <p:sp>
        <p:nvSpPr>
          <p:cNvPr id="8" name="TextBox 7">
            <a:extLst>
              <a:ext uri="{FF2B5EF4-FFF2-40B4-BE49-F238E27FC236}">
                <a16:creationId xmlns:a16="http://schemas.microsoft.com/office/drawing/2014/main" id="{259EEA2B-1987-CECE-3B0F-E69EC9647168}"/>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dirty="0">
                <a:solidFill>
                  <a:schemeClr val="bg1"/>
                </a:solidFill>
                <a:latin typeface="Graphik Light" panose="020B0403030202060203" pitchFamily="34" charset="77"/>
              </a:rPr>
              <a:t>Work at the heart of </a:t>
            </a:r>
            <a:r>
              <a:rPr lang="en-US" sz="2240" dirty="0">
                <a:solidFill>
                  <a:schemeClr val="bg1"/>
                </a:solidFill>
              </a:rPr>
              <a:t>c</a:t>
            </a:r>
            <a:r>
              <a:rPr lang="en-US" sz="2240" b="1" i="1" dirty="0">
                <a:solidFill>
                  <a:schemeClr val="bg1"/>
                </a:solidFill>
                <a:latin typeface="Graphik Semibold" panose="020B0503030202060203" pitchFamily="34" charset="77"/>
              </a:rPr>
              <a:t>h</a:t>
            </a:r>
            <a:r>
              <a:rPr lang="en-US" sz="2240" dirty="0">
                <a:solidFill>
                  <a:schemeClr val="bg1"/>
                </a:solidFill>
                <a:latin typeface="Graphik Light" panose="020B0403030202060203" pitchFamily="34" charset="77"/>
              </a:rPr>
              <a:t>a</a:t>
            </a:r>
            <a:r>
              <a:rPr lang="en-US" sz="2240" dirty="0">
                <a:solidFill>
                  <a:schemeClr val="bg1"/>
                </a:solidFill>
              </a:rPr>
              <a:t>ng</a:t>
            </a:r>
            <a:r>
              <a:rPr lang="en-US" sz="2240" dirty="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25499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ay 3">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8D841A-AE0E-A113-3AF4-416344073926}"/>
              </a:ext>
            </a:extLst>
          </p:cNvPr>
          <p:cNvPicPr>
            <a:picLocks noChangeAspect="1"/>
          </p:cNvPicPr>
          <p:nvPr userDrawn="1"/>
        </p:nvPicPr>
        <p:blipFill>
          <a:blip r:embed="rId2"/>
          <a:srcRect/>
          <a:stretch/>
        </p:blipFill>
        <p:spPr>
          <a:xfrm>
            <a:off x="-17713" y="-4479"/>
            <a:ext cx="12227426" cy="6866957"/>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dirty="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3" name="Picture 2" descr="A white arrow on a black background&#10;&#10;AI-generated content may be incorrect.">
            <a:extLst>
              <a:ext uri="{FF2B5EF4-FFF2-40B4-BE49-F238E27FC236}">
                <a16:creationId xmlns:a16="http://schemas.microsoft.com/office/drawing/2014/main" id="{E4C23E13-553E-8CAC-30D2-ABB45243E32A}"/>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4" name="Rectangle 3">
            <a:extLst>
              <a:ext uri="{FF2B5EF4-FFF2-40B4-BE49-F238E27FC236}">
                <a16:creationId xmlns:a16="http://schemas.microsoft.com/office/drawing/2014/main" id="{4C4AE246-3507-2C60-3E77-80A401FFA0AE}"/>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dirty="0"/>
          </a:p>
        </p:txBody>
      </p:sp>
      <p:sp>
        <p:nvSpPr>
          <p:cNvPr id="6" name="TextBox 5">
            <a:extLst>
              <a:ext uri="{FF2B5EF4-FFF2-40B4-BE49-F238E27FC236}">
                <a16:creationId xmlns:a16="http://schemas.microsoft.com/office/drawing/2014/main" id="{0C865284-A704-B65E-8109-674A5BB60D55}"/>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dirty="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id="{59B4518E-C8F6-238D-D450-7DCE9CF7D3B0}"/>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dirty="0">
                <a:solidFill>
                  <a:schemeClr val="bg1"/>
                </a:solidFill>
                <a:latin typeface="Graphik Light" panose="020B0403030202060203" pitchFamily="34" charset="77"/>
              </a:rPr>
              <a:t>Work at the heart of </a:t>
            </a:r>
            <a:r>
              <a:rPr lang="en-US" sz="2240" dirty="0">
                <a:solidFill>
                  <a:schemeClr val="bg1"/>
                </a:solidFill>
              </a:rPr>
              <a:t>c</a:t>
            </a:r>
            <a:r>
              <a:rPr lang="en-US" sz="2240" b="1" i="1" dirty="0">
                <a:solidFill>
                  <a:schemeClr val="bg1"/>
                </a:solidFill>
                <a:latin typeface="Graphik Semibold" panose="020B0503030202060203" pitchFamily="34" charset="77"/>
              </a:rPr>
              <a:t>h</a:t>
            </a:r>
            <a:r>
              <a:rPr lang="en-US" sz="2240" dirty="0">
                <a:solidFill>
                  <a:schemeClr val="bg1"/>
                </a:solidFill>
                <a:latin typeface="Graphik Light" panose="020B0403030202060203" pitchFamily="34" charset="77"/>
              </a:rPr>
              <a:t>a</a:t>
            </a:r>
            <a:r>
              <a:rPr lang="en-US" sz="2240" dirty="0">
                <a:solidFill>
                  <a:schemeClr val="bg1"/>
                </a:solidFill>
              </a:rPr>
              <a:t>ng</a:t>
            </a:r>
            <a:r>
              <a:rPr lang="en-US" sz="2240" dirty="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349730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ay 5">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7A378E-CCB9-B95E-EAF1-0FEA6A2351DD}"/>
              </a:ext>
            </a:extLst>
          </p:cNvPr>
          <p:cNvPicPr>
            <a:picLocks noChangeAspect="1"/>
          </p:cNvPicPr>
          <p:nvPr userDrawn="1"/>
        </p:nvPicPr>
        <p:blipFill>
          <a:blip r:embed="rId2"/>
          <a:srcRect/>
          <a:stretch/>
        </p:blipFill>
        <p:spPr>
          <a:xfrm>
            <a:off x="-17711" y="-4480"/>
            <a:ext cx="12227422" cy="6866956"/>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dirty="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3" name="Picture 2" descr="A white arrow on a black background&#10;&#10;AI-generated content may be incorrect.">
            <a:extLst>
              <a:ext uri="{FF2B5EF4-FFF2-40B4-BE49-F238E27FC236}">
                <a16:creationId xmlns:a16="http://schemas.microsoft.com/office/drawing/2014/main" id="{33E13488-72FD-0E33-A6F2-2285D4FE5ED2}"/>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4" name="Rectangle 3">
            <a:extLst>
              <a:ext uri="{FF2B5EF4-FFF2-40B4-BE49-F238E27FC236}">
                <a16:creationId xmlns:a16="http://schemas.microsoft.com/office/drawing/2014/main" id="{B651812D-08D5-7E1D-329A-428B9A0C47C1}"/>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dirty="0"/>
          </a:p>
        </p:txBody>
      </p:sp>
      <p:sp>
        <p:nvSpPr>
          <p:cNvPr id="6" name="TextBox 5">
            <a:extLst>
              <a:ext uri="{FF2B5EF4-FFF2-40B4-BE49-F238E27FC236}">
                <a16:creationId xmlns:a16="http://schemas.microsoft.com/office/drawing/2014/main" id="{98987D53-071E-4607-B9BE-20C235A4D5CE}"/>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dirty="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id="{2B27B451-623C-0461-A1FC-AD6C9E436521}"/>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dirty="0">
                <a:solidFill>
                  <a:schemeClr val="bg1"/>
                </a:solidFill>
                <a:latin typeface="Graphik Light" panose="020B0403030202060203" pitchFamily="34" charset="77"/>
              </a:rPr>
              <a:t>Work at the heart of </a:t>
            </a:r>
            <a:r>
              <a:rPr lang="en-US" sz="2240" dirty="0">
                <a:solidFill>
                  <a:schemeClr val="bg1"/>
                </a:solidFill>
              </a:rPr>
              <a:t>c</a:t>
            </a:r>
            <a:r>
              <a:rPr lang="en-US" sz="2240" b="1" i="1" dirty="0">
                <a:solidFill>
                  <a:schemeClr val="bg1"/>
                </a:solidFill>
                <a:latin typeface="Graphik Semibold" panose="020B0503030202060203" pitchFamily="34" charset="77"/>
              </a:rPr>
              <a:t>h</a:t>
            </a:r>
            <a:r>
              <a:rPr lang="en-US" sz="2240" dirty="0">
                <a:solidFill>
                  <a:schemeClr val="bg1"/>
                </a:solidFill>
                <a:latin typeface="Graphik Light" panose="020B0403030202060203" pitchFamily="34" charset="77"/>
              </a:rPr>
              <a:t>a</a:t>
            </a:r>
            <a:r>
              <a:rPr lang="en-US" sz="2240" dirty="0">
                <a:solidFill>
                  <a:schemeClr val="bg1"/>
                </a:solidFill>
              </a:rPr>
              <a:t>ng</a:t>
            </a:r>
            <a:r>
              <a:rPr lang="en-US" sz="2240" dirty="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1785375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ay 4">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057431-02A3-DBC7-0B20-DC97998DC507}"/>
              </a:ext>
            </a:extLst>
          </p:cNvPr>
          <p:cNvPicPr>
            <a:picLocks noChangeAspect="1"/>
          </p:cNvPicPr>
          <p:nvPr userDrawn="1"/>
        </p:nvPicPr>
        <p:blipFill>
          <a:blip r:embed="rId2"/>
          <a:srcRect/>
          <a:stretch/>
        </p:blipFill>
        <p:spPr>
          <a:xfrm>
            <a:off x="-17712" y="-4479"/>
            <a:ext cx="12227424" cy="6866957"/>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dirty="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3" name="Picture 2" descr="A white arrow on a black background&#10;&#10;AI-generated content may be incorrect.">
            <a:extLst>
              <a:ext uri="{FF2B5EF4-FFF2-40B4-BE49-F238E27FC236}">
                <a16:creationId xmlns:a16="http://schemas.microsoft.com/office/drawing/2014/main" id="{6B9EBB17-2A21-6002-1A8E-2C46E0592B02}"/>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4" name="Rectangle 3">
            <a:extLst>
              <a:ext uri="{FF2B5EF4-FFF2-40B4-BE49-F238E27FC236}">
                <a16:creationId xmlns:a16="http://schemas.microsoft.com/office/drawing/2014/main" id="{2D917FE9-B869-D5C9-27E2-C7A269B03AE3}"/>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dirty="0"/>
          </a:p>
        </p:txBody>
      </p:sp>
      <p:sp>
        <p:nvSpPr>
          <p:cNvPr id="6" name="TextBox 5">
            <a:extLst>
              <a:ext uri="{FF2B5EF4-FFF2-40B4-BE49-F238E27FC236}">
                <a16:creationId xmlns:a16="http://schemas.microsoft.com/office/drawing/2014/main" id="{BACCB4FD-61D0-6469-66C9-C80359A8B99A}"/>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dirty="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id="{9AE82BDD-6A39-728C-0DFC-83E37C5D096C}"/>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dirty="0">
                <a:solidFill>
                  <a:schemeClr val="bg1"/>
                </a:solidFill>
                <a:latin typeface="Graphik Light" panose="020B0403030202060203" pitchFamily="34" charset="77"/>
              </a:rPr>
              <a:t>Work at the heart of </a:t>
            </a:r>
            <a:r>
              <a:rPr lang="en-US" sz="2240" dirty="0">
                <a:solidFill>
                  <a:schemeClr val="bg1"/>
                </a:solidFill>
              </a:rPr>
              <a:t>c</a:t>
            </a:r>
            <a:r>
              <a:rPr lang="en-US" sz="2240" b="1" i="1" dirty="0">
                <a:solidFill>
                  <a:schemeClr val="bg1"/>
                </a:solidFill>
                <a:latin typeface="Graphik Semibold" panose="020B0503030202060203" pitchFamily="34" charset="77"/>
              </a:rPr>
              <a:t>h</a:t>
            </a:r>
            <a:r>
              <a:rPr lang="en-US" sz="2240" dirty="0">
                <a:solidFill>
                  <a:schemeClr val="bg1"/>
                </a:solidFill>
                <a:latin typeface="Graphik Light" panose="020B0403030202060203" pitchFamily="34" charset="77"/>
              </a:rPr>
              <a:t>a</a:t>
            </a:r>
            <a:r>
              <a:rPr lang="en-US" sz="2240" dirty="0">
                <a:solidFill>
                  <a:schemeClr val="bg1"/>
                </a:solidFill>
              </a:rPr>
              <a:t>ng</a:t>
            </a:r>
            <a:r>
              <a:rPr lang="en-US" sz="2240" dirty="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1826390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dirty="0"/>
          </a:p>
        </p:txBody>
      </p:sp>
    </p:spTree>
    <p:extLst>
      <p:ext uri="{BB962C8B-B14F-4D97-AF65-F5344CB8AC3E}">
        <p14:creationId xmlns:p14="http://schemas.microsoft.com/office/powerpoint/2010/main" val="881627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dirty="0"/>
          </a:p>
        </p:txBody>
      </p:sp>
    </p:spTree>
    <p:extLst>
      <p:ext uri="{BB962C8B-B14F-4D97-AF65-F5344CB8AC3E}">
        <p14:creationId xmlns:p14="http://schemas.microsoft.com/office/powerpoint/2010/main" val="2793146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dirty="0"/>
          </a:p>
        </p:txBody>
      </p:sp>
    </p:spTree>
    <p:extLst>
      <p:ext uri="{BB962C8B-B14F-4D97-AF65-F5344CB8AC3E}">
        <p14:creationId xmlns:p14="http://schemas.microsoft.com/office/powerpoint/2010/main" val="29524744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7EA123B2-AC32-37EE-21E1-ED6807070821}"/>
              </a:ext>
            </a:extLst>
          </p:cNvPr>
          <p:cNvSpPr txBox="1">
            <a:spLocks/>
          </p:cNvSpPr>
          <p:nvPr userDrawn="1"/>
        </p:nvSpPr>
        <p:spPr>
          <a:xfrm>
            <a:off x="11702754" y="6582541"/>
            <a:ext cx="489246" cy="18699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49328" rtl="0" eaLnBrk="1" fontAlgn="auto" latinLnBrk="0" hangingPunct="1">
              <a:lnSpc>
                <a:spcPct val="100000"/>
              </a:lnSpc>
              <a:spcBef>
                <a:spcPts val="0"/>
              </a:spcBef>
              <a:spcAft>
                <a:spcPts val="0"/>
              </a:spcAft>
              <a:buClrTx/>
              <a:buSzTx/>
              <a:buFontTx/>
              <a:buNone/>
              <a:tabLst/>
              <a:defRPr/>
            </a:pPr>
            <a:fld id="{86CB4B4D-7CA3-9044-876B-883B54F8677D}" type="slidenum">
              <a:rPr kumimoji="0" lang="en-US" sz="743" b="0" i="0" u="none" strike="noStrike" kern="1200" cap="none" spc="0" normalizeH="0" baseline="0" noProof="0" smtClean="0">
                <a:ln>
                  <a:noFill/>
                </a:ln>
                <a:solidFill>
                  <a:srgbClr val="96968C"/>
                </a:solidFill>
                <a:effectLst/>
                <a:uLnTx/>
                <a:uFillTx/>
                <a:latin typeface="Graphik Medium" panose="020B0503030202060203" pitchFamily="34" charset="77"/>
                <a:ea typeface="+mn-ea"/>
                <a:cs typeface="+mn-cs"/>
              </a:rPr>
              <a:pPr marL="0" marR="0" lvl="0" indent="0" algn="l" defTabSz="849328" rtl="0" eaLnBrk="1" fontAlgn="auto" latinLnBrk="0" hangingPunct="1">
                <a:lnSpc>
                  <a:spcPct val="100000"/>
                </a:lnSpc>
                <a:spcBef>
                  <a:spcPts val="0"/>
                </a:spcBef>
                <a:spcAft>
                  <a:spcPts val="0"/>
                </a:spcAft>
                <a:buClrTx/>
                <a:buSzTx/>
                <a:buFontTx/>
                <a:buNone/>
                <a:tabLst/>
                <a:defRPr/>
              </a:pPr>
              <a:t>‹#›</a:t>
            </a:fld>
            <a:endParaRPr kumimoji="0" lang="en-US" sz="743" b="0" i="0" u="none" strike="noStrike" kern="1200" cap="none" spc="0" normalizeH="0" baseline="0" noProof="0" dirty="0">
              <a:ln>
                <a:noFill/>
              </a:ln>
              <a:solidFill>
                <a:srgbClr val="96968C"/>
              </a:solidFill>
              <a:effectLst/>
              <a:uLnTx/>
              <a:uFillTx/>
              <a:latin typeface="Graphik Medium" panose="020B0503030202060203" pitchFamily="34" charset="77"/>
              <a:ea typeface="+mn-ea"/>
              <a:cs typeface="+mn-cs"/>
            </a:endParaRPr>
          </a:p>
        </p:txBody>
      </p:sp>
    </p:spTree>
    <p:extLst>
      <p:ext uri="{BB962C8B-B14F-4D97-AF65-F5344CB8AC3E}">
        <p14:creationId xmlns:p14="http://schemas.microsoft.com/office/powerpoint/2010/main" val="2104981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849328" rtl="0" eaLnBrk="1" latinLnBrk="0" hangingPunct="1">
        <a:lnSpc>
          <a:spcPct val="90000"/>
        </a:lnSpc>
        <a:spcBef>
          <a:spcPct val="0"/>
        </a:spcBef>
        <a:buNone/>
        <a:defRPr sz="4088" kern="1200">
          <a:solidFill>
            <a:schemeClr val="tx1"/>
          </a:solidFill>
          <a:latin typeface="+mj-lt"/>
          <a:ea typeface="+mj-ea"/>
          <a:cs typeface="+mj-cs"/>
        </a:defRPr>
      </a:lvl1pPr>
    </p:titleStyle>
    <p:bodyStyle>
      <a:lvl1pPr marL="212332" indent="-212332" algn="l" defTabSz="849328" rtl="0" eaLnBrk="1" latinLnBrk="0" hangingPunct="1">
        <a:lnSpc>
          <a:spcPct val="90000"/>
        </a:lnSpc>
        <a:spcBef>
          <a:spcPts val="929"/>
        </a:spcBef>
        <a:buFont typeface="Arial" panose="020B0604020202020204" pitchFamily="34" charset="0"/>
        <a:buChar char="•"/>
        <a:defRPr sz="2601" kern="1200">
          <a:solidFill>
            <a:schemeClr val="tx1"/>
          </a:solidFill>
          <a:latin typeface="+mn-lt"/>
          <a:ea typeface="+mn-ea"/>
          <a:cs typeface="+mn-cs"/>
        </a:defRPr>
      </a:lvl1pPr>
      <a:lvl2pPr marL="636996" indent="-212332" algn="l" defTabSz="849328" rtl="0" eaLnBrk="1" latinLnBrk="0" hangingPunct="1">
        <a:lnSpc>
          <a:spcPct val="90000"/>
        </a:lnSpc>
        <a:spcBef>
          <a:spcPts val="464"/>
        </a:spcBef>
        <a:buFont typeface="Arial" panose="020B0604020202020204" pitchFamily="34" charset="0"/>
        <a:buChar char="•"/>
        <a:defRPr sz="2229" kern="1200">
          <a:solidFill>
            <a:schemeClr val="tx1"/>
          </a:solidFill>
          <a:latin typeface="+mn-lt"/>
          <a:ea typeface="+mn-ea"/>
          <a:cs typeface="+mn-cs"/>
        </a:defRPr>
      </a:lvl2pPr>
      <a:lvl3pPr marL="1061660" indent="-212332" algn="l" defTabSz="849328" rtl="0" eaLnBrk="1" latinLnBrk="0" hangingPunct="1">
        <a:lnSpc>
          <a:spcPct val="90000"/>
        </a:lnSpc>
        <a:spcBef>
          <a:spcPts val="464"/>
        </a:spcBef>
        <a:buFont typeface="Arial" panose="020B0604020202020204" pitchFamily="34" charset="0"/>
        <a:buChar char="•"/>
        <a:defRPr sz="1858" kern="1200">
          <a:solidFill>
            <a:schemeClr val="tx1"/>
          </a:solidFill>
          <a:latin typeface="+mn-lt"/>
          <a:ea typeface="+mn-ea"/>
          <a:cs typeface="+mn-cs"/>
        </a:defRPr>
      </a:lvl3pPr>
      <a:lvl4pPr marL="1486323"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4pPr>
      <a:lvl5pPr marL="1910987"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5pPr>
      <a:lvl6pPr marL="2335651"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6pPr>
      <a:lvl7pPr marL="2760315"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7pPr>
      <a:lvl8pPr marL="3184978"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8pPr>
      <a:lvl9pPr marL="3609642"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9pPr>
    </p:bodyStyle>
    <p:otherStyle>
      <a:defPPr>
        <a:defRPr lang="en-US"/>
      </a:defPPr>
      <a:lvl1pPr marL="0" algn="l" defTabSz="849328" rtl="0" eaLnBrk="1" latinLnBrk="0" hangingPunct="1">
        <a:defRPr sz="1672" kern="1200">
          <a:solidFill>
            <a:schemeClr val="tx1"/>
          </a:solidFill>
          <a:latin typeface="+mn-lt"/>
          <a:ea typeface="+mn-ea"/>
          <a:cs typeface="+mn-cs"/>
        </a:defRPr>
      </a:lvl1pPr>
      <a:lvl2pPr marL="424664" algn="l" defTabSz="849328" rtl="0" eaLnBrk="1" latinLnBrk="0" hangingPunct="1">
        <a:defRPr sz="1672" kern="1200">
          <a:solidFill>
            <a:schemeClr val="tx1"/>
          </a:solidFill>
          <a:latin typeface="+mn-lt"/>
          <a:ea typeface="+mn-ea"/>
          <a:cs typeface="+mn-cs"/>
        </a:defRPr>
      </a:lvl2pPr>
      <a:lvl3pPr marL="849328" algn="l" defTabSz="849328" rtl="0" eaLnBrk="1" latinLnBrk="0" hangingPunct="1">
        <a:defRPr sz="1672" kern="1200">
          <a:solidFill>
            <a:schemeClr val="tx1"/>
          </a:solidFill>
          <a:latin typeface="+mn-lt"/>
          <a:ea typeface="+mn-ea"/>
          <a:cs typeface="+mn-cs"/>
        </a:defRPr>
      </a:lvl3pPr>
      <a:lvl4pPr marL="1273992" algn="l" defTabSz="849328" rtl="0" eaLnBrk="1" latinLnBrk="0" hangingPunct="1">
        <a:defRPr sz="1672" kern="1200">
          <a:solidFill>
            <a:schemeClr val="tx1"/>
          </a:solidFill>
          <a:latin typeface="+mn-lt"/>
          <a:ea typeface="+mn-ea"/>
          <a:cs typeface="+mn-cs"/>
        </a:defRPr>
      </a:lvl4pPr>
      <a:lvl5pPr marL="1698655" algn="l" defTabSz="849328" rtl="0" eaLnBrk="1" latinLnBrk="0" hangingPunct="1">
        <a:defRPr sz="1672" kern="1200">
          <a:solidFill>
            <a:schemeClr val="tx1"/>
          </a:solidFill>
          <a:latin typeface="+mn-lt"/>
          <a:ea typeface="+mn-ea"/>
          <a:cs typeface="+mn-cs"/>
        </a:defRPr>
      </a:lvl5pPr>
      <a:lvl6pPr marL="2123319" algn="l" defTabSz="849328" rtl="0" eaLnBrk="1" latinLnBrk="0" hangingPunct="1">
        <a:defRPr sz="1672" kern="1200">
          <a:solidFill>
            <a:schemeClr val="tx1"/>
          </a:solidFill>
          <a:latin typeface="+mn-lt"/>
          <a:ea typeface="+mn-ea"/>
          <a:cs typeface="+mn-cs"/>
        </a:defRPr>
      </a:lvl6pPr>
      <a:lvl7pPr marL="2547983" algn="l" defTabSz="849328" rtl="0" eaLnBrk="1" latinLnBrk="0" hangingPunct="1">
        <a:defRPr sz="1672" kern="1200">
          <a:solidFill>
            <a:schemeClr val="tx1"/>
          </a:solidFill>
          <a:latin typeface="+mn-lt"/>
          <a:ea typeface="+mn-ea"/>
          <a:cs typeface="+mn-cs"/>
        </a:defRPr>
      </a:lvl7pPr>
      <a:lvl8pPr marL="2972646" algn="l" defTabSz="849328" rtl="0" eaLnBrk="1" latinLnBrk="0" hangingPunct="1">
        <a:defRPr sz="1672" kern="1200">
          <a:solidFill>
            <a:schemeClr val="tx1"/>
          </a:solidFill>
          <a:latin typeface="+mn-lt"/>
          <a:ea typeface="+mn-ea"/>
          <a:cs typeface="+mn-cs"/>
        </a:defRPr>
      </a:lvl8pPr>
      <a:lvl9pPr marL="3397310" algn="l" defTabSz="849328" rtl="0" eaLnBrk="1" latinLnBrk="0" hangingPunct="1">
        <a:defRPr sz="1672"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81">
          <p15:clr>
            <a:srgbClr val="F26B43"/>
          </p15:clr>
        </p15:guide>
        <p15:guide id="2" pos="360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GB" smtClean="0"/>
              <a:pPr/>
              <a:t>‹#›</a:t>
            </a:fld>
            <a:endParaRPr lang="en-GB" dirty="0"/>
          </a:p>
        </p:txBody>
      </p:sp>
    </p:spTree>
    <p:extLst>
      <p:ext uri="{BB962C8B-B14F-4D97-AF65-F5344CB8AC3E}">
        <p14:creationId xmlns:p14="http://schemas.microsoft.com/office/powerpoint/2010/main" val="772886607"/>
      </p:ext>
    </p:extLst>
  </p:cSld>
  <p:clrMap bg1="lt1" tx1="dk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hyperlink" Target="http://www.who.int/" TargetMode="External"/><Relationship Id="rId2" Type="http://schemas.openxmlformats.org/officeDocument/2006/relationships/notesSlide" Target="../notesSlides/notesSlide9.xml"/><Relationship Id="rId1" Type="http://schemas.openxmlformats.org/officeDocument/2006/relationships/slideLayout" Target="../slideLayouts/slideLayout17.xml"/><Relationship Id="rId6" Type="http://schemas.openxmlformats.org/officeDocument/2006/relationships/hyperlink" Target="https://ieeexplore.ieee.org/" TargetMode="External"/><Relationship Id="rId5" Type="http://schemas.openxmlformats.org/officeDocument/2006/relationships/hyperlink" Target="https://www.nltk.org/" TargetMode="External"/><Relationship Id="rId4" Type="http://schemas.openxmlformats.org/officeDocument/2006/relationships/hyperlink" Target="https://scikit-learn.or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image" Target="../media/image13.jpeg"/><Relationship Id="rId5" Type="http://schemas.openxmlformats.org/officeDocument/2006/relationships/image" Target="../media/image5.png"/><Relationship Id="rId4"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95AAD14-DF38-9B8A-07AF-02BF5753CBD0}"/>
              </a:ext>
            </a:extLst>
          </p:cNvPr>
          <p:cNvSpPr>
            <a:spLocks noGrp="1"/>
          </p:cNvSpPr>
          <p:nvPr>
            <p:ph type="body" sz="quarter" idx="10"/>
          </p:nvPr>
        </p:nvSpPr>
        <p:spPr>
          <a:xfrm>
            <a:off x="629634" y="2194560"/>
            <a:ext cx="6408782" cy="1920240"/>
          </a:xfrm>
        </p:spPr>
        <p:txBody>
          <a:bodyPr/>
          <a:lstStyle/>
          <a:p>
            <a:pPr>
              <a:lnSpc>
                <a:spcPts val="4797"/>
              </a:lnSpc>
            </a:pPr>
            <a:r>
              <a:rPr lang="en-US" dirty="0"/>
              <a:t>Hack the Future:</a:t>
            </a:r>
          </a:p>
          <a:p>
            <a:pPr>
              <a:lnSpc>
                <a:spcPts val="4797"/>
              </a:lnSpc>
            </a:pPr>
            <a:r>
              <a:rPr lang="en-US" dirty="0"/>
              <a:t>A Gen AI Sprint </a:t>
            </a:r>
            <a:br>
              <a:rPr lang="en-US" dirty="0"/>
            </a:br>
            <a:r>
              <a:rPr lang="en-US" dirty="0"/>
              <a:t>Powered by Data</a:t>
            </a:r>
          </a:p>
        </p:txBody>
      </p:sp>
    </p:spTree>
    <p:extLst>
      <p:ext uri="{BB962C8B-B14F-4D97-AF65-F5344CB8AC3E}">
        <p14:creationId xmlns:p14="http://schemas.microsoft.com/office/powerpoint/2010/main" val="3794445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Conclusion</a:t>
            </a:r>
          </a:p>
          <a:p>
            <a:pPr defTabSz="1219170">
              <a:lnSpc>
                <a:spcPct val="80000"/>
              </a:lnSpc>
              <a:buClr>
                <a:srgbClr val="000000"/>
              </a:buClr>
              <a:buSzPts val="1100"/>
            </a:pPr>
            <a:r>
              <a:rPr lang="en-IN" sz="2667" kern="0" dirty="0">
                <a:solidFill>
                  <a:srgbClr val="000000"/>
                </a:solidFill>
                <a:latin typeface="Graphik" panose="020B0503030202060203" pitchFamily="34" charset="0"/>
                <a:ea typeface="Times New Roman" panose="02020603050405020304" pitchFamily="18" charset="0"/>
                <a:cs typeface="Times New Roman" panose="02020603050405020304" pitchFamily="18" charset="0"/>
                <a:sym typeface="Arial"/>
              </a:rPr>
              <a:t>Summarize the impact and effectiveness of your solution. Reiterate how it solves the problem statement.</a:t>
            </a:r>
            <a:endParaRPr sz="1200" b="1" kern="0" dirty="0">
              <a:solidFill>
                <a:srgbClr val="000000"/>
              </a:solidFill>
              <a:latin typeface="Graphik" panose="020B0503030202060203" pitchFamily="34" charset="0"/>
              <a:ea typeface="Google Sans SemiBold"/>
              <a:cs typeface="Google Sans SemiBold"/>
              <a:sym typeface="Google Sans SemiBold"/>
            </a:endParaRPr>
          </a:p>
        </p:txBody>
      </p:sp>
      <p:sp>
        <p:nvSpPr>
          <p:cNvPr id="4" name="TextBox 3">
            <a:extLst>
              <a:ext uri="{FF2B5EF4-FFF2-40B4-BE49-F238E27FC236}">
                <a16:creationId xmlns:a16="http://schemas.microsoft.com/office/drawing/2014/main" id="{D496F512-E7FC-27A8-2A82-A078755AC192}"/>
              </a:ext>
            </a:extLst>
          </p:cNvPr>
          <p:cNvSpPr txBox="1"/>
          <p:nvPr/>
        </p:nvSpPr>
        <p:spPr>
          <a:xfrm>
            <a:off x="323868" y="1571946"/>
            <a:ext cx="8850954" cy="4196020"/>
          </a:xfrm>
          <a:prstGeom prst="rect">
            <a:avLst/>
          </a:prstGeom>
          <a:noFill/>
        </p:spPr>
        <p:txBody>
          <a:bodyPr wrap="square">
            <a:spAutoFit/>
          </a:bodyPr>
          <a:lstStyle/>
          <a:p>
            <a:pPr>
              <a:lnSpc>
                <a:spcPct val="150000"/>
              </a:lnSpc>
              <a:buNone/>
            </a:pPr>
            <a:r>
              <a:rPr lang="en-US" dirty="0"/>
              <a:t>The AI-based Healthcare Assistant addresses the pressing need for accessible, real-time, and intelligent medical support, especially in underserved or remote regions. By analyzing patient symptoms using natural language processing and machine learning algorithms, it offers preliminary diagnoses and health recommendations with high accuracy.</a:t>
            </a:r>
          </a:p>
          <a:p>
            <a:pPr>
              <a:lnSpc>
                <a:spcPct val="150000"/>
              </a:lnSpc>
            </a:pPr>
            <a:r>
              <a:rPr lang="en-US" dirty="0"/>
              <a:t>This solution reduces dependency on immediate physical consultations, eases the burden on healthcare systems, and empowers individuals to take early action regarding their health. With its ability to scale, learn, and adapt, the system ensures fast, affordable, and reliable healthcare support—solving the original problem of delayed or inaccessible medical attention effectively.</a:t>
            </a:r>
          </a:p>
        </p:txBody>
      </p:sp>
    </p:spTree>
    <p:extLst>
      <p:ext uri="{BB962C8B-B14F-4D97-AF65-F5344CB8AC3E}">
        <p14:creationId xmlns:p14="http://schemas.microsoft.com/office/powerpoint/2010/main" val="2429482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Graphik" panose="020B0503030202060203" pitchFamily="34" charset="0"/>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References/Other details</a:t>
            </a:r>
          </a:p>
        </p:txBody>
      </p:sp>
      <p:sp>
        <p:nvSpPr>
          <p:cNvPr id="2" name="Rectangle 1">
            <a:extLst>
              <a:ext uri="{FF2B5EF4-FFF2-40B4-BE49-F238E27FC236}">
                <a16:creationId xmlns:a16="http://schemas.microsoft.com/office/drawing/2014/main" id="{8E356F70-B02D-CA4A-469B-B74FCF92C482}"/>
              </a:ext>
            </a:extLst>
          </p:cNvPr>
          <p:cNvSpPr>
            <a:spLocks noChangeArrowheads="1"/>
          </p:cNvSpPr>
          <p:nvPr/>
        </p:nvSpPr>
        <p:spPr bwMode="auto">
          <a:xfrm>
            <a:off x="323868" y="793190"/>
            <a:ext cx="11760484" cy="2118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World Health Organization – </a:t>
            </a:r>
            <a:r>
              <a:rPr kumimoji="0" lang="en-US" altLang="en-US" sz="1800" b="0" i="0" u="none" strike="noStrike" cap="none" normalizeH="0" baseline="0" dirty="0">
                <a:ln>
                  <a:noFill/>
                </a:ln>
                <a:solidFill>
                  <a:schemeClr val="tx1"/>
                </a:solidFill>
                <a:effectLst/>
                <a:latin typeface="Arial" panose="020B0604020202020204" pitchFamily="34" charset="0"/>
                <a:hlinkClick r:id="rId3"/>
              </a:rPr>
              <a:t>www.who.int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IBM Watson Health – www.ibm.com/watson-health</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scikit-learn Machine Learning Library – </a:t>
            </a:r>
            <a:r>
              <a:rPr kumimoji="0" lang="en-US" altLang="en-US" sz="1800" b="0" i="0" u="none" strike="noStrike" cap="none" normalizeH="0" baseline="0" dirty="0">
                <a:ln>
                  <a:noFill/>
                </a:ln>
                <a:solidFill>
                  <a:schemeClr val="tx1"/>
                </a:solidFill>
                <a:effectLst/>
                <a:latin typeface="Arial" panose="020B0604020202020204" pitchFamily="34" charset="0"/>
                <a:hlinkClick r:id="rId4"/>
              </a:rPr>
              <a:t>https://scikit-learn.org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Natural Language Toolkit (NLTK) – </a:t>
            </a:r>
            <a:r>
              <a:rPr kumimoji="0" lang="en-US" altLang="en-US" sz="1800" b="0" i="0" u="none" strike="noStrike" cap="none" normalizeH="0" baseline="0" dirty="0">
                <a:ln>
                  <a:noFill/>
                </a:ln>
                <a:solidFill>
                  <a:schemeClr val="tx1"/>
                </a:solidFill>
                <a:effectLst/>
                <a:latin typeface="Arial" panose="020B0604020202020204" pitchFamily="34" charset="0"/>
                <a:hlinkClick r:id="rId5"/>
              </a:rPr>
              <a:t>https://www.nltk.org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[IEEE Xplore] AI-Powered Diagnosis Systems – </a:t>
            </a:r>
            <a:r>
              <a:rPr kumimoji="0" lang="en-US" altLang="en-US" sz="1800" b="0" i="0" u="none" strike="noStrike" cap="none" normalizeH="0" baseline="0" dirty="0">
                <a:ln>
                  <a:noFill/>
                </a:ln>
                <a:solidFill>
                  <a:schemeClr val="tx1"/>
                </a:solidFill>
                <a:effectLst/>
                <a:latin typeface="Arial" panose="020B0604020202020204" pitchFamily="34" charset="0"/>
                <a:hlinkClick r:id="rId6"/>
              </a:rPr>
              <a:t>https://ieeexplore.ieee.org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3678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F1016"/>
        </a:solidFill>
        <a:effectLst/>
      </p:bgPr>
    </p:bg>
    <p:spTree>
      <p:nvGrpSpPr>
        <p:cNvPr id="1" name="Shape 139"/>
        <p:cNvGrpSpPr/>
        <p:nvPr/>
      </p:nvGrpSpPr>
      <p:grpSpPr>
        <a:xfrm>
          <a:off x="0" y="0"/>
          <a:ext cx="0" cy="0"/>
          <a:chOff x="0" y="0"/>
          <a:chExt cx="0" cy="0"/>
        </a:xfrm>
      </p:grpSpPr>
      <p:pic>
        <p:nvPicPr>
          <p:cNvPr id="140" name="Google Shape;140;p24" descr="5.png"/>
          <p:cNvPicPr preferRelativeResize="0"/>
          <p:nvPr/>
        </p:nvPicPr>
        <p:blipFill rotWithShape="1">
          <a:blip r:embed="rId3">
            <a:alphaModFix/>
          </a:blip>
          <a:srcRect l="37699" t="55828" r="25355"/>
          <a:stretch/>
        </p:blipFill>
        <p:spPr>
          <a:xfrm>
            <a:off x="-18005" y="-13189"/>
            <a:ext cx="5881517" cy="3955604"/>
          </a:xfrm>
          <a:prstGeom prst="rect">
            <a:avLst/>
          </a:prstGeom>
          <a:noFill/>
          <a:ln>
            <a:noFill/>
          </a:ln>
        </p:spPr>
      </p:pic>
      <p:pic>
        <p:nvPicPr>
          <p:cNvPr id="141" name="Google Shape;141;p24" descr="5.png"/>
          <p:cNvPicPr preferRelativeResize="0"/>
          <p:nvPr/>
        </p:nvPicPr>
        <p:blipFill rotWithShape="1">
          <a:blip r:embed="rId3">
            <a:alphaModFix amt="55980"/>
          </a:blip>
          <a:srcRect l="12849" r="46909" b="51453"/>
          <a:stretch/>
        </p:blipFill>
        <p:spPr>
          <a:xfrm>
            <a:off x="5267499" y="2166593"/>
            <a:ext cx="6914227" cy="4691927"/>
          </a:xfrm>
          <a:prstGeom prst="rect">
            <a:avLst/>
          </a:prstGeom>
          <a:noFill/>
          <a:ln>
            <a:noFill/>
          </a:ln>
        </p:spPr>
      </p:pic>
      <p:sp>
        <p:nvSpPr>
          <p:cNvPr id="143" name="Google Shape;143;p24"/>
          <p:cNvSpPr txBox="1"/>
          <p:nvPr/>
        </p:nvSpPr>
        <p:spPr>
          <a:xfrm>
            <a:off x="1325000" y="2166600"/>
            <a:ext cx="4850000" cy="1019200"/>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7333" kern="0" dirty="0">
                <a:solidFill>
                  <a:srgbClr val="FFFFFF"/>
                </a:solidFill>
                <a:latin typeface="Graphik" panose="020B0503030202060203" pitchFamily="34" charset="0"/>
                <a:ea typeface="Google Sans SemiBold"/>
                <a:cs typeface="Google Sans SemiBold"/>
                <a:sym typeface="Google Sans SemiBold"/>
              </a:rPr>
              <a:t>Thank You</a:t>
            </a:r>
            <a:endParaRPr sz="2933" kern="0" dirty="0">
              <a:solidFill>
                <a:srgbClr val="FFFFFF"/>
              </a:solidFill>
              <a:latin typeface="Graphik" panose="020B0503030202060203" pitchFamily="34" charset="0"/>
              <a:ea typeface="Google Sans SemiBold"/>
              <a:cs typeface="Google Sans SemiBold"/>
              <a:sym typeface="Google Sans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F1016"/>
        </a:solidFill>
        <a:effectLst/>
      </p:bgPr>
    </p:bg>
    <p:spTree>
      <p:nvGrpSpPr>
        <p:cNvPr id="1" name="Shape 54"/>
        <p:cNvGrpSpPr/>
        <p:nvPr/>
      </p:nvGrpSpPr>
      <p:grpSpPr>
        <a:xfrm>
          <a:off x="0" y="0"/>
          <a:ext cx="0" cy="0"/>
          <a:chOff x="0" y="0"/>
          <a:chExt cx="0" cy="0"/>
        </a:xfrm>
      </p:grpSpPr>
      <p:pic>
        <p:nvPicPr>
          <p:cNvPr id="55" name="Google Shape;55;p14" descr="5.png"/>
          <p:cNvPicPr preferRelativeResize="0"/>
          <p:nvPr/>
        </p:nvPicPr>
        <p:blipFill rotWithShape="1">
          <a:blip r:embed="rId3">
            <a:alphaModFix/>
          </a:blip>
          <a:srcRect l="37699" t="55828" r="25355"/>
          <a:stretch/>
        </p:blipFill>
        <p:spPr>
          <a:xfrm>
            <a:off x="-18005" y="-13189"/>
            <a:ext cx="5881517" cy="3955604"/>
          </a:xfrm>
          <a:prstGeom prst="rect">
            <a:avLst/>
          </a:prstGeom>
          <a:noFill/>
          <a:ln>
            <a:noFill/>
          </a:ln>
        </p:spPr>
      </p:pic>
      <p:pic>
        <p:nvPicPr>
          <p:cNvPr id="56" name="Google Shape;56;p14" descr="5.png"/>
          <p:cNvPicPr preferRelativeResize="0"/>
          <p:nvPr/>
        </p:nvPicPr>
        <p:blipFill rotWithShape="1">
          <a:blip r:embed="rId3">
            <a:alphaModFix amt="55980"/>
          </a:blip>
          <a:srcRect l="12849" r="46909" b="51453"/>
          <a:stretch/>
        </p:blipFill>
        <p:spPr>
          <a:xfrm>
            <a:off x="5267499" y="2166593"/>
            <a:ext cx="6914227" cy="4691927"/>
          </a:xfrm>
          <a:prstGeom prst="rect">
            <a:avLst/>
          </a:prstGeom>
          <a:noFill/>
          <a:ln>
            <a:noFill/>
          </a:ln>
        </p:spPr>
      </p:pic>
      <p:sp>
        <p:nvSpPr>
          <p:cNvPr id="57" name="Google Shape;57;p14"/>
          <p:cNvSpPr txBox="1"/>
          <p:nvPr/>
        </p:nvSpPr>
        <p:spPr>
          <a:xfrm>
            <a:off x="1325000" y="3014543"/>
            <a:ext cx="9746921" cy="3066920"/>
          </a:xfrm>
          <a:prstGeom prst="rect">
            <a:avLst/>
          </a:prstGeom>
          <a:noFill/>
          <a:ln>
            <a:noFill/>
          </a:ln>
        </p:spPr>
        <p:txBody>
          <a:bodyPr spcFirstLastPara="1" wrap="square" lIns="121900" tIns="121900" rIns="121900" bIns="121900" anchor="t" anchorCtr="0">
            <a:normAutofit/>
          </a:bodyPr>
          <a:lstStyle/>
          <a:p>
            <a:pPr defTabSz="1219170">
              <a:lnSpc>
                <a:spcPct val="115000"/>
              </a:lnSpc>
              <a:buClr>
                <a:srgbClr val="000000"/>
              </a:buClr>
            </a:pPr>
            <a:r>
              <a:rPr lang="en-GB" sz="2533" kern="0" dirty="0">
                <a:solidFill>
                  <a:srgbClr val="FFFFFF"/>
                </a:solidFill>
                <a:latin typeface="Graphik" panose="020B0503030202060203" pitchFamily="34" charset="0"/>
                <a:ea typeface="Google Sans"/>
                <a:cs typeface="Google Sans"/>
                <a:sym typeface="Google Sans"/>
              </a:rPr>
              <a:t>The template should consist of the following and it is mandated to be used by your team for submitting your innovative ideas/solutions.</a:t>
            </a:r>
            <a:br>
              <a:rPr lang="en-GB" sz="2533" kern="0" dirty="0">
                <a:solidFill>
                  <a:srgbClr val="FFFFFF"/>
                </a:solidFill>
                <a:latin typeface="Graphik" panose="020B0503030202060203" pitchFamily="34" charset="0"/>
                <a:ea typeface="Google Sans"/>
                <a:cs typeface="Google Sans"/>
                <a:sym typeface="Google Sans"/>
              </a:rPr>
            </a:br>
            <a:br>
              <a:rPr lang="en-GB" sz="2533" kern="0" dirty="0">
                <a:solidFill>
                  <a:srgbClr val="FFFFFF"/>
                </a:solidFill>
                <a:latin typeface="Graphik" panose="020B0503030202060203" pitchFamily="34" charset="0"/>
                <a:ea typeface="Google Sans"/>
                <a:cs typeface="Google Sans"/>
                <a:sym typeface="Google Sans"/>
              </a:rPr>
            </a:br>
            <a:r>
              <a:rPr lang="en-US" sz="2533" kern="0" dirty="0">
                <a:solidFill>
                  <a:srgbClr val="FFFFFF"/>
                </a:solidFill>
                <a:latin typeface="Graphik" panose="020B0503030202060203" pitchFamily="34" charset="0"/>
                <a:ea typeface="Google Sans"/>
                <a:cs typeface="Google Sans"/>
                <a:sym typeface="Google Sans"/>
              </a:rPr>
              <a:t>Follow file naming format: Team name_Idea Name.pptx</a:t>
            </a:r>
          </a:p>
          <a:p>
            <a:pPr defTabSz="1219170">
              <a:lnSpc>
                <a:spcPct val="115000"/>
              </a:lnSpc>
              <a:buClr>
                <a:srgbClr val="000000"/>
              </a:buClr>
            </a:pPr>
            <a:endParaRPr sz="2533" kern="0" dirty="0">
              <a:solidFill>
                <a:srgbClr val="FFFFFF"/>
              </a:solidFill>
              <a:latin typeface="Graphik" panose="020B0503030202060203" pitchFamily="34" charset="0"/>
              <a:ea typeface="Google Sans"/>
              <a:cs typeface="Google Sans"/>
              <a:sym typeface="Google Sans"/>
            </a:endParaRPr>
          </a:p>
          <a:p>
            <a:pPr defTabSz="1219170">
              <a:lnSpc>
                <a:spcPct val="115000"/>
              </a:lnSpc>
              <a:buClr>
                <a:srgbClr val="000000"/>
              </a:buClr>
            </a:pPr>
            <a:endParaRPr lang="en-US" sz="2533" kern="0" dirty="0">
              <a:solidFill>
                <a:srgbClr val="FFFFFF"/>
              </a:solidFill>
              <a:latin typeface="Graphik" panose="020B0503030202060203" pitchFamily="34" charset="0"/>
              <a:ea typeface="Google Sans"/>
              <a:cs typeface="Google Sans"/>
              <a:sym typeface="Google Sans"/>
            </a:endParaRPr>
          </a:p>
        </p:txBody>
      </p:sp>
      <p:sp>
        <p:nvSpPr>
          <p:cNvPr id="58" name="Google Shape;58;p14"/>
          <p:cNvSpPr txBox="1"/>
          <p:nvPr/>
        </p:nvSpPr>
        <p:spPr>
          <a:xfrm>
            <a:off x="1325000" y="2166600"/>
            <a:ext cx="6842649" cy="847943"/>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7333" kern="0" dirty="0">
                <a:solidFill>
                  <a:srgbClr val="FFFFFF"/>
                </a:solidFill>
                <a:latin typeface="Graphik" panose="020B0503030202060203" pitchFamily="34" charset="0"/>
                <a:ea typeface="Google Sans SemiBold"/>
                <a:cs typeface="Google Sans SemiBold"/>
                <a:sym typeface="Google Sans SemiBold"/>
              </a:rPr>
              <a:t>Guidelines</a:t>
            </a:r>
            <a:endParaRPr sz="2933" kern="0" dirty="0">
              <a:solidFill>
                <a:srgbClr val="FFFFFF"/>
              </a:solidFill>
              <a:latin typeface="Graphik" panose="020B0503030202060203" pitchFamily="34" charset="0"/>
              <a:ea typeface="Google Sans SemiBold"/>
              <a:cs typeface="Google Sans SemiBold"/>
              <a:sym typeface="Google Sans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6" name="Google Shape;66;p15"/>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2400" kern="0" dirty="0">
              <a:solidFill>
                <a:srgbClr val="000000"/>
              </a:solidFill>
              <a:latin typeface="Graphik" panose="020B0503030202060203" pitchFamily="34" charset="0"/>
              <a:cs typeface="Arial"/>
              <a:sym typeface="Arial"/>
            </a:endParaRPr>
          </a:p>
        </p:txBody>
      </p:sp>
      <p:sp>
        <p:nvSpPr>
          <p:cNvPr id="67" name="Google Shape;67;p15"/>
          <p:cNvSpPr/>
          <p:nvPr/>
        </p:nvSpPr>
        <p:spPr>
          <a:xfrm>
            <a:off x="-16400" y="2365236"/>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2400" kern="0" dirty="0">
              <a:solidFill>
                <a:srgbClr val="000000"/>
              </a:solidFill>
              <a:latin typeface="Graphik" panose="020B0503030202060203" pitchFamily="34" charset="0"/>
              <a:cs typeface="Arial"/>
              <a:sym typeface="Arial"/>
            </a:endParaRPr>
          </a:p>
        </p:txBody>
      </p:sp>
      <p:pic>
        <p:nvPicPr>
          <p:cNvPr id="69" name="Google Shape;69;p15"/>
          <p:cNvPicPr preferRelativeResize="0"/>
          <p:nvPr/>
        </p:nvPicPr>
        <p:blipFill rotWithShape="1">
          <a:blip r:embed="rId3">
            <a:alphaModFix/>
          </a:blip>
          <a:srcRect b="86877"/>
          <a:stretch/>
        </p:blipFill>
        <p:spPr>
          <a:xfrm>
            <a:off x="1" y="0"/>
            <a:ext cx="12192004" cy="899965"/>
          </a:xfrm>
          <a:prstGeom prst="rect">
            <a:avLst/>
          </a:prstGeom>
          <a:noFill/>
          <a:ln>
            <a:noFill/>
          </a:ln>
        </p:spPr>
      </p:pic>
      <p:pic>
        <p:nvPicPr>
          <p:cNvPr id="2" name="Picture 1" descr="A bright light in the sky&#10;&#10;AI-generated content may be incorrect.">
            <a:extLst>
              <a:ext uri="{FF2B5EF4-FFF2-40B4-BE49-F238E27FC236}">
                <a16:creationId xmlns:a16="http://schemas.microsoft.com/office/drawing/2014/main" id="{FE4E1242-A2E1-CE79-930C-1CDFA98340C4}"/>
              </a:ext>
            </a:extLst>
          </p:cNvPr>
          <p:cNvPicPr>
            <a:picLocks noChangeAspect="1"/>
          </p:cNvPicPr>
          <p:nvPr/>
        </p:nvPicPr>
        <p:blipFill>
          <a:blip r:embed="rId4"/>
          <a:stretch>
            <a:fillRect/>
          </a:stretch>
        </p:blipFill>
        <p:spPr>
          <a:xfrm>
            <a:off x="0" y="0"/>
            <a:ext cx="12192000" cy="2370667"/>
          </a:xfrm>
          <a:prstGeom prst="rect">
            <a:avLst/>
          </a:prstGeom>
        </p:spPr>
      </p:pic>
      <p:grpSp>
        <p:nvGrpSpPr>
          <p:cNvPr id="8" name="Group 7">
            <a:extLst>
              <a:ext uri="{FF2B5EF4-FFF2-40B4-BE49-F238E27FC236}">
                <a16:creationId xmlns:a16="http://schemas.microsoft.com/office/drawing/2014/main" id="{B52ED2C4-F73E-CF5A-BF7C-0A430F065734}"/>
              </a:ext>
            </a:extLst>
          </p:cNvPr>
          <p:cNvGrpSpPr/>
          <p:nvPr/>
        </p:nvGrpSpPr>
        <p:grpSpPr>
          <a:xfrm>
            <a:off x="1482400" y="1655833"/>
            <a:ext cx="2966257" cy="440017"/>
            <a:chOff x="415600" y="1568886"/>
            <a:chExt cx="2966257" cy="440017"/>
          </a:xfrm>
        </p:grpSpPr>
        <p:sp>
          <p:nvSpPr>
            <p:cNvPr id="3" name="Rectangle 2">
              <a:extLst>
                <a:ext uri="{FF2B5EF4-FFF2-40B4-BE49-F238E27FC236}">
                  <a16:creationId xmlns:a16="http://schemas.microsoft.com/office/drawing/2014/main" id="{98BFF640-EAAB-CF3A-4C85-790407726C03}"/>
                </a:ext>
              </a:extLst>
            </p:cNvPr>
            <p:cNvSpPr/>
            <p:nvPr/>
          </p:nvSpPr>
          <p:spPr>
            <a:xfrm>
              <a:off x="415600" y="1568886"/>
              <a:ext cx="2966257" cy="440017"/>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50C1551D-3641-BAF5-9579-63C60DB1ED33}"/>
                </a:ext>
              </a:extLst>
            </p:cNvPr>
            <p:cNvSpPr txBox="1"/>
            <p:nvPr/>
          </p:nvSpPr>
          <p:spPr>
            <a:xfrm>
              <a:off x="633859" y="1604228"/>
              <a:ext cx="2579004" cy="338554"/>
            </a:xfrm>
            <a:prstGeom prst="rect">
              <a:avLst/>
            </a:prstGeom>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i="0" dirty="0">
                  <a:solidFill>
                    <a:srgbClr val="EBB0FE"/>
                  </a:solidFill>
                  <a:latin typeface="Graphik Medium" panose="020B0503030202060203" pitchFamily="34" charset="77"/>
                </a:rPr>
                <a:t>Data and AI Week</a:t>
              </a:r>
            </a:p>
          </p:txBody>
        </p:sp>
      </p:grpSp>
      <p:pic>
        <p:nvPicPr>
          <p:cNvPr id="5" name="Picture 4" descr="A white arrow on a black background&#10;&#10;AI-generated content may be incorrect.">
            <a:extLst>
              <a:ext uri="{FF2B5EF4-FFF2-40B4-BE49-F238E27FC236}">
                <a16:creationId xmlns:a16="http://schemas.microsoft.com/office/drawing/2014/main" id="{5F713958-C4C7-780B-FFFD-8F410CF44835}"/>
              </a:ext>
            </a:extLst>
          </p:cNvPr>
          <p:cNvPicPr>
            <a:picLocks noChangeAspect="1"/>
          </p:cNvPicPr>
          <p:nvPr/>
        </p:nvPicPr>
        <p:blipFill>
          <a:blip r:embed="rId5"/>
          <a:stretch>
            <a:fillRect/>
          </a:stretch>
        </p:blipFill>
        <p:spPr>
          <a:xfrm>
            <a:off x="461007" y="602264"/>
            <a:ext cx="713410" cy="786848"/>
          </a:xfrm>
          <a:prstGeom prst="rect">
            <a:avLst/>
          </a:prstGeom>
        </p:spPr>
      </p:pic>
      <p:sp>
        <p:nvSpPr>
          <p:cNvPr id="13" name="Rectangle 12">
            <a:extLst>
              <a:ext uri="{FF2B5EF4-FFF2-40B4-BE49-F238E27FC236}">
                <a16:creationId xmlns:a16="http://schemas.microsoft.com/office/drawing/2014/main" id="{E8A4F854-78AF-BC25-0565-685458E792EF}"/>
              </a:ext>
            </a:extLst>
          </p:cNvPr>
          <p:cNvSpPr/>
          <p:nvPr/>
        </p:nvSpPr>
        <p:spPr>
          <a:xfrm>
            <a:off x="924152" y="4315279"/>
            <a:ext cx="1443661"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pic>
        <p:nvPicPr>
          <p:cNvPr id="14" name="Picture Placeholder 75">
            <a:extLst>
              <a:ext uri="{FF2B5EF4-FFF2-40B4-BE49-F238E27FC236}">
                <a16:creationId xmlns:a16="http://schemas.microsoft.com/office/drawing/2014/main" id="{E1450585-6EEC-BB84-99B7-41D3C2833CEB}"/>
              </a:ext>
            </a:extLst>
          </p:cNvPr>
          <p:cNvPicPr>
            <a:picLocks noChangeAspect="1"/>
          </p:cNvPicPr>
          <p:nvPr/>
        </p:nvPicPr>
        <p:blipFill>
          <a:blip r:embed="rId6" cstate="email">
            <a:extLst>
              <a:ext uri="{28A0092B-C50C-407E-A947-70E740481C1C}">
                <a14:useLocalDpi xmlns:a14="http://schemas.microsoft.com/office/drawing/2010/main"/>
              </a:ext>
            </a:extLst>
          </a:blip>
          <a:srcRect/>
          <a:stretch>
            <a:fillRect/>
          </a:stretch>
        </p:blipFill>
        <p:spPr>
          <a:xfrm>
            <a:off x="827425" y="4214472"/>
            <a:ext cx="1434219" cy="1471323"/>
          </a:xfrm>
          <a:prstGeom prst="rect">
            <a:avLst/>
          </a:prstGeom>
        </p:spPr>
      </p:pic>
      <p:sp>
        <p:nvSpPr>
          <p:cNvPr id="15" name="Text Placeholder 27">
            <a:extLst>
              <a:ext uri="{FF2B5EF4-FFF2-40B4-BE49-F238E27FC236}">
                <a16:creationId xmlns:a16="http://schemas.microsoft.com/office/drawing/2014/main" id="{4E6E6483-22B8-8DE4-F4D4-3D22A89DA1A7}"/>
              </a:ext>
            </a:extLst>
          </p:cNvPr>
          <p:cNvSpPr txBox="1">
            <a:spLocks/>
          </p:cNvSpPr>
          <p:nvPr/>
        </p:nvSpPr>
        <p:spPr>
          <a:xfrm>
            <a:off x="2709050" y="3907614"/>
            <a:ext cx="3177007" cy="811161"/>
          </a:xfrm>
          <a:prstGeom prst="rect">
            <a:avLst/>
          </a:prstGeom>
        </p:spPr>
        <p:txBody>
          <a:bodyPr vert="horz" lIns="0" tIns="0" rIns="0" bIns="0" rtlCol="0" anchor="b">
            <a:noAutofit/>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lang="en-GB" sz="2000" dirty="0">
                <a:latin typeface="Graphik"/>
              </a:rPr>
              <a:t>Sai Poojitha</a:t>
            </a:r>
            <a:r>
              <a:rPr kumimoji="0" lang="en-GB" sz="2000" b="1" i="0" u="none" strike="noStrike" kern="1200" cap="none" spc="0" normalizeH="0" baseline="0" noProof="0" dirty="0">
                <a:ln>
                  <a:noFill/>
                </a:ln>
                <a:solidFill>
                  <a:srgbClr val="A100FF"/>
                </a:solidFill>
                <a:effectLst/>
                <a:uLnTx/>
                <a:uFillTx/>
                <a:latin typeface="Graphik"/>
                <a:ea typeface="+mn-ea"/>
                <a:cs typeface="+mn-cs"/>
              </a:rPr>
              <a:t> (Team Leader)</a:t>
            </a:r>
          </a:p>
        </p:txBody>
      </p:sp>
      <p:sp>
        <p:nvSpPr>
          <p:cNvPr id="16" name="Rectangle 15">
            <a:extLst>
              <a:ext uri="{FF2B5EF4-FFF2-40B4-BE49-F238E27FC236}">
                <a16:creationId xmlns:a16="http://schemas.microsoft.com/office/drawing/2014/main" id="{14EEB873-68EC-21FA-6C9C-02DF57531577}"/>
              </a:ext>
            </a:extLst>
          </p:cNvPr>
          <p:cNvSpPr/>
          <p:nvPr/>
        </p:nvSpPr>
        <p:spPr>
          <a:xfrm>
            <a:off x="6630036" y="4315279"/>
            <a:ext cx="1481237"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Graphik"/>
                <a:ea typeface="+mn-ea"/>
                <a:cs typeface="+mn-cs"/>
              </a:rPr>
              <a:t>Photo</a:t>
            </a:r>
          </a:p>
        </p:txBody>
      </p:sp>
      <p:cxnSp>
        <p:nvCxnSpPr>
          <p:cNvPr id="18" name="Straight Connector 17">
            <a:extLst>
              <a:ext uri="{FF2B5EF4-FFF2-40B4-BE49-F238E27FC236}">
                <a16:creationId xmlns:a16="http://schemas.microsoft.com/office/drawing/2014/main" id="{10E780D7-8359-373C-8C58-C27EB0044A3A}"/>
              </a:ext>
            </a:extLst>
          </p:cNvPr>
          <p:cNvCxnSpPr/>
          <p:nvPr/>
        </p:nvCxnSpPr>
        <p:spPr>
          <a:xfrm>
            <a:off x="2694666" y="4818998"/>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3" name="Picture Placeholder 75">
            <a:extLst>
              <a:ext uri="{FF2B5EF4-FFF2-40B4-BE49-F238E27FC236}">
                <a16:creationId xmlns:a16="http://schemas.microsoft.com/office/drawing/2014/main" id="{6C7C6447-C3A7-8373-190C-583E8C3360EC}"/>
              </a:ext>
            </a:extLst>
          </p:cNvPr>
          <p:cNvPicPr>
            <a:picLocks noChangeAspect="1"/>
          </p:cNvPicPr>
          <p:nvPr/>
        </p:nvPicPr>
        <p:blipFill>
          <a:blip r:embed="rId6" cstate="email">
            <a:extLst>
              <a:ext uri="{28A0092B-C50C-407E-A947-70E740481C1C}">
                <a14:useLocalDpi xmlns:a14="http://schemas.microsoft.com/office/drawing/2010/main"/>
              </a:ext>
            </a:extLst>
          </a:blip>
          <a:srcRect/>
          <a:stretch>
            <a:fillRect/>
          </a:stretch>
        </p:blipFill>
        <p:spPr>
          <a:xfrm>
            <a:off x="6563843" y="4214472"/>
            <a:ext cx="1434219" cy="1471323"/>
          </a:xfrm>
          <a:prstGeom prst="rect">
            <a:avLst/>
          </a:prstGeom>
        </p:spPr>
      </p:pic>
      <p:sp>
        <p:nvSpPr>
          <p:cNvPr id="24" name="Text Placeholder 27">
            <a:extLst>
              <a:ext uri="{FF2B5EF4-FFF2-40B4-BE49-F238E27FC236}">
                <a16:creationId xmlns:a16="http://schemas.microsoft.com/office/drawing/2014/main" id="{D04596E6-8892-485C-27A3-05953A7C9A22}"/>
              </a:ext>
            </a:extLst>
          </p:cNvPr>
          <p:cNvSpPr txBox="1">
            <a:spLocks/>
          </p:cNvSpPr>
          <p:nvPr/>
        </p:nvSpPr>
        <p:spPr>
          <a:xfrm>
            <a:off x="8366900" y="3907614"/>
            <a:ext cx="3177007" cy="811161"/>
          </a:xfrm>
          <a:prstGeom prst="rect">
            <a:avLst/>
          </a:prstGeom>
        </p:spPr>
        <p:txBody>
          <a:bodyPr vert="horz" lIns="0" tIns="0" rIns="0" bIns="0" rtlCol="0" anchor="b">
            <a:noAutofit/>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lang="en-GB" sz="2000" dirty="0">
                <a:latin typeface="Graphik"/>
              </a:rPr>
              <a:t>Sumana Sri </a:t>
            </a:r>
            <a:r>
              <a:rPr kumimoji="0" lang="en-GB" sz="2000" b="1" i="0" u="none" strike="noStrike" kern="1200" cap="none" spc="0" normalizeH="0" baseline="0" noProof="0" dirty="0">
                <a:ln>
                  <a:noFill/>
                </a:ln>
                <a:solidFill>
                  <a:srgbClr val="A100FF"/>
                </a:solidFill>
                <a:effectLst/>
                <a:uLnTx/>
                <a:uFillTx/>
                <a:latin typeface="Graphik"/>
                <a:ea typeface="+mn-ea"/>
                <a:cs typeface="+mn-cs"/>
              </a:rPr>
              <a:t> </a:t>
            </a:r>
          </a:p>
        </p:txBody>
      </p:sp>
      <p:sp>
        <p:nvSpPr>
          <p:cNvPr id="25" name="Title 17">
            <a:extLst>
              <a:ext uri="{FF2B5EF4-FFF2-40B4-BE49-F238E27FC236}">
                <a16:creationId xmlns:a16="http://schemas.microsoft.com/office/drawing/2014/main" id="{9240FEF2-AAA6-406E-1BEC-B220846E54E6}"/>
              </a:ext>
            </a:extLst>
          </p:cNvPr>
          <p:cNvSpPr txBox="1">
            <a:spLocks/>
          </p:cNvSpPr>
          <p:nvPr/>
        </p:nvSpPr>
        <p:spPr>
          <a:xfrm>
            <a:off x="255225" y="2867440"/>
            <a:ext cx="11430000" cy="72643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b="1" kern="0" dirty="0">
                <a:latin typeface="Graphik" panose="020B0503030202060203" pitchFamily="34" charset="0"/>
              </a:rPr>
              <a:t>Team details</a:t>
            </a:r>
            <a:endParaRPr lang="en-GB" b="1" kern="0" dirty="0">
              <a:latin typeface="Graphik" panose="020B0503030202060203" pitchFamily="34" charset="0"/>
            </a:endParaRPr>
          </a:p>
        </p:txBody>
      </p:sp>
      <p:graphicFrame>
        <p:nvGraphicFramePr>
          <p:cNvPr id="26" name="Table 2">
            <a:extLst>
              <a:ext uri="{FF2B5EF4-FFF2-40B4-BE49-F238E27FC236}">
                <a16:creationId xmlns:a16="http://schemas.microsoft.com/office/drawing/2014/main" id="{8E054308-2CF0-5FCF-1076-92BF42D93733}"/>
              </a:ext>
            </a:extLst>
          </p:cNvPr>
          <p:cNvGraphicFramePr>
            <a:graphicFrameLocks noGrp="1"/>
          </p:cNvGraphicFramePr>
          <p:nvPr>
            <p:extLst>
              <p:ext uri="{D42A27DB-BD31-4B8C-83A1-F6EECF244321}">
                <p14:modId xmlns:p14="http://schemas.microsoft.com/office/powerpoint/2010/main" val="4170755785"/>
              </p:ext>
            </p:extLst>
          </p:nvPr>
        </p:nvGraphicFramePr>
        <p:xfrm>
          <a:off x="319038" y="3342942"/>
          <a:ext cx="11617737" cy="589344"/>
        </p:xfrm>
        <a:graphic>
          <a:graphicData uri="http://schemas.openxmlformats.org/drawingml/2006/table">
            <a:tbl>
              <a:tblPr firstRow="1" bandRow="1">
                <a:tableStyleId>{D7AC3CCA-C797-4891-BE02-D94E43425B78}</a:tableStyleId>
              </a:tblPr>
              <a:tblGrid>
                <a:gridCol w="4382355">
                  <a:extLst>
                    <a:ext uri="{9D8B030D-6E8A-4147-A177-3AD203B41FA5}">
                      <a16:colId xmlns:a16="http://schemas.microsoft.com/office/drawing/2014/main" val="129918070"/>
                    </a:ext>
                  </a:extLst>
                </a:gridCol>
                <a:gridCol w="7235382">
                  <a:extLst>
                    <a:ext uri="{9D8B030D-6E8A-4147-A177-3AD203B41FA5}">
                      <a16:colId xmlns:a16="http://schemas.microsoft.com/office/drawing/2014/main" val="1188269312"/>
                    </a:ext>
                  </a:extLst>
                </a:gridCol>
              </a:tblGrid>
              <a:tr h="37845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rgbClr val="A100FF"/>
                          </a:solidFill>
                        </a:rPr>
                        <a:t>TEAM NAME:   </a:t>
                      </a:r>
                      <a:r>
                        <a:rPr lang="en-IN" sz="1867" b="0" i="0" u="none" strike="noStrike" cap="none" dirty="0">
                          <a:solidFill>
                            <a:schemeClr val="dk1"/>
                          </a:solidFill>
                          <a:effectLst/>
                          <a:latin typeface="+mn-lt"/>
                          <a:ea typeface="+mn-ea"/>
                          <a:cs typeface="+mn-cs"/>
                          <a:sym typeface="Arial"/>
                        </a:rPr>
                        <a:t>poojitha_dirisala</a:t>
                      </a:r>
                    </a:p>
                    <a:p>
                      <a:endParaRPr lang="en-US" sz="1400" dirty="0">
                        <a:solidFill>
                          <a:srgbClr val="A100FF"/>
                        </a:solidFill>
                      </a:endParaRPr>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accent1">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accent1">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b="1" dirty="0">
                        <a:solidFill>
                          <a:srgbClr val="A100FF"/>
                        </a:solidFill>
                      </a:endParaRPr>
                    </a:p>
                  </a:txBody>
                  <a:tcPr>
                    <a:lnL w="6350" cap="flat" cmpd="sng" algn="ctr">
                      <a:solidFill>
                        <a:schemeClr val="accent1">
                          <a:lumMod val="20000"/>
                          <a:lumOff val="80000"/>
                        </a:schemeClr>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234512452"/>
                  </a:ext>
                </a:extLst>
              </a:tr>
            </a:tbl>
          </a:graphicData>
        </a:graphic>
      </p:graphicFrame>
      <p:cxnSp>
        <p:nvCxnSpPr>
          <p:cNvPr id="27" name="Straight Connector 26">
            <a:extLst>
              <a:ext uri="{FF2B5EF4-FFF2-40B4-BE49-F238E27FC236}">
                <a16:creationId xmlns:a16="http://schemas.microsoft.com/office/drawing/2014/main" id="{7A76A20A-7BD6-686D-E50A-3F3B987047E1}"/>
              </a:ext>
            </a:extLst>
          </p:cNvPr>
          <p:cNvCxnSpPr/>
          <p:nvPr/>
        </p:nvCxnSpPr>
        <p:spPr>
          <a:xfrm>
            <a:off x="8366900" y="4799296"/>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3">
            <a:extLst>
              <a:ext uri="{FF2B5EF4-FFF2-40B4-BE49-F238E27FC236}">
                <a16:creationId xmlns:a16="http://schemas.microsoft.com/office/drawing/2014/main" id="{33F1F646-1803-1F15-C7A9-B2F81812B2C2}"/>
              </a:ext>
            </a:extLst>
          </p:cNvPr>
          <p:cNvSpPr txBox="1">
            <a:spLocks/>
          </p:cNvSpPr>
          <p:nvPr/>
        </p:nvSpPr>
        <p:spPr>
          <a:xfrm>
            <a:off x="1390468" y="440837"/>
            <a:ext cx="5492195" cy="135298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nSpc>
                <a:spcPts val="2797"/>
              </a:lnSpc>
            </a:pPr>
            <a:r>
              <a:rPr lang="en-US" sz="3200" kern="0" dirty="0">
                <a:solidFill>
                  <a:schemeClr val="bg1"/>
                </a:solidFill>
                <a:latin typeface="Graphik Semibold" panose="020B0703030202060203" pitchFamily="34" charset="0"/>
              </a:rPr>
              <a:t>Hack the Future: </a:t>
            </a:r>
            <a:br>
              <a:rPr lang="en-US" sz="3200" kern="0" dirty="0">
                <a:solidFill>
                  <a:schemeClr val="bg1"/>
                </a:solidFill>
                <a:latin typeface="Graphik Semibold" panose="020B0703030202060203" pitchFamily="34" charset="0"/>
              </a:rPr>
            </a:br>
            <a:r>
              <a:rPr lang="en-US" sz="3200" kern="0" dirty="0">
                <a:solidFill>
                  <a:schemeClr val="bg1"/>
                </a:solidFill>
                <a:latin typeface="Graphik Semibold" panose="020B0703030202060203" pitchFamily="34" charset="0"/>
              </a:rPr>
              <a:t>A Gen AI Sprint </a:t>
            </a:r>
            <a:br>
              <a:rPr lang="en-US" sz="3200" kern="0" dirty="0">
                <a:solidFill>
                  <a:schemeClr val="bg1"/>
                </a:solidFill>
                <a:latin typeface="Graphik Semibold" panose="020B0703030202060203" pitchFamily="34" charset="0"/>
              </a:rPr>
            </a:br>
            <a:r>
              <a:rPr lang="en-US" sz="3200" kern="0" dirty="0">
                <a:solidFill>
                  <a:schemeClr val="bg1"/>
                </a:solidFill>
                <a:latin typeface="Graphik Semibold" panose="020B0703030202060203" pitchFamily="34" charset="0"/>
              </a:rPr>
              <a:t>Powered by Data</a:t>
            </a:r>
          </a:p>
        </p:txBody>
      </p:sp>
      <p:pic>
        <p:nvPicPr>
          <p:cNvPr id="11" name="Picture 10">
            <a:extLst>
              <a:ext uri="{FF2B5EF4-FFF2-40B4-BE49-F238E27FC236}">
                <a16:creationId xmlns:a16="http://schemas.microsoft.com/office/drawing/2014/main" id="{945221CA-C209-197B-4D36-42C1C6011B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7425" y="4214472"/>
            <a:ext cx="1541859" cy="1572129"/>
          </a:xfrm>
          <a:prstGeom prst="rect">
            <a:avLst/>
          </a:prstGeom>
        </p:spPr>
      </p:pic>
      <p:pic>
        <p:nvPicPr>
          <p:cNvPr id="17" name="Picture 16">
            <a:extLst>
              <a:ext uri="{FF2B5EF4-FFF2-40B4-BE49-F238E27FC236}">
                <a16:creationId xmlns:a16="http://schemas.microsoft.com/office/drawing/2014/main" id="{3EE5EC66-F11F-71C4-F45D-24F81DCAB02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83018" y="4222774"/>
            <a:ext cx="1541859" cy="157212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8;p14">
            <a:extLst>
              <a:ext uri="{FF2B5EF4-FFF2-40B4-BE49-F238E27FC236}">
                <a16:creationId xmlns:a16="http://schemas.microsoft.com/office/drawing/2014/main" id="{321B8FFC-3ACD-A63B-7FE8-C3E8D22CF879}"/>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Entry Submission Summary</a:t>
            </a:r>
            <a:endParaRPr sz="1200" b="1" kern="0" dirty="0">
              <a:solidFill>
                <a:srgbClr val="000000"/>
              </a:solidFill>
              <a:latin typeface="Graphik" panose="020B0503030202060203" pitchFamily="34" charset="0"/>
              <a:ea typeface="Google Sans SemiBold"/>
              <a:cs typeface="Google Sans SemiBold"/>
              <a:sym typeface="Google Sans SemiBold"/>
            </a:endParaRPr>
          </a:p>
        </p:txBody>
      </p:sp>
      <p:graphicFrame>
        <p:nvGraphicFramePr>
          <p:cNvPr id="3" name="Table 2">
            <a:extLst>
              <a:ext uri="{FF2B5EF4-FFF2-40B4-BE49-F238E27FC236}">
                <a16:creationId xmlns:a16="http://schemas.microsoft.com/office/drawing/2014/main" id="{8330E63F-7543-6F17-0E7C-48BE4A3025F6}"/>
              </a:ext>
            </a:extLst>
          </p:cNvPr>
          <p:cNvGraphicFramePr>
            <a:graphicFrameLocks noGrp="1"/>
          </p:cNvGraphicFramePr>
          <p:nvPr>
            <p:extLst>
              <p:ext uri="{D42A27DB-BD31-4B8C-83A1-F6EECF244321}">
                <p14:modId xmlns:p14="http://schemas.microsoft.com/office/powerpoint/2010/main" val="2140452438"/>
              </p:ext>
            </p:extLst>
          </p:nvPr>
        </p:nvGraphicFramePr>
        <p:xfrm>
          <a:off x="168612" y="837169"/>
          <a:ext cx="11544264" cy="5668264"/>
        </p:xfrm>
        <a:graphic>
          <a:graphicData uri="http://schemas.openxmlformats.org/drawingml/2006/table">
            <a:tbl>
              <a:tblPr bandRow="1">
                <a:tableStyleId>{B301B821-A1FF-4177-AEE7-76D212191A09}</a:tableStyleId>
              </a:tblPr>
              <a:tblGrid>
                <a:gridCol w="2907429">
                  <a:extLst>
                    <a:ext uri="{9D8B030D-6E8A-4147-A177-3AD203B41FA5}">
                      <a16:colId xmlns:a16="http://schemas.microsoft.com/office/drawing/2014/main" val="562209318"/>
                    </a:ext>
                  </a:extLst>
                </a:gridCol>
                <a:gridCol w="8636835">
                  <a:extLst>
                    <a:ext uri="{9D8B030D-6E8A-4147-A177-3AD203B41FA5}">
                      <a16:colId xmlns:a16="http://schemas.microsoft.com/office/drawing/2014/main" val="400706380"/>
                    </a:ext>
                  </a:extLst>
                </a:gridCol>
              </a:tblGrid>
              <a:tr h="828675">
                <a:tc>
                  <a:txBody>
                    <a:bodyPr/>
                    <a:lstStyle/>
                    <a:p>
                      <a:pPr algn="ctr"/>
                      <a:r>
                        <a:rPr lang="en-US" b="1" dirty="0">
                          <a:latin typeface="Graphik" panose="020B0503030202060203" pitchFamily="34" charset="0"/>
                        </a:rPr>
                        <a:t>Idea Title</a:t>
                      </a:r>
                      <a:br>
                        <a:rPr lang="en-US" dirty="0">
                          <a:latin typeface="Graphik" panose="020B0503030202060203" pitchFamily="34" charset="0"/>
                        </a:rPr>
                      </a:br>
                      <a:r>
                        <a:rPr lang="en-US" sz="1400" b="0" i="0" u="none" strike="noStrike" cap="none" dirty="0">
                          <a:solidFill>
                            <a:schemeClr val="dk1"/>
                          </a:solidFill>
                          <a:effectLst/>
                          <a:latin typeface="Graphik" panose="020B0503030202060203" pitchFamily="34" charset="0"/>
                          <a:ea typeface="+mn-ea"/>
                          <a:cs typeface="+mn-cs"/>
                          <a:sym typeface="Arial"/>
                        </a:rPr>
                        <a:t>(Provide a concise and impactful title for your idea.)</a:t>
                      </a:r>
                      <a:endParaRPr lang="en-US" dirty="0">
                        <a:latin typeface="Graphik" panose="020B050303020206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tc>
                  <a:txBody>
                    <a:bodyPr/>
                    <a:lstStyle/>
                    <a:p>
                      <a:r>
                        <a:rPr lang="en-US" dirty="0">
                          <a:latin typeface="Graphik" panose="020B0503030202060203" pitchFamily="34" charset="0"/>
                        </a:rPr>
                        <a:t>Title:  AI-Powered Early Disease Diagnosis Assistant </a:t>
                      </a:r>
                    </a:p>
                    <a:p>
                      <a:r>
                        <a:rPr lang="en-US" dirty="0">
                          <a:latin typeface="Graphik" panose="020B0503030202060203" pitchFamily="34" charset="0"/>
                        </a:rPr>
                        <a:t>Domain: AI in Health care</a:t>
                      </a:r>
                    </a:p>
                    <a:p>
                      <a:r>
                        <a:rPr lang="en-US" dirty="0">
                          <a:latin typeface="Graphik" panose="020B0503030202060203" pitchFamily="34" charset="0"/>
                        </a:rPr>
                        <a:t>Brief:  We’re building a smart tool that helps doctors identify diseases early by analyzing patient’s symptoms and past health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extLst>
                  <a:ext uri="{0D108BD9-81ED-4DB2-BD59-A6C34878D82A}">
                    <a16:rowId xmlns:a16="http://schemas.microsoft.com/office/drawing/2014/main" val="2836812125"/>
                  </a:ext>
                </a:extLst>
              </a:tr>
              <a:tr h="816769">
                <a:tc>
                  <a:txBody>
                    <a:bodyPr/>
                    <a:lstStyle/>
                    <a:p>
                      <a:pPr algn="ctr"/>
                      <a:r>
                        <a:rPr lang="en-US" b="1" dirty="0">
                          <a:latin typeface="Graphik" panose="020B0503030202060203" pitchFamily="34" charset="0"/>
                        </a:rPr>
                        <a:t>Team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Graphik" panose="020B0503030202060203" pitchFamily="34" charset="0"/>
                        </a:rPr>
                        <a:t>Poojitha_dirisala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9433584"/>
                  </a:ext>
                </a:extLst>
              </a:tr>
              <a:tr h="1840706">
                <a:tc>
                  <a:txBody>
                    <a:bodyPr/>
                    <a:lstStyle/>
                    <a:p>
                      <a:pPr algn="ctr"/>
                      <a:r>
                        <a:rPr lang="en-US" b="1" dirty="0">
                          <a:latin typeface="Graphik" panose="020B0503030202060203" pitchFamily="34" charset="0"/>
                        </a:rPr>
                        <a:t>Problem Statement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tc>
                  <a:txBody>
                    <a:bodyPr/>
                    <a:lstStyle/>
                    <a:p>
                      <a:r>
                        <a:rPr lang="en-US" dirty="0">
                          <a:latin typeface="Graphik" panose="020B0503030202060203" pitchFamily="34" charset="0"/>
                        </a:rPr>
                        <a:t>In many hospitals, doctor’s rely on what patients say during visits and manual review of reports. This leads to delayed or missed diagnosis, </a:t>
                      </a:r>
                      <a:r>
                        <a:rPr lang="en-IN" dirty="0">
                          <a:latin typeface="Graphik" panose="020B0503030202060203" pitchFamily="34" charset="0"/>
                        </a:rPr>
                        <a:t>especially in rural areas where access specialists is limited. There’s a strong need for a support system that can go through records quickly and suggest possible health issues in time.</a:t>
                      </a:r>
                      <a:endParaRPr lang="en-US" dirty="0">
                        <a:latin typeface="Graphik" panose="020B050303020206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extLst>
                  <a:ext uri="{0D108BD9-81ED-4DB2-BD59-A6C34878D82A}">
                    <a16:rowId xmlns:a16="http://schemas.microsoft.com/office/drawing/2014/main" val="1929743077"/>
                  </a:ext>
                </a:extLst>
              </a:tr>
              <a:tr h="1781175">
                <a:tc>
                  <a:txBody>
                    <a:bodyPr/>
                    <a:lstStyle/>
                    <a:p>
                      <a:pPr algn="ctr"/>
                      <a:r>
                        <a:rPr lang="en-US" b="1" dirty="0">
                          <a:latin typeface="Graphik" panose="020B0503030202060203" pitchFamily="34" charset="0"/>
                        </a:rPr>
                        <a:t>Proposed Solution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Graphik" panose="020B0503030202060203" pitchFamily="34" charset="0"/>
                        </a:rPr>
                        <a:t>We’re building a web-based assistant that reads symptoms(ty[ed or spoken), checks them against medical data, and suggest possible conditions. It’ll also recommend what tests can be done next. This can help doctors make faster and more accurate decisions, </a:t>
                      </a:r>
                      <a:r>
                        <a:rPr lang="en-IN" dirty="0">
                          <a:latin typeface="Graphik" panose="020B0503030202060203" pitchFamily="34" charset="0"/>
                        </a:rPr>
                        <a:t>especially</a:t>
                      </a:r>
                      <a:r>
                        <a:rPr lang="en-US" dirty="0">
                          <a:latin typeface="Graphik" panose="020B0503030202060203" pitchFamily="34" charset="0"/>
                        </a:rPr>
                        <a:t> in crowded or overloaded hospitals.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66236264"/>
                  </a:ext>
                </a:extLst>
              </a:tr>
            </a:tbl>
          </a:graphicData>
        </a:graphic>
      </p:graphicFrame>
    </p:spTree>
    <p:extLst>
      <p:ext uri="{BB962C8B-B14F-4D97-AF65-F5344CB8AC3E}">
        <p14:creationId xmlns:p14="http://schemas.microsoft.com/office/powerpoint/2010/main" val="1509750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44417" y="39852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Problem statement you are trying to address</a:t>
            </a:r>
            <a:endParaRPr sz="1200" b="1" kern="0" dirty="0">
              <a:solidFill>
                <a:srgbClr val="000000"/>
              </a:solidFill>
              <a:latin typeface="Graphik" panose="020B0503030202060203" pitchFamily="34" charset="0"/>
              <a:ea typeface="Google Sans SemiBold"/>
              <a:cs typeface="Google Sans SemiBold"/>
              <a:sym typeface="Google Sans SemiBold"/>
            </a:endParaRPr>
          </a:p>
        </p:txBody>
      </p:sp>
      <p:sp>
        <p:nvSpPr>
          <p:cNvPr id="4" name="TextBox 3">
            <a:extLst>
              <a:ext uri="{FF2B5EF4-FFF2-40B4-BE49-F238E27FC236}">
                <a16:creationId xmlns:a16="http://schemas.microsoft.com/office/drawing/2014/main" id="{933D3B95-97B6-CB20-D152-019FBE68B51A}"/>
              </a:ext>
            </a:extLst>
          </p:cNvPr>
          <p:cNvSpPr txBox="1"/>
          <p:nvPr/>
        </p:nvSpPr>
        <p:spPr>
          <a:xfrm>
            <a:off x="246579" y="1078787"/>
            <a:ext cx="10284431" cy="4611519"/>
          </a:xfrm>
          <a:prstGeom prst="rect">
            <a:avLst/>
          </a:prstGeom>
          <a:noFill/>
        </p:spPr>
        <p:txBody>
          <a:bodyPr wrap="square">
            <a:spAutoFit/>
          </a:bodyPr>
          <a:lstStyle/>
          <a:p>
            <a:pPr>
              <a:lnSpc>
                <a:spcPct val="150000"/>
              </a:lnSpc>
              <a:buNone/>
            </a:pPr>
            <a:r>
              <a:rPr lang="en-US" dirty="0"/>
              <a:t>In the current healthcare system, timely and accurate diagnosis plays a crucial role in determining the effectiveness of treatment. However, due to time constraints, human error, or lack of access to complete patient records, doctors may sometimes miss early signs of diseases. This becomes especially problematic in rural or overloaded urban hospitals, where physicians have to manage large patient volumes with limited resources. Many patients present vague or overlapping symptoms, making it hard to identify the exact cause without additional support.</a:t>
            </a:r>
          </a:p>
          <a:p>
            <a:pPr>
              <a:lnSpc>
                <a:spcPct val="150000"/>
              </a:lnSpc>
            </a:pPr>
            <a:r>
              <a:rPr lang="en-US" dirty="0"/>
              <a:t>There is a growing need for a supportive system that can analyze patient symptoms and medical history holistically. An AI-based assistant can help bridge this gap by processing patient inputs using natural language processing and predicting potential diagnoses based on patterns learned from medical data. Such a solution not only assists doctors in making faster decisions but also ensures that critical health conditions are not overlooked at the early stages.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Proposed Solution Overview</a:t>
            </a:r>
          </a:p>
          <a:p>
            <a:pPr defTabSz="1219170">
              <a:lnSpc>
                <a:spcPct val="80000"/>
              </a:lnSpc>
              <a:buClr>
                <a:srgbClr val="000000"/>
              </a:buClr>
              <a:buSzPts val="1100"/>
            </a:pPr>
            <a:r>
              <a:rPr lang="en-IN" sz="2667" kern="0" dirty="0">
                <a:solidFill>
                  <a:srgbClr val="000000"/>
                </a:solidFill>
                <a:latin typeface="Graphik" panose="020B0503030202060203" pitchFamily="34" charset="0"/>
                <a:ea typeface="Times New Roman" panose="02020603050405020304" pitchFamily="18" charset="0"/>
                <a:cs typeface="Times New Roman" panose="02020603050405020304" pitchFamily="18" charset="0"/>
                <a:sym typeface="Arial"/>
              </a:rPr>
              <a:t>Brief approach description or methodology used to tackle the problem </a:t>
            </a:r>
            <a:endParaRPr sz="1200" b="1" kern="0" dirty="0">
              <a:solidFill>
                <a:srgbClr val="000000"/>
              </a:solidFill>
              <a:latin typeface="Graphik" panose="020B0503030202060203" pitchFamily="34" charset="0"/>
              <a:ea typeface="Google Sans SemiBold"/>
              <a:cs typeface="Google Sans SemiBold"/>
              <a:sym typeface="Google Sans SemiBold"/>
            </a:endParaRPr>
          </a:p>
        </p:txBody>
      </p:sp>
      <p:sp>
        <p:nvSpPr>
          <p:cNvPr id="4" name="TextBox 3">
            <a:extLst>
              <a:ext uri="{FF2B5EF4-FFF2-40B4-BE49-F238E27FC236}">
                <a16:creationId xmlns:a16="http://schemas.microsoft.com/office/drawing/2014/main" id="{B93B49F8-E57E-F78B-222B-CFE5502DAF2E}"/>
              </a:ext>
            </a:extLst>
          </p:cNvPr>
          <p:cNvSpPr txBox="1"/>
          <p:nvPr/>
        </p:nvSpPr>
        <p:spPr>
          <a:xfrm>
            <a:off x="323868" y="1199378"/>
            <a:ext cx="9498226" cy="4611519"/>
          </a:xfrm>
          <a:prstGeom prst="rect">
            <a:avLst/>
          </a:prstGeom>
          <a:noFill/>
        </p:spPr>
        <p:txBody>
          <a:bodyPr wrap="square">
            <a:spAutoFit/>
          </a:bodyPr>
          <a:lstStyle/>
          <a:p>
            <a:pPr>
              <a:lnSpc>
                <a:spcPct val="150000"/>
              </a:lnSpc>
              <a:buNone/>
            </a:pPr>
            <a:r>
              <a:rPr lang="en-US" dirty="0"/>
              <a:t>Our solution is an AI-powered web-based assistant designed to support doctors during the diagnosis process. The system allows doctors or healthcare staff to enter patient symptoms and upload past medical records or history. Using Natural Language Processing (NLP), the tool extracts relevant information from the input text, such as recurring symptoms, medical terms, and historical conditions.</a:t>
            </a:r>
          </a:p>
          <a:p>
            <a:pPr>
              <a:lnSpc>
                <a:spcPct val="150000"/>
              </a:lnSpc>
            </a:pPr>
            <a:r>
              <a:rPr lang="en-US" dirty="0"/>
              <a:t>Once the data is processed, a trained Machine Learning model compares the input with a medical dataset to identify patterns and predict the most likely diagnoses. It also suggests the most appropriate next steps, such as diagnostic tests or specialist referrals. The tool is designed to learn over time and improve its predictions based on real feedback. By combining NLP and predictive modeling, the system ensures quick and informed decision-making, especially in high-pressure or resource-limited settings.</a:t>
            </a:r>
          </a:p>
        </p:txBody>
      </p:sp>
    </p:spTree>
    <p:extLst>
      <p:ext uri="{BB962C8B-B14F-4D97-AF65-F5344CB8AC3E}">
        <p14:creationId xmlns:p14="http://schemas.microsoft.com/office/powerpoint/2010/main" val="869363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IN" sz="2667" b="1" kern="0" dirty="0">
                <a:solidFill>
                  <a:srgbClr val="000000"/>
                </a:solidFill>
                <a:latin typeface="Graphik" panose="020B0503030202060203" pitchFamily="34" charset="0"/>
                <a:ea typeface="Google Sans SemiBold"/>
                <a:cs typeface="Google Sans SemiBold"/>
                <a:sym typeface="Arial"/>
              </a:rPr>
              <a:t>Technologies Used </a:t>
            </a:r>
          </a:p>
          <a:p>
            <a:pPr defTabSz="1219170">
              <a:lnSpc>
                <a:spcPct val="80000"/>
              </a:lnSpc>
              <a:buClr>
                <a:srgbClr val="000000"/>
              </a:buClr>
              <a:buSzPts val="1100"/>
            </a:pPr>
            <a:r>
              <a:rPr lang="en-IN" sz="2667" kern="0" dirty="0">
                <a:solidFill>
                  <a:srgbClr val="000000"/>
                </a:solidFill>
                <a:latin typeface="Graphik" panose="020B0503030202060203" pitchFamily="34" charset="0"/>
                <a:ea typeface="Times New Roman" panose="02020603050405020304" pitchFamily="18" charset="0"/>
                <a:cs typeface="Times New Roman" panose="02020603050405020304" pitchFamily="18" charset="0"/>
                <a:sym typeface="Arial"/>
              </a:rPr>
              <a:t>List the key technologies, frameworks, and tools you utilized in your solution</a:t>
            </a:r>
            <a:endParaRPr sz="1200" b="1" kern="0" dirty="0">
              <a:solidFill>
                <a:srgbClr val="000000"/>
              </a:solidFill>
              <a:latin typeface="Graphik" panose="020B0503030202060203" pitchFamily="34" charset="0"/>
              <a:ea typeface="Google Sans SemiBold"/>
              <a:cs typeface="Google Sans SemiBold"/>
              <a:sym typeface="Google Sans SemiBold"/>
            </a:endParaRPr>
          </a:p>
        </p:txBody>
      </p:sp>
      <p:sp>
        <p:nvSpPr>
          <p:cNvPr id="2" name="Rectangle 1">
            <a:extLst>
              <a:ext uri="{FF2B5EF4-FFF2-40B4-BE49-F238E27FC236}">
                <a16:creationId xmlns:a16="http://schemas.microsoft.com/office/drawing/2014/main" id="{2B37B58E-0B62-18F5-7E4F-F21158A3506A}"/>
              </a:ext>
            </a:extLst>
          </p:cNvPr>
          <p:cNvSpPr>
            <a:spLocks noChangeArrowheads="1"/>
          </p:cNvSpPr>
          <p:nvPr/>
        </p:nvSpPr>
        <p:spPr bwMode="auto">
          <a:xfrm rot="10800000" flipV="1">
            <a:off x="688368" y="1268240"/>
            <a:ext cx="9400853" cy="29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Frontend:</a:t>
            </a:r>
            <a:r>
              <a:rPr kumimoji="0" lang="en-US" altLang="en-US" sz="1800" b="0" i="0" u="none" strike="noStrike" cap="none" normalizeH="0" baseline="0" dirty="0">
                <a:ln>
                  <a:noFill/>
                </a:ln>
                <a:solidFill>
                  <a:schemeClr val="tx1"/>
                </a:solidFill>
                <a:effectLst/>
                <a:latin typeface="Arial" panose="020B0604020202020204" pitchFamily="34" charset="0"/>
              </a:rPr>
              <a:t> HTML/CSS/JS or Streamlit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Backend:</a:t>
            </a:r>
            <a:r>
              <a:rPr kumimoji="0" lang="en-US" altLang="en-US" sz="1800" b="0" i="0" u="none" strike="noStrike" cap="none" normalizeH="0" baseline="0" dirty="0">
                <a:ln>
                  <a:noFill/>
                </a:ln>
                <a:solidFill>
                  <a:schemeClr val="tx1"/>
                </a:solidFill>
                <a:effectLst/>
                <a:latin typeface="Arial" panose="020B0604020202020204" pitchFamily="34" charset="0"/>
              </a:rPr>
              <a:t> Python (Flask/Django)</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ML/NLP:</a:t>
            </a:r>
            <a:r>
              <a:rPr kumimoji="0" lang="en-US" altLang="en-US" sz="1800" b="0" i="0" u="none" strike="noStrike" cap="none" normalizeH="0" baseline="0" dirty="0">
                <a:ln>
                  <a:noFill/>
                </a:ln>
                <a:solidFill>
                  <a:schemeClr val="tx1"/>
                </a:solidFill>
                <a:effectLst/>
                <a:latin typeface="Arial" panose="020B0604020202020204" pitchFamily="34" charset="0"/>
              </a:rPr>
              <a:t> scikit-learn, spaCy, BERT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Database:</a:t>
            </a:r>
            <a:r>
              <a:rPr kumimoji="0" lang="en-US" altLang="en-US" sz="1800" b="0" i="0" u="none" strike="noStrike" cap="none" normalizeH="0" baseline="0" dirty="0">
                <a:ln>
                  <a:noFill/>
                </a:ln>
                <a:solidFill>
                  <a:schemeClr val="tx1"/>
                </a:solidFill>
                <a:effectLst/>
                <a:latin typeface="Arial" panose="020B0604020202020204" pitchFamily="34" charset="0"/>
              </a:rPr>
              <a:t> MongoDB / PostgreSQL</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Hosting:</a:t>
            </a:r>
            <a:r>
              <a:rPr kumimoji="0" lang="en-US" altLang="en-US" sz="1800" b="0" i="0" u="none" strike="noStrike" cap="none" normalizeH="0" baseline="0" dirty="0">
                <a:ln>
                  <a:noFill/>
                </a:ln>
                <a:solidFill>
                  <a:schemeClr val="tx1"/>
                </a:solidFill>
                <a:effectLst/>
                <a:latin typeface="Arial" panose="020B0604020202020204" pitchFamily="34" charset="0"/>
              </a:rPr>
              <a:t> Heroku, AWS, or Render </a:t>
            </a:r>
          </a:p>
          <a:p>
            <a:pPr marL="0" marR="0" lvl="0" indent="0" algn="l" defTabSz="914400" rtl="0" eaLnBrk="0" fontAlgn="base" latinLnBrk="0" hangingPunct="0">
              <a:lnSpc>
                <a:spcPct val="15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I can change or add any other frame works needed in the project in the coming days </a:t>
            </a:r>
            <a:r>
              <a:rPr lang="en-US" altLang="en-US" dirty="0">
                <a:latin typeface="Arial" panose="020B0604020202020204" pitchFamily="34" charset="0"/>
              </a:rPr>
              <a:t>, to ensure </a:t>
            </a:r>
            <a:r>
              <a:rPr lang="en-IN" altLang="en-US" dirty="0">
                <a:latin typeface="Arial" panose="020B0604020202020204" pitchFamily="34" charset="0"/>
              </a:rPr>
              <a:t>project reliability and accessibility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3521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IN" sz="2667" b="1" kern="0" dirty="0">
                <a:solidFill>
                  <a:srgbClr val="000000"/>
                </a:solidFill>
                <a:latin typeface="Graphik" panose="020B0503030202060203" pitchFamily="34" charset="0"/>
                <a:ea typeface="Google Sans SemiBold"/>
                <a:cs typeface="Google Sans SemiBold"/>
                <a:sym typeface="Arial"/>
              </a:rPr>
              <a:t>Agents' interaction design </a:t>
            </a:r>
          </a:p>
        </p:txBody>
      </p:sp>
      <p:sp>
        <p:nvSpPr>
          <p:cNvPr id="5" name="Rectangle 1">
            <a:extLst>
              <a:ext uri="{FF2B5EF4-FFF2-40B4-BE49-F238E27FC236}">
                <a16:creationId xmlns:a16="http://schemas.microsoft.com/office/drawing/2014/main" id="{69C757A8-FE1B-B9AD-0A6F-6B7E8CEC320F}"/>
              </a:ext>
            </a:extLst>
          </p:cNvPr>
          <p:cNvSpPr>
            <a:spLocks noChangeArrowheads="1"/>
          </p:cNvSpPr>
          <p:nvPr/>
        </p:nvSpPr>
        <p:spPr bwMode="auto">
          <a:xfrm>
            <a:off x="657546" y="1010125"/>
            <a:ext cx="9452226" cy="29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 Interface:</a:t>
            </a:r>
            <a:r>
              <a:rPr kumimoji="0" lang="en-US" altLang="en-US" sz="1800" b="0" i="0" u="none" strike="noStrike" cap="none" normalizeH="0" baseline="0" dirty="0">
                <a:ln>
                  <a:noFill/>
                </a:ln>
                <a:solidFill>
                  <a:schemeClr val="tx1"/>
                </a:solidFill>
                <a:effectLst/>
                <a:latin typeface="Arial" panose="020B0604020202020204" pitchFamily="34" charset="0"/>
              </a:rPr>
              <a:t> Doctor enters symptoms and uploads patient records.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NLP Module:</a:t>
            </a:r>
            <a:r>
              <a:rPr kumimoji="0" lang="en-US" altLang="en-US" sz="1800" b="0" i="0" u="none" strike="noStrike" cap="none" normalizeH="0" baseline="0" dirty="0">
                <a:ln>
                  <a:noFill/>
                </a:ln>
                <a:solidFill>
                  <a:schemeClr val="tx1"/>
                </a:solidFill>
                <a:effectLst/>
                <a:latin typeface="Arial" panose="020B0604020202020204" pitchFamily="34" charset="0"/>
              </a:rPr>
              <a:t> Processes text using trained models to extract keywords (symptoms, conditions).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Prediction Engine:</a:t>
            </a:r>
            <a:r>
              <a:rPr kumimoji="0" lang="en-US" altLang="en-US" sz="1800" b="0" i="0" u="none" strike="noStrike" cap="none" normalizeH="0" baseline="0" dirty="0">
                <a:ln>
                  <a:noFill/>
                </a:ln>
                <a:solidFill>
                  <a:schemeClr val="tx1"/>
                </a:solidFill>
                <a:effectLst/>
                <a:latin typeface="Arial" panose="020B0604020202020204" pitchFamily="34" charset="0"/>
              </a:rPr>
              <a:t> ML model compares data with medical dataset to suggest probable diagnoses.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Recommendation Module:</a:t>
            </a:r>
            <a:r>
              <a:rPr kumimoji="0" lang="en-US" altLang="en-US" sz="1800" b="0" i="0" u="none" strike="noStrike" cap="none" normalizeH="0" baseline="0" dirty="0">
                <a:ln>
                  <a:noFill/>
                </a:ln>
                <a:solidFill>
                  <a:schemeClr val="tx1"/>
                </a:solidFill>
                <a:effectLst/>
                <a:latin typeface="Arial" panose="020B0604020202020204" pitchFamily="34" charset="0"/>
              </a:rPr>
              <a:t> Suggests relevant tests or referrals.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Output:</a:t>
            </a:r>
            <a:r>
              <a:rPr kumimoji="0" lang="en-US" altLang="en-US" sz="1800" b="0" i="0" u="none" strike="noStrike" cap="none" normalizeH="0" baseline="0" dirty="0">
                <a:ln>
                  <a:noFill/>
                </a:ln>
                <a:solidFill>
                  <a:schemeClr val="tx1"/>
                </a:solidFill>
                <a:effectLst/>
                <a:latin typeface="Arial" panose="020B0604020202020204" pitchFamily="34" charset="0"/>
              </a:rPr>
              <a:t> Doctor receives a list of possible conditions, risk levels, and suggested action</a:t>
            </a:r>
          </a:p>
        </p:txBody>
      </p:sp>
    </p:spTree>
    <p:extLst>
      <p:ext uri="{BB962C8B-B14F-4D97-AF65-F5344CB8AC3E}">
        <p14:creationId xmlns:p14="http://schemas.microsoft.com/office/powerpoint/2010/main" val="3259701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Code structure</a:t>
            </a:r>
          </a:p>
        </p:txBody>
      </p:sp>
      <p:sp>
        <p:nvSpPr>
          <p:cNvPr id="4" name="TextBox 3">
            <a:extLst>
              <a:ext uri="{FF2B5EF4-FFF2-40B4-BE49-F238E27FC236}">
                <a16:creationId xmlns:a16="http://schemas.microsoft.com/office/drawing/2014/main" id="{0E0A045F-F899-B393-5857-6C3937658690}"/>
              </a:ext>
            </a:extLst>
          </p:cNvPr>
          <p:cNvSpPr txBox="1"/>
          <p:nvPr/>
        </p:nvSpPr>
        <p:spPr>
          <a:xfrm>
            <a:off x="739739" y="1199378"/>
            <a:ext cx="8435083" cy="1703030"/>
          </a:xfrm>
          <a:prstGeom prst="rect">
            <a:avLst/>
          </a:prstGeom>
          <a:noFill/>
        </p:spPr>
        <p:txBody>
          <a:bodyPr wrap="square">
            <a:spAutoFit/>
          </a:bodyPr>
          <a:lstStyle/>
          <a:p>
            <a:pPr>
              <a:lnSpc>
                <a:spcPct val="150000"/>
              </a:lnSpc>
            </a:pPr>
            <a:r>
              <a:rPr lang="en-US" dirty="0"/>
              <a:t>We are developing a working prototype using Streamlit to demonstrate the functionality. The user inputs symptoms and history, and the system returns possible diagnoses with recommended tests. We aim to integrate a sample medical dataset for realistic testing.</a:t>
            </a:r>
            <a:endParaRPr lang="en-IN" dirty="0"/>
          </a:p>
        </p:txBody>
      </p:sp>
      <p:sp>
        <p:nvSpPr>
          <p:cNvPr id="6" name="TextBox 5">
            <a:extLst>
              <a:ext uri="{FF2B5EF4-FFF2-40B4-BE49-F238E27FC236}">
                <a16:creationId xmlns:a16="http://schemas.microsoft.com/office/drawing/2014/main" id="{5FDD0991-33C1-CCD9-28F5-E99ED916E9C8}"/>
              </a:ext>
            </a:extLst>
          </p:cNvPr>
          <p:cNvSpPr txBox="1"/>
          <p:nvPr/>
        </p:nvSpPr>
        <p:spPr>
          <a:xfrm>
            <a:off x="739739" y="2568539"/>
            <a:ext cx="8435083" cy="2949525"/>
          </a:xfrm>
          <a:prstGeom prst="rect">
            <a:avLst/>
          </a:prstGeom>
          <a:noFill/>
        </p:spPr>
        <p:txBody>
          <a:bodyPr wrap="square">
            <a:spAutoFit/>
          </a:bodyPr>
          <a:lstStyle/>
          <a:p>
            <a:pPr>
              <a:lnSpc>
                <a:spcPct val="150000"/>
              </a:lnSpc>
              <a:buNone/>
            </a:pPr>
            <a:endParaRPr lang="en-US" b="1" dirty="0"/>
          </a:p>
          <a:p>
            <a:pPr>
              <a:lnSpc>
                <a:spcPct val="150000"/>
              </a:lnSpc>
              <a:buNone/>
            </a:pPr>
            <a:endParaRPr lang="en-US" b="1" dirty="0"/>
          </a:p>
          <a:p>
            <a:pPr>
              <a:lnSpc>
                <a:spcPct val="150000"/>
              </a:lnSpc>
              <a:buNone/>
            </a:pPr>
            <a:r>
              <a:rPr lang="en-US" b="1" dirty="0"/>
              <a:t>Innovation &amp; Uniqueness</a:t>
            </a:r>
          </a:p>
          <a:p>
            <a:pPr>
              <a:lnSpc>
                <a:spcPct val="150000"/>
              </a:lnSpc>
              <a:buFont typeface="Arial" panose="020B0604020202020204" pitchFamily="34" charset="0"/>
              <a:buChar char="•"/>
            </a:pPr>
            <a:r>
              <a:rPr lang="en-US" dirty="0"/>
              <a:t>Combines NLP + ML for practical use in real-time diagnosis.</a:t>
            </a:r>
          </a:p>
          <a:p>
            <a:pPr>
              <a:lnSpc>
                <a:spcPct val="150000"/>
              </a:lnSpc>
              <a:buFont typeface="Arial" panose="020B0604020202020204" pitchFamily="34" charset="0"/>
              <a:buChar char="•"/>
            </a:pPr>
            <a:r>
              <a:rPr lang="en-US" dirty="0"/>
              <a:t>Focuses on helping doctors, not replacing them — a true assistant.</a:t>
            </a:r>
          </a:p>
          <a:p>
            <a:pPr>
              <a:lnSpc>
                <a:spcPct val="150000"/>
              </a:lnSpc>
              <a:buFont typeface="Arial" panose="020B0604020202020204" pitchFamily="34" charset="0"/>
              <a:buChar char="•"/>
            </a:pPr>
            <a:r>
              <a:rPr lang="en-US" dirty="0"/>
              <a:t>Can be customized for rural clinics or even integrated with telemedicine.</a:t>
            </a:r>
          </a:p>
          <a:p>
            <a:pPr>
              <a:lnSpc>
                <a:spcPct val="150000"/>
              </a:lnSpc>
              <a:buFont typeface="Arial" panose="020B0604020202020204" pitchFamily="34" charset="0"/>
              <a:buChar char="•"/>
            </a:pPr>
            <a:r>
              <a:rPr lang="en-US" dirty="0"/>
              <a:t>Multilingual support possible for Indian regional languages.</a:t>
            </a:r>
          </a:p>
        </p:txBody>
      </p:sp>
    </p:spTree>
    <p:extLst>
      <p:ext uri="{BB962C8B-B14F-4D97-AF65-F5344CB8AC3E}">
        <p14:creationId xmlns:p14="http://schemas.microsoft.com/office/powerpoint/2010/main" val="2937207318"/>
      </p:ext>
    </p:extLst>
  </p:cSld>
  <p:clrMapOvr>
    <a:masterClrMapping/>
  </p:clrMapOvr>
</p:sld>
</file>

<file path=ppt/theme/theme1.xml><?xml version="1.0" encoding="utf-8"?>
<a:theme xmlns:a="http://schemas.openxmlformats.org/drawingml/2006/main" name="1_Canvas-Theme">
  <a:themeElements>
    <a:clrScheme name="Accenture Default">
      <a:dk1>
        <a:srgbClr val="000000"/>
      </a:dk1>
      <a:lt1>
        <a:srgbClr val="FFFFFF"/>
      </a:lt1>
      <a:dk2>
        <a:srgbClr val="96968C"/>
      </a:dk2>
      <a:lt2>
        <a:srgbClr val="E6E6DC"/>
      </a:lt2>
      <a:accent1>
        <a:srgbClr val="A100FF"/>
      </a:accent1>
      <a:accent2>
        <a:srgbClr val="7500C0"/>
      </a:accent2>
      <a:accent3>
        <a:srgbClr val="460073"/>
      </a:accent3>
      <a:accent4>
        <a:srgbClr val="B355AA"/>
      </a:accent4>
      <a:accent5>
        <a:srgbClr val="BE82FF"/>
      </a:accent5>
      <a:accent6>
        <a:srgbClr val="E6DCFF"/>
      </a:accent6>
      <a:hlink>
        <a:srgbClr val="A100FF"/>
      </a:hlink>
      <a:folHlink>
        <a:srgbClr val="B455AA"/>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marL="0" marR="0" indent="0" algn="l" defTabSz="914400" rtl="0" eaLnBrk="1" fontAlgn="auto" latinLnBrk="0" hangingPunct="1">
          <a:lnSpc>
            <a:spcPct val="100000"/>
          </a:lnSpc>
          <a:spcBef>
            <a:spcPts val="0"/>
          </a:spcBef>
          <a:spcAft>
            <a:spcPts val="0"/>
          </a:spcAft>
          <a:buClrTx/>
          <a:buSzTx/>
          <a:buFontTx/>
          <a:buNone/>
          <a:tabLst/>
          <a:defRPr kumimoji="0" sz="1050" b="0" i="0" u="none" strike="noStrike" kern="1200" cap="none" spc="0" normalizeH="0" baseline="0" noProof="0" dirty="0">
            <a:ln>
              <a:noFill/>
            </a:ln>
            <a:solidFill>
              <a:prstClr val="black">
                <a:alpha val="40000"/>
              </a:prstClr>
            </a:solidFill>
            <a:effectLst/>
            <a:uLnTx/>
            <a:uFillTx/>
            <a:latin typeface="Graphik" panose="020B0503030202060203" pitchFamily="34" charset="77"/>
            <a:ea typeface="+mn-ea"/>
            <a:cs typeface="+mn-cs"/>
          </a:defRPr>
        </a:defPPr>
      </a:lstStyle>
    </a:txDef>
  </a:objectDefaults>
  <a:extraClrSchemeLst/>
  <a:extLst>
    <a:ext uri="{05A4C25C-085E-4340-85A3-A5531E510DB2}">
      <thm15:themeFamily xmlns:thm15="http://schemas.microsoft.com/office/thememl/2012/main" name="Mc_Exp_Presentation-Template_v5-2024" id="{632751DD-A84D-D849-B0B6-44CCDFA99F61}" vid="{69070162-6984-CD4F-9F36-7088033C2B3F}"/>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otalTime>285</TotalTime>
  <Words>1026</Words>
  <Application>Microsoft Office PowerPoint</Application>
  <PresentationFormat>Widescreen</PresentationFormat>
  <Paragraphs>63</Paragraphs>
  <Slides>12</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Aptos</vt:lpstr>
      <vt:lpstr>Arial</vt:lpstr>
      <vt:lpstr>Graphik</vt:lpstr>
      <vt:lpstr>Graphik Light</vt:lpstr>
      <vt:lpstr>Graphik Medium</vt:lpstr>
      <vt:lpstr>Graphik Semibold</vt:lpstr>
      <vt:lpstr>1_Canvas-Theme</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Tolentino, Ma. Antonette</dc:creator>
  <cp:lastModifiedBy>Dirisala Poojitha</cp:lastModifiedBy>
  <cp:revision>7</cp:revision>
  <dcterms:created xsi:type="dcterms:W3CDTF">2025-02-26T01:18:59Z</dcterms:created>
  <dcterms:modified xsi:type="dcterms:W3CDTF">2025-04-06T17:31:22Z</dcterms:modified>
</cp:coreProperties>
</file>