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48"/>
  </p:notesMasterIdLst>
  <p:sldIdLst>
    <p:sldId id="256" r:id="rId2"/>
    <p:sldId id="270" r:id="rId3"/>
    <p:sldId id="258" r:id="rId4"/>
    <p:sldId id="267" r:id="rId5"/>
    <p:sldId id="257" r:id="rId6"/>
    <p:sldId id="259" r:id="rId7"/>
    <p:sldId id="260" r:id="rId8"/>
    <p:sldId id="262" r:id="rId9"/>
    <p:sldId id="272" r:id="rId10"/>
    <p:sldId id="261" r:id="rId11"/>
    <p:sldId id="282" r:id="rId12"/>
    <p:sldId id="275" r:id="rId13"/>
    <p:sldId id="283" r:id="rId14"/>
    <p:sldId id="289" r:id="rId15"/>
    <p:sldId id="290" r:id="rId16"/>
    <p:sldId id="292" r:id="rId17"/>
    <p:sldId id="291" r:id="rId18"/>
    <p:sldId id="319" r:id="rId19"/>
    <p:sldId id="284" r:id="rId20"/>
    <p:sldId id="303" r:id="rId21"/>
    <p:sldId id="294" r:id="rId22"/>
    <p:sldId id="302" r:id="rId23"/>
    <p:sldId id="312" r:id="rId24"/>
    <p:sldId id="295" r:id="rId25"/>
    <p:sldId id="296" r:id="rId26"/>
    <p:sldId id="304" r:id="rId27"/>
    <p:sldId id="329" r:id="rId28"/>
    <p:sldId id="322" r:id="rId29"/>
    <p:sldId id="313" r:id="rId30"/>
    <p:sldId id="308" r:id="rId31"/>
    <p:sldId id="309" r:id="rId32"/>
    <p:sldId id="310" r:id="rId33"/>
    <p:sldId id="311" r:id="rId34"/>
    <p:sldId id="285" r:id="rId35"/>
    <p:sldId id="288" r:id="rId36"/>
    <p:sldId id="314" r:id="rId37"/>
    <p:sldId id="320" r:id="rId38"/>
    <p:sldId id="315" r:id="rId39"/>
    <p:sldId id="317" r:id="rId40"/>
    <p:sldId id="328" r:id="rId41"/>
    <p:sldId id="286" r:id="rId42"/>
    <p:sldId id="318" r:id="rId43"/>
    <p:sldId id="324" r:id="rId44"/>
    <p:sldId id="325" r:id="rId45"/>
    <p:sldId id="326" r:id="rId46"/>
    <p:sldId id="32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B313F9-A03B-4370-9D6F-14DF957AB772}">
          <p14:sldIdLst>
            <p14:sldId id="256"/>
            <p14:sldId id="270"/>
            <p14:sldId id="258"/>
            <p14:sldId id="267"/>
            <p14:sldId id="257"/>
            <p14:sldId id="259"/>
            <p14:sldId id="260"/>
            <p14:sldId id="262"/>
            <p14:sldId id="272"/>
            <p14:sldId id="261"/>
            <p14:sldId id="282"/>
            <p14:sldId id="275"/>
            <p14:sldId id="283"/>
            <p14:sldId id="289"/>
            <p14:sldId id="290"/>
            <p14:sldId id="292"/>
            <p14:sldId id="291"/>
            <p14:sldId id="319"/>
            <p14:sldId id="284"/>
            <p14:sldId id="303"/>
            <p14:sldId id="294"/>
            <p14:sldId id="302"/>
            <p14:sldId id="312"/>
            <p14:sldId id="295"/>
            <p14:sldId id="296"/>
            <p14:sldId id="304"/>
            <p14:sldId id="329"/>
            <p14:sldId id="322"/>
            <p14:sldId id="313"/>
            <p14:sldId id="308"/>
            <p14:sldId id="309"/>
            <p14:sldId id="310"/>
            <p14:sldId id="311"/>
            <p14:sldId id="285"/>
            <p14:sldId id="288"/>
            <p14:sldId id="314"/>
            <p14:sldId id="320"/>
            <p14:sldId id="315"/>
            <p14:sldId id="317"/>
            <p14:sldId id="328"/>
            <p14:sldId id="286"/>
            <p14:sldId id="318"/>
            <p14:sldId id="324"/>
            <p14:sldId id="325"/>
            <p14:sldId id="326"/>
            <p14:sldId id="32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uthamer@gmail.com" initials="g" lastIdx="1" clrIdx="0">
    <p:extLst>
      <p:ext uri="{19B8F6BF-5375-455C-9EA6-DF929625EA0E}">
        <p15:presenceInfo xmlns:p15="http://schemas.microsoft.com/office/powerpoint/2012/main" userId="403fccfe8ffef1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2" d="100"/>
          <a:sy n="112"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EBF3C-B588-43E2-94E3-6AF7C3F961A7}" type="datetimeFigureOut">
              <a:rPr lang="en-IN" smtClean="0"/>
              <a:t>07/02/21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86689F-FBD6-4B2B-AEDD-CE69009C734A}" type="slidenum">
              <a:rPr lang="en-IN" smtClean="0"/>
              <a:t>‹#›</a:t>
            </a:fld>
            <a:endParaRPr lang="en-IN"/>
          </a:p>
        </p:txBody>
      </p:sp>
    </p:spTree>
    <p:extLst>
      <p:ext uri="{BB962C8B-B14F-4D97-AF65-F5344CB8AC3E}">
        <p14:creationId xmlns:p14="http://schemas.microsoft.com/office/powerpoint/2010/main" val="1614182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DD61AA-9F7D-4573-9FD6-810E8B1ECB55}" type="datetimeFigureOut">
              <a:rPr lang="en-IN" smtClean="0"/>
              <a:t>07/02/21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5F06B07-B231-4EA5-B03A-35FE5692EF3E}" type="slidenum">
              <a:rPr lang="en-IN" smtClean="0"/>
              <a:t>‹#›</a:t>
            </a:fld>
            <a:endParaRPr lang="en-IN"/>
          </a:p>
        </p:txBody>
      </p:sp>
    </p:spTree>
    <p:extLst>
      <p:ext uri="{BB962C8B-B14F-4D97-AF65-F5344CB8AC3E}">
        <p14:creationId xmlns:p14="http://schemas.microsoft.com/office/powerpoint/2010/main" val="233963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D61AA-9F7D-4573-9FD6-810E8B1ECB55}" type="datetimeFigureOut">
              <a:rPr lang="en-IN" smtClean="0"/>
              <a:t>07/02/21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06B07-B231-4EA5-B03A-35FE5692EF3E}" type="slidenum">
              <a:rPr lang="en-IN" smtClean="0"/>
              <a:t>‹#›</a:t>
            </a:fld>
            <a:endParaRPr lang="en-IN"/>
          </a:p>
        </p:txBody>
      </p:sp>
    </p:spTree>
    <p:extLst>
      <p:ext uri="{BB962C8B-B14F-4D97-AF65-F5344CB8AC3E}">
        <p14:creationId xmlns:p14="http://schemas.microsoft.com/office/powerpoint/2010/main" val="283537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D61AA-9F7D-4573-9FD6-810E8B1ECB55}" type="datetimeFigureOut">
              <a:rPr lang="en-IN" smtClean="0"/>
              <a:t>07/02/21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06B07-B231-4EA5-B03A-35FE5692EF3E}" type="slidenum">
              <a:rPr lang="en-IN" smtClean="0"/>
              <a:t>‹#›</a:t>
            </a:fld>
            <a:endParaRPr lang="en-IN"/>
          </a:p>
        </p:txBody>
      </p:sp>
    </p:spTree>
    <p:extLst>
      <p:ext uri="{BB962C8B-B14F-4D97-AF65-F5344CB8AC3E}">
        <p14:creationId xmlns:p14="http://schemas.microsoft.com/office/powerpoint/2010/main" val="320922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D61AA-9F7D-4573-9FD6-810E8B1ECB55}" type="datetimeFigureOut">
              <a:rPr lang="en-IN" smtClean="0"/>
              <a:t>07/02/21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F06B07-B231-4EA5-B03A-35FE5692EF3E}" type="slidenum">
              <a:rPr lang="en-IN" smtClean="0"/>
              <a:t>‹#›</a:t>
            </a:fld>
            <a:endParaRPr lang="en-IN"/>
          </a:p>
        </p:txBody>
      </p:sp>
    </p:spTree>
    <p:extLst>
      <p:ext uri="{BB962C8B-B14F-4D97-AF65-F5344CB8AC3E}">
        <p14:creationId xmlns:p14="http://schemas.microsoft.com/office/powerpoint/2010/main" val="202588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4DD61AA-9F7D-4573-9FD6-810E8B1ECB55}" type="datetimeFigureOut">
              <a:rPr lang="en-IN" smtClean="0"/>
              <a:t>07/02/21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5F06B07-B231-4EA5-B03A-35FE5692EF3E}" type="slidenum">
              <a:rPr lang="en-IN" smtClean="0"/>
              <a:t>‹#›</a:t>
            </a:fld>
            <a:endParaRPr lang="en-IN"/>
          </a:p>
        </p:txBody>
      </p:sp>
    </p:spTree>
    <p:extLst>
      <p:ext uri="{BB962C8B-B14F-4D97-AF65-F5344CB8AC3E}">
        <p14:creationId xmlns:p14="http://schemas.microsoft.com/office/powerpoint/2010/main" val="223963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DD61AA-9F7D-4573-9FD6-810E8B1ECB55}" type="datetimeFigureOut">
              <a:rPr lang="en-IN" smtClean="0"/>
              <a:t>07/02/21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F06B07-B231-4EA5-B03A-35FE5692EF3E}" type="slidenum">
              <a:rPr lang="en-IN" smtClean="0"/>
              <a:t>‹#›</a:t>
            </a:fld>
            <a:endParaRPr lang="en-IN"/>
          </a:p>
        </p:txBody>
      </p:sp>
    </p:spTree>
    <p:extLst>
      <p:ext uri="{BB962C8B-B14F-4D97-AF65-F5344CB8AC3E}">
        <p14:creationId xmlns:p14="http://schemas.microsoft.com/office/powerpoint/2010/main" val="275251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DD61AA-9F7D-4573-9FD6-810E8B1ECB55}" type="datetimeFigureOut">
              <a:rPr lang="en-IN" smtClean="0"/>
              <a:t>07/02/21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F06B07-B231-4EA5-B03A-35FE5692EF3E}" type="slidenum">
              <a:rPr lang="en-IN" smtClean="0"/>
              <a:t>‹#›</a:t>
            </a:fld>
            <a:endParaRPr lang="en-IN"/>
          </a:p>
        </p:txBody>
      </p:sp>
    </p:spTree>
    <p:extLst>
      <p:ext uri="{BB962C8B-B14F-4D97-AF65-F5344CB8AC3E}">
        <p14:creationId xmlns:p14="http://schemas.microsoft.com/office/powerpoint/2010/main" val="131787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DD61AA-9F7D-4573-9FD6-810E8B1ECB55}" type="datetimeFigureOut">
              <a:rPr lang="en-IN" smtClean="0"/>
              <a:t>07/02/21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F06B07-B231-4EA5-B03A-35FE5692EF3E}" type="slidenum">
              <a:rPr lang="en-IN" smtClean="0"/>
              <a:t>‹#›</a:t>
            </a:fld>
            <a:endParaRPr lang="en-IN"/>
          </a:p>
        </p:txBody>
      </p:sp>
    </p:spTree>
    <p:extLst>
      <p:ext uri="{BB962C8B-B14F-4D97-AF65-F5344CB8AC3E}">
        <p14:creationId xmlns:p14="http://schemas.microsoft.com/office/powerpoint/2010/main" val="197619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D61AA-9F7D-4573-9FD6-810E8B1ECB55}" type="datetimeFigureOut">
              <a:rPr lang="en-IN" smtClean="0"/>
              <a:t>07/02/21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F06B07-B231-4EA5-B03A-35FE5692EF3E}" type="slidenum">
              <a:rPr lang="en-IN" smtClean="0"/>
              <a:t>‹#›</a:t>
            </a:fld>
            <a:endParaRPr lang="en-IN"/>
          </a:p>
        </p:txBody>
      </p:sp>
    </p:spTree>
    <p:extLst>
      <p:ext uri="{BB962C8B-B14F-4D97-AF65-F5344CB8AC3E}">
        <p14:creationId xmlns:p14="http://schemas.microsoft.com/office/powerpoint/2010/main" val="398991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DD61AA-9F7D-4573-9FD6-810E8B1ECB55}" type="datetimeFigureOut">
              <a:rPr lang="en-IN" smtClean="0"/>
              <a:t>07/02/21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5F06B07-B231-4EA5-B03A-35FE5692EF3E}" type="slidenum">
              <a:rPr lang="en-IN" smtClean="0"/>
              <a:t>‹#›</a:t>
            </a:fld>
            <a:endParaRPr lang="en-IN"/>
          </a:p>
        </p:txBody>
      </p:sp>
    </p:spTree>
    <p:extLst>
      <p:ext uri="{BB962C8B-B14F-4D97-AF65-F5344CB8AC3E}">
        <p14:creationId xmlns:p14="http://schemas.microsoft.com/office/powerpoint/2010/main" val="57983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DD61AA-9F7D-4573-9FD6-810E8B1ECB55}" type="datetimeFigureOut">
              <a:rPr lang="en-IN" smtClean="0"/>
              <a:t>07/02/21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5F06B07-B231-4EA5-B03A-35FE5692EF3E}" type="slidenum">
              <a:rPr lang="en-IN" smtClean="0"/>
              <a:t>‹#›</a:t>
            </a:fld>
            <a:endParaRPr lang="en-IN"/>
          </a:p>
        </p:txBody>
      </p:sp>
    </p:spTree>
    <p:extLst>
      <p:ext uri="{BB962C8B-B14F-4D97-AF65-F5344CB8AC3E}">
        <p14:creationId xmlns:p14="http://schemas.microsoft.com/office/powerpoint/2010/main" val="235381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4DD61AA-9F7D-4573-9FD6-810E8B1ECB55}" type="datetimeFigureOut">
              <a:rPr lang="en-IN" smtClean="0"/>
              <a:t>07/02/21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5F06B07-B231-4EA5-B03A-35FE5692EF3E}" type="slidenum">
              <a:rPr lang="en-IN" smtClean="0"/>
              <a:t>‹#›</a:t>
            </a:fld>
            <a:endParaRPr lang="en-IN"/>
          </a:p>
        </p:txBody>
      </p:sp>
    </p:spTree>
    <p:extLst>
      <p:ext uri="{BB962C8B-B14F-4D97-AF65-F5344CB8AC3E}">
        <p14:creationId xmlns:p14="http://schemas.microsoft.com/office/powerpoint/2010/main" val="346427946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21.xml.rels><?xml version="1.0" encoding="UTF-8" standalone="yes"?>
<Relationships xmlns="http://schemas.openxmlformats.org/package/2006/relationships"><Relationship Id="rId8" Type="http://schemas.openxmlformats.org/officeDocument/2006/relationships/image" Target="../media/image42.JPG"/><Relationship Id="rId3" Type="http://schemas.microsoft.com/office/2007/relationships/hdphoto" Target="../media/hdphoto2.wdp"/><Relationship Id="rId7" Type="http://schemas.openxmlformats.org/officeDocument/2006/relationships/image" Target="../media/image41.JP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0.JP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43.JP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6.jpg"/><Relationship Id="rId5" Type="http://schemas.microsoft.com/office/2007/relationships/hdphoto" Target="../media/hdphoto1.wdp"/><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3.JP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5.JPG"/></Relationships>
</file>

<file path=ppt/slides/_rels/slide32.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7.JPG"/></Relationships>
</file>

<file path=ppt/slides/_rels/slide3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9.JPG"/></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60.png"/><Relationship Id="rId5" Type="http://schemas.microsoft.com/office/2007/relationships/hdphoto" Target="../media/hdphoto1.wdp"/><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JP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67.JPG"/></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JPG"/><Relationship Id="rId4" Type="http://schemas.openxmlformats.org/officeDocument/2006/relationships/image" Target="../media/image70.JP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72.png"/><Relationship Id="rId5" Type="http://schemas.microsoft.com/office/2007/relationships/hdphoto" Target="../media/hdphoto1.wdp"/><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kaggle.com/asaumya/healthcare-dataset-stroke-data" TargetMode="Externa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jp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EF09-0F89-499D-A683-A2271F18239E}"/>
              </a:ext>
            </a:extLst>
          </p:cNvPr>
          <p:cNvSpPr>
            <a:spLocks noGrp="1"/>
          </p:cNvSpPr>
          <p:nvPr>
            <p:ph type="ctrTitle"/>
          </p:nvPr>
        </p:nvSpPr>
        <p:spPr>
          <a:xfrm>
            <a:off x="1097280" y="758952"/>
            <a:ext cx="10058400" cy="2879598"/>
          </a:xfrm>
        </p:spPr>
        <p:txBody>
          <a:bodyPr/>
          <a:lstStyle/>
          <a:p>
            <a:r>
              <a:rPr lang="en-IN" dirty="0"/>
              <a:t>Heart stroke prediction</a:t>
            </a:r>
          </a:p>
        </p:txBody>
      </p:sp>
      <p:sp>
        <p:nvSpPr>
          <p:cNvPr id="3" name="Subtitle 2">
            <a:extLst>
              <a:ext uri="{FF2B5EF4-FFF2-40B4-BE49-F238E27FC236}">
                <a16:creationId xmlns:a16="http://schemas.microsoft.com/office/drawing/2014/main" id="{76A8FECD-2775-4EAD-A726-7D7AD3337791}"/>
              </a:ext>
            </a:extLst>
          </p:cNvPr>
          <p:cNvSpPr>
            <a:spLocks noGrp="1"/>
          </p:cNvSpPr>
          <p:nvPr>
            <p:ph type="subTitle" idx="1"/>
          </p:nvPr>
        </p:nvSpPr>
        <p:spPr>
          <a:xfrm>
            <a:off x="1100051" y="4067175"/>
            <a:ext cx="10058400" cy="1531445"/>
          </a:xfrm>
        </p:spPr>
        <p:txBody>
          <a:bodyPr>
            <a:normAutofit/>
          </a:bodyPr>
          <a:lstStyle/>
          <a:p>
            <a:endParaRPr lang="sv-SE" sz="7200" b="1" dirty="0"/>
          </a:p>
          <a:p>
            <a:r>
              <a:rPr lang="sv-SE" sz="2100" b="1" dirty="0" err="1"/>
              <a:t>Sai</a:t>
            </a:r>
            <a:r>
              <a:rPr lang="sv-SE" sz="2100" b="1" dirty="0"/>
              <a:t> Pradeep Peri – sap187</a:t>
            </a:r>
          </a:p>
          <a:p>
            <a:endParaRPr lang="en-IN" b="1" dirty="0"/>
          </a:p>
        </p:txBody>
      </p:sp>
    </p:spTree>
    <p:extLst>
      <p:ext uri="{BB962C8B-B14F-4D97-AF65-F5344CB8AC3E}">
        <p14:creationId xmlns:p14="http://schemas.microsoft.com/office/powerpoint/2010/main" val="294246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F25E3B-5686-44FC-B590-5D438C603FE2}"/>
              </a:ext>
            </a:extLst>
          </p:cNvPr>
          <p:cNvPicPr>
            <a:picLocks noChangeAspect="1"/>
          </p:cNvPicPr>
          <p:nvPr/>
        </p:nvPicPr>
        <p:blipFill>
          <a:blip r:embed="rId2"/>
          <a:stretch>
            <a:fillRect/>
          </a:stretch>
        </p:blipFill>
        <p:spPr>
          <a:xfrm>
            <a:off x="8524879" y="1910267"/>
            <a:ext cx="2492952" cy="3037465"/>
          </a:xfrm>
          <a:prstGeom prst="rect">
            <a:avLst/>
          </a:prstGeom>
        </p:spPr>
      </p:pic>
      <p:pic>
        <p:nvPicPr>
          <p:cNvPr id="5" name="Picture 4">
            <a:extLst>
              <a:ext uri="{FF2B5EF4-FFF2-40B4-BE49-F238E27FC236}">
                <a16:creationId xmlns:a16="http://schemas.microsoft.com/office/drawing/2014/main" id="{53CFAAC6-37E1-4F15-8553-4AD745B75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575" y="1120243"/>
            <a:ext cx="6089763" cy="4617513"/>
          </a:xfrm>
          <a:prstGeom prst="rect">
            <a:avLst/>
          </a:prstGeom>
        </p:spPr>
      </p:pic>
    </p:spTree>
    <p:extLst>
      <p:ext uri="{BB962C8B-B14F-4D97-AF65-F5344CB8AC3E}">
        <p14:creationId xmlns:p14="http://schemas.microsoft.com/office/powerpoint/2010/main" val="95321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3" name="Rectangle 12">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A1EEBAB-1BD2-42BB-8866-BB17F37F6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99" y="872793"/>
            <a:ext cx="2705481" cy="4809744"/>
          </a:xfrm>
          <a:prstGeom prst="rect">
            <a:avLst/>
          </a:prstGeom>
        </p:spPr>
      </p:pic>
      <p:grpSp>
        <p:nvGrpSpPr>
          <p:cNvPr id="16" name="Group 15">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7" name="Rectangle 16">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A22A6CB4-6BA1-476A-8F3D-762284C12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333" y="1395234"/>
            <a:ext cx="3209544" cy="3764861"/>
          </a:xfrm>
          <a:prstGeom prst="rect">
            <a:avLst/>
          </a:prstGeom>
        </p:spPr>
      </p:pic>
      <p:grpSp>
        <p:nvGrpSpPr>
          <p:cNvPr id="20" name="Group 19">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1" name="Rectangle 20">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06E4BE02-2973-4FBE-82F8-BB4F17BD95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87" y="1825346"/>
            <a:ext cx="3209544" cy="2904637"/>
          </a:xfrm>
          <a:prstGeom prst="rect">
            <a:avLst/>
          </a:prstGeom>
        </p:spPr>
      </p:pic>
    </p:spTree>
    <p:extLst>
      <p:ext uri="{BB962C8B-B14F-4D97-AF65-F5344CB8AC3E}">
        <p14:creationId xmlns:p14="http://schemas.microsoft.com/office/powerpoint/2010/main" val="2398892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3D13DC-1FD3-4F81-A8FA-EB02DAB0F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018"/>
            <a:ext cx="6034157" cy="3122676"/>
          </a:xfrm>
          <a:prstGeom prst="rect">
            <a:avLst/>
          </a:prstGeom>
        </p:spPr>
      </p:pic>
      <p:pic>
        <p:nvPicPr>
          <p:cNvPr id="2" name="Picture 1">
            <a:extLst>
              <a:ext uri="{FF2B5EF4-FFF2-40B4-BE49-F238E27FC236}">
                <a16:creationId xmlns:a16="http://schemas.microsoft.com/office/drawing/2014/main" id="{36B81F59-80D5-4DA5-A6BC-D983FEE4E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37" y="3620917"/>
            <a:ext cx="5979720" cy="3094505"/>
          </a:xfrm>
          <a:prstGeom prst="rect">
            <a:avLst/>
          </a:prstGeom>
        </p:spPr>
      </p:pic>
      <p:sp>
        <p:nvSpPr>
          <p:cNvPr id="20" name="Rectangle 19">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D5426A7-E623-436A-B2E7-8EA4901BF2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932169"/>
            <a:ext cx="5426764" cy="2849051"/>
          </a:xfrm>
          <a:prstGeom prst="rect">
            <a:avLst/>
          </a:prstGeom>
        </p:spPr>
      </p:pic>
    </p:spTree>
    <p:extLst>
      <p:ext uri="{BB962C8B-B14F-4D97-AF65-F5344CB8AC3E}">
        <p14:creationId xmlns:p14="http://schemas.microsoft.com/office/powerpoint/2010/main" val="81803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6" name="Oval 3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9" name="Rectangle 38">
            <a:extLst>
              <a:ext uri="{FF2B5EF4-FFF2-40B4-BE49-F238E27FC236}">
                <a16:creationId xmlns:a16="http://schemas.microsoft.com/office/drawing/2014/main" id="{F4664CB4-B2D2-4732-AB2C-939321E99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a:extLst>
              <a:ext uri="{FF2B5EF4-FFF2-40B4-BE49-F238E27FC236}">
                <a16:creationId xmlns:a16="http://schemas.microsoft.com/office/drawing/2014/main" id="{D03168EC-D910-4109-8158-A433124BB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EB50A5-ED88-4DB9-A0A0-1370FEEE6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3" y="1110053"/>
            <a:ext cx="663143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9F631-9D73-4422-83C3-329210F420B0}"/>
              </a:ext>
            </a:extLst>
          </p:cNvPr>
          <p:cNvSpPr>
            <a:spLocks noGrp="1"/>
          </p:cNvSpPr>
          <p:nvPr>
            <p:ph type="title"/>
          </p:nvPr>
        </p:nvSpPr>
        <p:spPr>
          <a:xfrm>
            <a:off x="1248156" y="1432223"/>
            <a:ext cx="5965470" cy="3357976"/>
          </a:xfrm>
        </p:spPr>
        <p:txBody>
          <a:bodyPr vert="horz" lIns="91440" tIns="45720" rIns="91440" bIns="45720" rtlCol="0" anchor="ctr">
            <a:normAutofit/>
          </a:bodyPr>
          <a:lstStyle/>
          <a:p>
            <a:r>
              <a:rPr lang="en-US">
                <a:blipFill dpi="0" rotWithShape="1">
                  <a:blip r:embed="rId4"/>
                  <a:srcRect/>
                  <a:tile tx="6350" ty="-127000" sx="65000" sy="64000" flip="none" algn="tl"/>
                </a:blipFill>
              </a:rPr>
              <a:t>Data preparation</a:t>
            </a:r>
          </a:p>
        </p:txBody>
      </p:sp>
      <p:pic>
        <p:nvPicPr>
          <p:cNvPr id="5" name="Picture 4">
            <a:extLst>
              <a:ext uri="{FF2B5EF4-FFF2-40B4-BE49-F238E27FC236}">
                <a16:creationId xmlns:a16="http://schemas.microsoft.com/office/drawing/2014/main" id="{FCAF2E54-0B54-40A1-9FBD-8178A7A46388}"/>
              </a:ext>
            </a:extLst>
          </p:cNvPr>
          <p:cNvPicPr>
            <a:picLocks noChangeAspect="1"/>
          </p:cNvPicPr>
          <p:nvPr/>
        </p:nvPicPr>
        <p:blipFill>
          <a:blip r:embed="rId6"/>
          <a:stretch>
            <a:fillRect/>
          </a:stretch>
        </p:blipFill>
        <p:spPr>
          <a:xfrm>
            <a:off x="7552264" y="1734132"/>
            <a:ext cx="3961196" cy="3469623"/>
          </a:xfrm>
          <a:prstGeom prst="rect">
            <a:avLst/>
          </a:prstGeom>
        </p:spPr>
      </p:pic>
      <p:sp>
        <p:nvSpPr>
          <p:cNvPr id="45" name="Rectangle 44">
            <a:extLst>
              <a:ext uri="{FF2B5EF4-FFF2-40B4-BE49-F238E27FC236}">
                <a16:creationId xmlns:a16="http://schemas.microsoft.com/office/drawing/2014/main" id="{0AA47C27-8894-42A7-8D01-C902DA9B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8B4BD81D-EAC7-4C48-A5FD-A1156EC84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8" name="Oval 47">
              <a:extLst>
                <a:ext uri="{FF2B5EF4-FFF2-40B4-BE49-F238E27FC236}">
                  <a16:creationId xmlns:a16="http://schemas.microsoft.com/office/drawing/2014/main" id="{9CAF43F4-8892-4C5D-A8ED-C423F5175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9" name="Oval 48">
              <a:extLst>
                <a:ext uri="{FF2B5EF4-FFF2-40B4-BE49-F238E27FC236}">
                  <a16:creationId xmlns:a16="http://schemas.microsoft.com/office/drawing/2014/main" id="{2D028E2F-5F35-49A4-86F5-81814931E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6237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4E38-30EB-4381-BCD5-EFA1F8561745}"/>
              </a:ext>
            </a:extLst>
          </p:cNvPr>
          <p:cNvSpPr>
            <a:spLocks noGrp="1"/>
          </p:cNvSpPr>
          <p:nvPr>
            <p:ph type="title"/>
          </p:nvPr>
        </p:nvSpPr>
        <p:spPr/>
        <p:txBody>
          <a:bodyPr/>
          <a:lstStyle/>
          <a:p>
            <a:r>
              <a:rPr lang="en-IN" dirty="0"/>
              <a:t>Data cleaning	</a:t>
            </a:r>
          </a:p>
        </p:txBody>
      </p:sp>
      <p:sp>
        <p:nvSpPr>
          <p:cNvPr id="3" name="Content Placeholder 2">
            <a:extLst>
              <a:ext uri="{FF2B5EF4-FFF2-40B4-BE49-F238E27FC236}">
                <a16:creationId xmlns:a16="http://schemas.microsoft.com/office/drawing/2014/main" id="{940DDD3F-DAF5-4AC0-9ED7-D819D0F0C99B}"/>
              </a:ext>
            </a:extLst>
          </p:cNvPr>
          <p:cNvSpPr>
            <a:spLocks noGrp="1"/>
          </p:cNvSpPr>
          <p:nvPr>
            <p:ph idx="1"/>
          </p:nvPr>
        </p:nvSpPr>
        <p:spPr/>
        <p:txBody>
          <a:bodyPr/>
          <a:lstStyle/>
          <a:p>
            <a:r>
              <a:rPr lang="en-IN" dirty="0"/>
              <a:t>Column ‘id’ is dropped from the table</a:t>
            </a:r>
          </a:p>
          <a:p>
            <a:endParaRPr lang="en-IN" dirty="0"/>
          </a:p>
          <a:p>
            <a:r>
              <a:rPr lang="en-IN" dirty="0"/>
              <a:t>Rows with ‘gender = Other’ are removed</a:t>
            </a:r>
            <a:br>
              <a:rPr lang="en-IN" dirty="0"/>
            </a:br>
            <a:r>
              <a:rPr lang="en-IN" dirty="0"/>
              <a:t>Only 11 rows. </a:t>
            </a:r>
          </a:p>
          <a:p>
            <a:endParaRPr lang="en-IN" dirty="0"/>
          </a:p>
          <a:p>
            <a:r>
              <a:rPr lang="en-IN" dirty="0"/>
              <a:t>Now, other dataset contains 11 attributes</a:t>
            </a:r>
            <a:br>
              <a:rPr lang="en-IN" dirty="0"/>
            </a:br>
            <a:r>
              <a:rPr lang="en-IN" dirty="0"/>
              <a:t>and 43389 observations</a:t>
            </a:r>
          </a:p>
        </p:txBody>
      </p:sp>
      <p:pic>
        <p:nvPicPr>
          <p:cNvPr id="4" name="Picture 3">
            <a:extLst>
              <a:ext uri="{FF2B5EF4-FFF2-40B4-BE49-F238E27FC236}">
                <a16:creationId xmlns:a16="http://schemas.microsoft.com/office/drawing/2014/main" id="{7EBDC3AC-89B5-4284-AED5-F3D08D532404}"/>
              </a:ext>
            </a:extLst>
          </p:cNvPr>
          <p:cNvPicPr>
            <a:picLocks noChangeAspect="1"/>
          </p:cNvPicPr>
          <p:nvPr/>
        </p:nvPicPr>
        <p:blipFill>
          <a:blip r:embed="rId2"/>
          <a:stretch>
            <a:fillRect/>
          </a:stretch>
        </p:blipFill>
        <p:spPr>
          <a:xfrm>
            <a:off x="6826928" y="1559225"/>
            <a:ext cx="4159885" cy="3739549"/>
          </a:xfrm>
          <a:prstGeom prst="rect">
            <a:avLst/>
          </a:prstGeom>
        </p:spPr>
      </p:pic>
    </p:spTree>
    <p:extLst>
      <p:ext uri="{BB962C8B-B14F-4D97-AF65-F5344CB8AC3E}">
        <p14:creationId xmlns:p14="http://schemas.microsoft.com/office/powerpoint/2010/main" val="176867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7F28-488E-483C-B4A4-421D3CC96883}"/>
              </a:ext>
            </a:extLst>
          </p:cNvPr>
          <p:cNvSpPr>
            <a:spLocks noGrp="1"/>
          </p:cNvSpPr>
          <p:nvPr>
            <p:ph type="title"/>
          </p:nvPr>
        </p:nvSpPr>
        <p:spPr>
          <a:xfrm>
            <a:off x="650397" y="0"/>
            <a:ext cx="10058400" cy="1609344"/>
          </a:xfrm>
        </p:spPr>
        <p:txBody>
          <a:bodyPr/>
          <a:lstStyle/>
          <a:p>
            <a:r>
              <a:rPr lang="en-IN" dirty="0"/>
              <a:t>Handling missing values</a:t>
            </a:r>
          </a:p>
        </p:txBody>
      </p:sp>
      <p:sp>
        <p:nvSpPr>
          <p:cNvPr id="3" name="Content Placeholder 2">
            <a:extLst>
              <a:ext uri="{FF2B5EF4-FFF2-40B4-BE49-F238E27FC236}">
                <a16:creationId xmlns:a16="http://schemas.microsoft.com/office/drawing/2014/main" id="{949BCC66-EB14-4478-8DBF-F3815EDC4108}"/>
              </a:ext>
            </a:extLst>
          </p:cNvPr>
          <p:cNvSpPr>
            <a:spLocks noGrp="1"/>
          </p:cNvSpPr>
          <p:nvPr>
            <p:ph idx="1"/>
          </p:nvPr>
        </p:nvSpPr>
        <p:spPr>
          <a:xfrm>
            <a:off x="759455" y="1260783"/>
            <a:ext cx="10058400" cy="4050792"/>
          </a:xfrm>
        </p:spPr>
        <p:txBody>
          <a:bodyPr/>
          <a:lstStyle/>
          <a:p>
            <a:r>
              <a:rPr lang="en-IN" dirty="0"/>
              <a:t>Attribute BMI has 1458 missing values</a:t>
            </a:r>
          </a:p>
          <a:p>
            <a:r>
              <a:rPr lang="en-IN" dirty="0"/>
              <a:t>This represent nearly 20% of the data </a:t>
            </a:r>
            <a:br>
              <a:rPr lang="en-IN" dirty="0"/>
            </a:br>
            <a:r>
              <a:rPr lang="en-IN" dirty="0"/>
              <a:t>in which the event is occurring (~141/783)</a:t>
            </a:r>
          </a:p>
          <a:p>
            <a:r>
              <a:rPr lang="en-IN" dirty="0"/>
              <a:t>We cannot ignore these rows</a:t>
            </a:r>
          </a:p>
          <a:p>
            <a:r>
              <a:rPr lang="en-IN" dirty="0"/>
              <a:t>The attribute values are distributed as</a:t>
            </a:r>
            <a:br>
              <a:rPr lang="en-IN" dirty="0"/>
            </a:br>
            <a:r>
              <a:rPr lang="en-IN" dirty="0"/>
              <a:t>seen in the graph</a:t>
            </a:r>
          </a:p>
          <a:p>
            <a:r>
              <a:rPr lang="en-IN" dirty="0"/>
              <a:t>Generate random values based on the </a:t>
            </a:r>
            <a:br>
              <a:rPr lang="en-IN" dirty="0"/>
            </a:br>
            <a:r>
              <a:rPr lang="en-IN" dirty="0" err="1"/>
              <a:t>bmi</a:t>
            </a:r>
            <a:r>
              <a:rPr lang="en-IN" dirty="0"/>
              <a:t> distribution graph</a:t>
            </a:r>
          </a:p>
          <a:p>
            <a:endParaRPr lang="en-IN" dirty="0"/>
          </a:p>
        </p:txBody>
      </p:sp>
      <p:pic>
        <p:nvPicPr>
          <p:cNvPr id="5" name="Picture 4">
            <a:extLst>
              <a:ext uri="{FF2B5EF4-FFF2-40B4-BE49-F238E27FC236}">
                <a16:creationId xmlns:a16="http://schemas.microsoft.com/office/drawing/2014/main" id="{15975A2E-F0FC-401C-99C4-B395C099B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055" y="1782455"/>
            <a:ext cx="3430098" cy="2364350"/>
          </a:xfrm>
          <a:prstGeom prst="rect">
            <a:avLst/>
          </a:prstGeom>
        </p:spPr>
      </p:pic>
      <p:pic>
        <p:nvPicPr>
          <p:cNvPr id="7" name="Picture 6">
            <a:extLst>
              <a:ext uri="{FF2B5EF4-FFF2-40B4-BE49-F238E27FC236}">
                <a16:creationId xmlns:a16="http://schemas.microsoft.com/office/drawing/2014/main" id="{B7A4B5E6-E6D8-4118-AEA4-81C83B98F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054" y="4277904"/>
            <a:ext cx="3572374" cy="2314898"/>
          </a:xfrm>
          <a:prstGeom prst="rect">
            <a:avLst/>
          </a:prstGeom>
        </p:spPr>
      </p:pic>
      <p:pic>
        <p:nvPicPr>
          <p:cNvPr id="9" name="Picture 8">
            <a:extLst>
              <a:ext uri="{FF2B5EF4-FFF2-40B4-BE49-F238E27FC236}">
                <a16:creationId xmlns:a16="http://schemas.microsoft.com/office/drawing/2014/main" id="{9C86AC44-1140-45DB-BE49-C4F0035323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396" y="4030348"/>
            <a:ext cx="2552195" cy="2562454"/>
          </a:xfrm>
          <a:prstGeom prst="rect">
            <a:avLst/>
          </a:prstGeom>
        </p:spPr>
      </p:pic>
    </p:spTree>
    <p:extLst>
      <p:ext uri="{BB962C8B-B14F-4D97-AF65-F5344CB8AC3E}">
        <p14:creationId xmlns:p14="http://schemas.microsoft.com/office/powerpoint/2010/main" val="2939817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72B0D-52F4-444D-BA2F-151FC5F99AB6}"/>
              </a:ext>
            </a:extLst>
          </p:cNvPr>
          <p:cNvSpPr>
            <a:spLocks noGrp="1"/>
          </p:cNvSpPr>
          <p:nvPr>
            <p:ph idx="1"/>
          </p:nvPr>
        </p:nvSpPr>
        <p:spPr>
          <a:xfrm>
            <a:off x="658338" y="260059"/>
            <a:ext cx="11098635" cy="1535185"/>
          </a:xfrm>
        </p:spPr>
        <p:txBody>
          <a:bodyPr>
            <a:normAutofit lnSpcReduction="10000"/>
          </a:bodyPr>
          <a:lstStyle/>
          <a:p>
            <a:r>
              <a:rPr lang="en-IN" sz="1800" dirty="0"/>
              <a:t>Attribute </a:t>
            </a:r>
            <a:r>
              <a:rPr lang="en-IN" sz="1800" dirty="0" err="1"/>
              <a:t>smoking_status</a:t>
            </a:r>
            <a:r>
              <a:rPr lang="en-IN" sz="1800" dirty="0"/>
              <a:t> has 13290 missing values. Roughly 30% of dataset</a:t>
            </a:r>
          </a:p>
          <a:p>
            <a:r>
              <a:rPr lang="en-IN" sz="1800" dirty="0"/>
              <a:t>We can split the dataset based on this attribute.</a:t>
            </a:r>
            <a:endParaRPr lang="en-IN" sz="1800" dirty="0">
              <a:highlight>
                <a:srgbClr val="FFFF00"/>
              </a:highlight>
            </a:endParaRPr>
          </a:p>
          <a:p>
            <a:r>
              <a:rPr lang="en-IN" sz="1800" dirty="0"/>
              <a:t>The data is split into two separate dataset - one including the smoking status and one</a:t>
            </a:r>
          </a:p>
          <a:p>
            <a:pPr marL="0" indent="0">
              <a:buNone/>
            </a:pPr>
            <a:r>
              <a:rPr lang="en-IN" sz="1800" dirty="0"/>
              <a:t>not including the smoking status </a:t>
            </a:r>
          </a:p>
        </p:txBody>
      </p:sp>
      <p:pic>
        <p:nvPicPr>
          <p:cNvPr id="5" name="Picture 4">
            <a:extLst>
              <a:ext uri="{FF2B5EF4-FFF2-40B4-BE49-F238E27FC236}">
                <a16:creationId xmlns:a16="http://schemas.microsoft.com/office/drawing/2014/main" id="{E8704EBE-218D-4C45-90D6-9D0839AF1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959" y="1795244"/>
            <a:ext cx="9856081" cy="4462943"/>
          </a:xfrm>
          <a:prstGeom prst="rect">
            <a:avLst/>
          </a:prstGeom>
        </p:spPr>
      </p:pic>
    </p:spTree>
    <p:extLst>
      <p:ext uri="{BB962C8B-B14F-4D97-AF65-F5344CB8AC3E}">
        <p14:creationId xmlns:p14="http://schemas.microsoft.com/office/powerpoint/2010/main" val="46710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782E-2693-4F53-A54E-FE89FD0A65C2}"/>
              </a:ext>
            </a:extLst>
          </p:cNvPr>
          <p:cNvSpPr>
            <a:spLocks noGrp="1"/>
          </p:cNvSpPr>
          <p:nvPr>
            <p:ph type="title"/>
          </p:nvPr>
        </p:nvSpPr>
        <p:spPr>
          <a:xfrm>
            <a:off x="675565" y="-160817"/>
            <a:ext cx="10058400" cy="1609344"/>
          </a:xfrm>
        </p:spPr>
        <p:txBody>
          <a:bodyPr/>
          <a:lstStyle/>
          <a:p>
            <a:r>
              <a:rPr lang="en-IN" dirty="0"/>
              <a:t>encoding</a:t>
            </a:r>
          </a:p>
        </p:txBody>
      </p:sp>
      <p:sp>
        <p:nvSpPr>
          <p:cNvPr id="3" name="Content Placeholder 2">
            <a:extLst>
              <a:ext uri="{FF2B5EF4-FFF2-40B4-BE49-F238E27FC236}">
                <a16:creationId xmlns:a16="http://schemas.microsoft.com/office/drawing/2014/main" id="{F17E9F8B-3120-4F6D-842D-98FD5F3E7850}"/>
              </a:ext>
            </a:extLst>
          </p:cNvPr>
          <p:cNvSpPr>
            <a:spLocks noGrp="1"/>
          </p:cNvSpPr>
          <p:nvPr>
            <p:ph idx="1"/>
          </p:nvPr>
        </p:nvSpPr>
        <p:spPr>
          <a:xfrm>
            <a:off x="675565" y="1164056"/>
            <a:ext cx="10058400" cy="4050792"/>
          </a:xfrm>
        </p:spPr>
        <p:txBody>
          <a:bodyPr/>
          <a:lstStyle/>
          <a:p>
            <a:r>
              <a:rPr lang="en-IN" dirty="0"/>
              <a:t>Attributes gender, </a:t>
            </a:r>
            <a:r>
              <a:rPr lang="en-IN" dirty="0" err="1"/>
              <a:t>ever_married</a:t>
            </a:r>
            <a:r>
              <a:rPr lang="en-IN" dirty="0"/>
              <a:t>, </a:t>
            </a:r>
            <a:r>
              <a:rPr lang="en-IN" dirty="0" err="1"/>
              <a:t>work_type</a:t>
            </a:r>
            <a:r>
              <a:rPr lang="en-IN" dirty="0"/>
              <a:t>, </a:t>
            </a:r>
            <a:r>
              <a:rPr lang="en-IN" dirty="0" err="1"/>
              <a:t>residence_type</a:t>
            </a:r>
            <a:r>
              <a:rPr lang="en-IN" dirty="0"/>
              <a:t>, </a:t>
            </a:r>
            <a:r>
              <a:rPr lang="en-IN" dirty="0" err="1"/>
              <a:t>smoking_status</a:t>
            </a:r>
            <a:r>
              <a:rPr lang="en-IN" dirty="0"/>
              <a:t> have categorical values</a:t>
            </a:r>
          </a:p>
          <a:p>
            <a:r>
              <a:rPr lang="en-IN" dirty="0"/>
              <a:t>We transform them to numerical values</a:t>
            </a:r>
          </a:p>
        </p:txBody>
      </p:sp>
      <p:pic>
        <p:nvPicPr>
          <p:cNvPr id="6" name="Picture 5">
            <a:extLst>
              <a:ext uri="{FF2B5EF4-FFF2-40B4-BE49-F238E27FC236}">
                <a16:creationId xmlns:a16="http://schemas.microsoft.com/office/drawing/2014/main" id="{5C1E0271-76BA-4EB8-82CF-310EB9930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64" y="2516634"/>
            <a:ext cx="9308033" cy="3159525"/>
          </a:xfrm>
          <a:prstGeom prst="rect">
            <a:avLst/>
          </a:prstGeom>
        </p:spPr>
      </p:pic>
    </p:spTree>
    <p:extLst>
      <p:ext uri="{BB962C8B-B14F-4D97-AF65-F5344CB8AC3E}">
        <p14:creationId xmlns:p14="http://schemas.microsoft.com/office/powerpoint/2010/main" val="1908235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782E-2693-4F53-A54E-FE89FD0A65C2}"/>
              </a:ext>
            </a:extLst>
          </p:cNvPr>
          <p:cNvSpPr>
            <a:spLocks noGrp="1"/>
          </p:cNvSpPr>
          <p:nvPr>
            <p:ph type="title"/>
          </p:nvPr>
        </p:nvSpPr>
        <p:spPr>
          <a:xfrm>
            <a:off x="332054" y="-204975"/>
            <a:ext cx="10058400" cy="1609344"/>
          </a:xfrm>
        </p:spPr>
        <p:txBody>
          <a:bodyPr/>
          <a:lstStyle/>
          <a:p>
            <a:r>
              <a:rPr lang="en-IN" dirty="0"/>
              <a:t>Normalization(Scaling)</a:t>
            </a:r>
          </a:p>
        </p:txBody>
      </p:sp>
      <p:sp>
        <p:nvSpPr>
          <p:cNvPr id="7" name="TextBox 6">
            <a:extLst>
              <a:ext uri="{FF2B5EF4-FFF2-40B4-BE49-F238E27FC236}">
                <a16:creationId xmlns:a16="http://schemas.microsoft.com/office/drawing/2014/main" id="{6A397D95-0785-47AE-A291-FE154722BEFB}"/>
              </a:ext>
            </a:extLst>
          </p:cNvPr>
          <p:cNvSpPr txBox="1"/>
          <p:nvPr/>
        </p:nvSpPr>
        <p:spPr>
          <a:xfrm>
            <a:off x="332053" y="1081203"/>
            <a:ext cx="10892417" cy="1323439"/>
          </a:xfrm>
          <a:prstGeom prst="rect">
            <a:avLst/>
          </a:prstGeom>
          <a:noFill/>
        </p:spPr>
        <p:txBody>
          <a:bodyPr wrap="square" rtlCol="0">
            <a:spAutoFit/>
          </a:bodyPr>
          <a:lstStyle/>
          <a:p>
            <a:pPr algn="just"/>
            <a:r>
              <a:rPr lang="en-US" sz="1600" dirty="0"/>
              <a:t>The goal of normalization is to change the values of numeric columns in the dataset to a common scale, without distorting differences in the ranges of values.</a:t>
            </a:r>
          </a:p>
          <a:p>
            <a:pPr algn="just"/>
            <a:r>
              <a:rPr lang="en-US" sz="1600" dirty="0"/>
              <a:t>We used </a:t>
            </a:r>
            <a:r>
              <a:rPr lang="en-US" sz="1600" dirty="0" err="1"/>
              <a:t>StandardScaler</a:t>
            </a:r>
            <a:r>
              <a:rPr lang="en-US" sz="1600" dirty="0"/>
              <a:t>, the standard score of a sample x is calculated as: z = (x - u) / s where u is the mean of the training samples or zero if </a:t>
            </a:r>
            <a:r>
              <a:rPr lang="en-US" sz="1600" dirty="0" err="1"/>
              <a:t>with_mean</a:t>
            </a:r>
            <a:r>
              <a:rPr lang="en-US" sz="1600" dirty="0"/>
              <a:t>=False, and s is the standard deviation of the training samples or one if </a:t>
            </a:r>
            <a:r>
              <a:rPr lang="en-US" sz="1600" dirty="0" err="1"/>
              <a:t>with_std</a:t>
            </a:r>
            <a:r>
              <a:rPr lang="en-US" sz="1600" dirty="0"/>
              <a:t>=False.</a:t>
            </a:r>
          </a:p>
        </p:txBody>
      </p:sp>
      <p:pic>
        <p:nvPicPr>
          <p:cNvPr id="2050" name="Picture 2" descr="Related image">
            <a:extLst>
              <a:ext uri="{FF2B5EF4-FFF2-40B4-BE49-F238E27FC236}">
                <a16:creationId xmlns:a16="http://schemas.microsoft.com/office/drawing/2014/main" id="{ABF64702-D40C-40DB-9D89-F9999F7007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037" b="18571"/>
          <a:stretch/>
        </p:blipFill>
        <p:spPr bwMode="auto">
          <a:xfrm>
            <a:off x="3258033" y="2511829"/>
            <a:ext cx="5675934" cy="21877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ell phone&#10;&#10;Description automatically generated">
            <a:extLst>
              <a:ext uri="{FF2B5EF4-FFF2-40B4-BE49-F238E27FC236}">
                <a16:creationId xmlns:a16="http://schemas.microsoft.com/office/drawing/2014/main" id="{00400F33-D0B0-4F1D-91EF-99E611073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330" y="4934867"/>
            <a:ext cx="4602090" cy="651135"/>
          </a:xfrm>
          <a:prstGeom prst="rect">
            <a:avLst/>
          </a:prstGeom>
        </p:spPr>
      </p:pic>
      <p:pic>
        <p:nvPicPr>
          <p:cNvPr id="12" name="Picture 11" descr="A picture containing table&#10;&#10;Description automatically generated">
            <a:extLst>
              <a:ext uri="{FF2B5EF4-FFF2-40B4-BE49-F238E27FC236}">
                <a16:creationId xmlns:a16="http://schemas.microsoft.com/office/drawing/2014/main" id="{A0A77C7C-45C8-41B7-B682-6DA8EA424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5582" y="4934866"/>
            <a:ext cx="3971925" cy="651135"/>
          </a:xfrm>
          <a:prstGeom prst="rect">
            <a:avLst/>
          </a:prstGeom>
        </p:spPr>
      </p:pic>
    </p:spTree>
    <p:extLst>
      <p:ext uri="{BB962C8B-B14F-4D97-AF65-F5344CB8AC3E}">
        <p14:creationId xmlns:p14="http://schemas.microsoft.com/office/powerpoint/2010/main" val="381974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6" name="Oval 35">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9" name="Rectangle 38">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0DF49-F92D-4ADC-A535-F517D3F16315}"/>
              </a:ext>
            </a:extLst>
          </p:cNvPr>
          <p:cNvSpPr>
            <a:spLocks noGrp="1"/>
          </p:cNvSpPr>
          <p:nvPr>
            <p:ph type="title"/>
          </p:nvPr>
        </p:nvSpPr>
        <p:spPr>
          <a:xfrm>
            <a:off x="1051560" y="4355692"/>
            <a:ext cx="9085940" cy="1472224"/>
          </a:xfrm>
        </p:spPr>
        <p:txBody>
          <a:bodyPr vert="horz" lIns="91440" tIns="45720" rIns="91440" bIns="45720" rtlCol="0" anchor="b">
            <a:normAutofit/>
          </a:bodyPr>
          <a:lstStyle/>
          <a:p>
            <a:r>
              <a:rPr lang="en-US" sz="6600" kern="1200" cap="all" baseline="0" dirty="0">
                <a:blipFill dpi="0" rotWithShape="1">
                  <a:blip r:embed="rId4"/>
                  <a:srcRect/>
                  <a:tile tx="6350" ty="-127000" sx="65000" sy="64000" flip="none" algn="tl"/>
                </a:blipFill>
                <a:latin typeface="+mj-lt"/>
                <a:ea typeface="+mj-ea"/>
                <a:cs typeface="+mj-cs"/>
              </a:rPr>
              <a:t>           modeling</a:t>
            </a:r>
          </a:p>
        </p:txBody>
      </p:sp>
      <p:pic>
        <p:nvPicPr>
          <p:cNvPr id="9" name="Picture 8" descr="A picture containing drawing&#10;&#10;Description automatically generated">
            <a:extLst>
              <a:ext uri="{FF2B5EF4-FFF2-40B4-BE49-F238E27FC236}">
                <a16:creationId xmlns:a16="http://schemas.microsoft.com/office/drawing/2014/main" id="{6AA5F3CD-7075-4281-8D16-0712B143A8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2968" y="674908"/>
            <a:ext cx="3217333" cy="3217333"/>
          </a:xfrm>
          <a:prstGeom prst="rect">
            <a:avLst/>
          </a:prstGeom>
        </p:spPr>
      </p:pic>
      <p:pic>
        <p:nvPicPr>
          <p:cNvPr id="6" name="Picture 5" descr="A close up of a clock&#10;&#10;Description automatically generated">
            <a:extLst>
              <a:ext uri="{FF2B5EF4-FFF2-40B4-BE49-F238E27FC236}">
                <a16:creationId xmlns:a16="http://schemas.microsoft.com/office/drawing/2014/main" id="{AB9ADD6E-15DD-4CCB-BBBE-45FF88331B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1698" y="665602"/>
            <a:ext cx="3217332" cy="3217332"/>
          </a:xfrm>
          <a:prstGeom prst="rect">
            <a:avLst/>
          </a:prstGeom>
        </p:spPr>
      </p:pic>
      <p:grpSp>
        <p:nvGrpSpPr>
          <p:cNvPr id="43" name="Group 42">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44" name="Oval 43">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5" name="Oval 44">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6859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223A8-5D9C-4F8F-B026-EF5BB8DCDEFB}"/>
              </a:ext>
            </a:extLst>
          </p:cNvPr>
          <p:cNvSpPr>
            <a:spLocks noGrp="1"/>
          </p:cNvSpPr>
          <p:nvPr>
            <p:ph type="title"/>
          </p:nvPr>
        </p:nvSpPr>
        <p:spPr>
          <a:xfrm>
            <a:off x="7883612" y="484632"/>
            <a:ext cx="4079788" cy="1609344"/>
          </a:xfrm>
          <a:ln>
            <a:noFill/>
          </a:ln>
        </p:spPr>
        <p:txBody>
          <a:bodyPr>
            <a:normAutofit/>
          </a:bodyPr>
          <a:lstStyle/>
          <a:p>
            <a:r>
              <a:rPr lang="en-IN" sz="7200" dirty="0"/>
              <a:t>CRISP - DM</a:t>
            </a:r>
          </a:p>
        </p:txBody>
      </p:sp>
      <p:sp>
        <p:nvSpPr>
          <p:cNvPr id="8" name="Content Placeholder 7">
            <a:extLst>
              <a:ext uri="{FF2B5EF4-FFF2-40B4-BE49-F238E27FC236}">
                <a16:creationId xmlns:a16="http://schemas.microsoft.com/office/drawing/2014/main" id="{7BC48A44-BC99-4D38-8361-01B532026087}"/>
              </a:ext>
            </a:extLst>
          </p:cNvPr>
          <p:cNvSpPr>
            <a:spLocks noGrp="1"/>
          </p:cNvSpPr>
          <p:nvPr>
            <p:ph idx="1"/>
          </p:nvPr>
        </p:nvSpPr>
        <p:spPr>
          <a:xfrm>
            <a:off x="7391998" y="2086592"/>
            <a:ext cx="4800002" cy="4371689"/>
          </a:xfrm>
        </p:spPr>
        <p:txBody>
          <a:bodyPr>
            <a:normAutofit/>
          </a:bodyPr>
          <a:lstStyle/>
          <a:p>
            <a:r>
              <a:rPr lang="en-US" sz="2400" dirty="0"/>
              <a:t>CRISP-DM stands for cross-industry standard process for data mining. </a:t>
            </a:r>
          </a:p>
          <a:p>
            <a:r>
              <a:rPr lang="en-US" sz="2400" dirty="0"/>
              <a:t>The CRISP-DM methodology provides a structured approach to planning a data mining projects.</a:t>
            </a:r>
            <a:endParaRPr lang="en-US" sz="1800" dirty="0"/>
          </a:p>
        </p:txBody>
      </p:sp>
      <p:grpSp>
        <p:nvGrpSpPr>
          <p:cNvPr id="13" name="Group 12">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 name="Oval 13">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 name="Oval 14">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2" name="Content Placeholder 3">
            <a:extLst>
              <a:ext uri="{FF2B5EF4-FFF2-40B4-BE49-F238E27FC236}">
                <a16:creationId xmlns:a16="http://schemas.microsoft.com/office/drawing/2014/main" id="{315505BE-895C-43EF-8BA8-BB552225F41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897"/>
          <a:stretch/>
        </p:blipFill>
        <p:spPr bwMode="auto">
          <a:xfrm>
            <a:off x="584243" y="24872"/>
            <a:ext cx="6715125" cy="683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612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6D3D-1A5C-47E1-90FB-FB7532364155}"/>
              </a:ext>
            </a:extLst>
          </p:cNvPr>
          <p:cNvSpPr>
            <a:spLocks noGrp="1"/>
          </p:cNvSpPr>
          <p:nvPr>
            <p:ph type="title"/>
          </p:nvPr>
        </p:nvSpPr>
        <p:spPr>
          <a:xfrm>
            <a:off x="476173" y="625678"/>
            <a:ext cx="10553700" cy="1750026"/>
          </a:xfrm>
        </p:spPr>
        <p:txBody>
          <a:bodyPr>
            <a:normAutofit fontScale="90000"/>
          </a:bodyPr>
          <a:lstStyle/>
          <a:p>
            <a:r>
              <a:rPr lang="en-US" sz="3100" i="1" dirty="0">
                <a:latin typeface="+mn-lt"/>
              </a:rPr>
              <a:t>Model Used:   </a:t>
            </a:r>
            <a:r>
              <a:rPr lang="en-US" sz="3100" dirty="0" err="1">
                <a:highlight>
                  <a:srgbClr val="FFFF00"/>
                </a:highlight>
                <a:latin typeface="+mn-lt"/>
              </a:rPr>
              <a:t>DecisionTree</a:t>
            </a:r>
            <a:r>
              <a:rPr lang="en-US" sz="3100" dirty="0">
                <a:highlight>
                  <a:srgbClr val="FFFF00"/>
                </a:highlight>
                <a:latin typeface="+mn-lt"/>
              </a:rPr>
              <a:t> </a:t>
            </a:r>
            <a:r>
              <a:rPr lang="en-US" sz="3100" dirty="0" err="1">
                <a:highlight>
                  <a:srgbClr val="FFFF00"/>
                </a:highlight>
                <a:latin typeface="+mn-lt"/>
              </a:rPr>
              <a:t>Classfier</a:t>
            </a:r>
            <a:br>
              <a:rPr lang="en-US" sz="3100" dirty="0">
                <a:highlight>
                  <a:srgbClr val="FFFF00"/>
                </a:highlight>
                <a:latin typeface="+mn-lt"/>
              </a:rPr>
            </a:br>
            <a:br>
              <a:rPr lang="en-US" sz="3100" dirty="0">
                <a:highlight>
                  <a:srgbClr val="FFFF00"/>
                </a:highlight>
                <a:latin typeface="+mn-lt"/>
              </a:rPr>
            </a:br>
            <a:r>
              <a:rPr lang="en-US" sz="3100" i="1" dirty="0">
                <a:latin typeface="+mn-lt"/>
              </a:rPr>
              <a:t>Train &amp; test split for two datasets:</a:t>
            </a:r>
            <a:br>
              <a:rPr lang="en-US" sz="3100" i="1" dirty="0">
                <a:latin typeface="+mn-lt"/>
              </a:rPr>
            </a:br>
            <a:br>
              <a:rPr lang="en-US" i="1" dirty="0"/>
            </a:br>
            <a:endParaRPr lang="en-US" dirty="0"/>
          </a:p>
        </p:txBody>
      </p:sp>
      <p:sp>
        <p:nvSpPr>
          <p:cNvPr id="3" name="Content Placeholder 2">
            <a:extLst>
              <a:ext uri="{FF2B5EF4-FFF2-40B4-BE49-F238E27FC236}">
                <a16:creationId xmlns:a16="http://schemas.microsoft.com/office/drawing/2014/main" id="{4EEB9BDD-387D-4B36-A205-397EFA72094E}"/>
              </a:ext>
            </a:extLst>
          </p:cNvPr>
          <p:cNvSpPr>
            <a:spLocks noGrp="1"/>
          </p:cNvSpPr>
          <p:nvPr>
            <p:ph idx="1"/>
          </p:nvPr>
        </p:nvSpPr>
        <p:spPr>
          <a:xfrm>
            <a:off x="562356" y="2375704"/>
            <a:ext cx="10058400" cy="4050792"/>
          </a:xfrm>
        </p:spPr>
        <p:txBody>
          <a:bodyPr/>
          <a:lstStyle/>
          <a:p>
            <a:r>
              <a:rPr lang="en-US" dirty="0"/>
              <a:t>Modeling is performed on two data sets which we split in the preparation part(one with smoking status and other without smoking status).</a:t>
            </a:r>
          </a:p>
          <a:p>
            <a:endParaRPr lang="en-US" dirty="0"/>
          </a:p>
          <a:p>
            <a:endParaRPr lang="en-US" dirty="0"/>
          </a:p>
        </p:txBody>
      </p:sp>
      <p:pic>
        <p:nvPicPr>
          <p:cNvPr id="4" name="Picture 3" descr="A close up of text on a white background&#10;&#10;Description automatically generated">
            <a:extLst>
              <a:ext uri="{FF2B5EF4-FFF2-40B4-BE49-F238E27FC236}">
                <a16:creationId xmlns:a16="http://schemas.microsoft.com/office/drawing/2014/main" id="{040FE9E0-1562-4BEA-9C8A-FBE153954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09" y="3304270"/>
            <a:ext cx="5450291" cy="1846976"/>
          </a:xfrm>
          <a:prstGeom prst="rect">
            <a:avLst/>
          </a:prstGeom>
        </p:spPr>
      </p:pic>
      <p:pic>
        <p:nvPicPr>
          <p:cNvPr id="6" name="Picture 5">
            <a:extLst>
              <a:ext uri="{FF2B5EF4-FFF2-40B4-BE49-F238E27FC236}">
                <a16:creationId xmlns:a16="http://schemas.microsoft.com/office/drawing/2014/main" id="{19364B45-2D76-454E-8A59-6BFCD490D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56" y="1453576"/>
            <a:ext cx="10553700" cy="219075"/>
          </a:xfrm>
          <a:prstGeom prst="rect">
            <a:avLst/>
          </a:prstGeom>
        </p:spPr>
      </p:pic>
      <p:pic>
        <p:nvPicPr>
          <p:cNvPr id="8" name="Picture 7">
            <a:extLst>
              <a:ext uri="{FF2B5EF4-FFF2-40B4-BE49-F238E27FC236}">
                <a16:creationId xmlns:a16="http://schemas.microsoft.com/office/drawing/2014/main" id="{8883F956-1409-4DD4-9018-0D2493FF9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356" y="1826715"/>
            <a:ext cx="9258300" cy="247650"/>
          </a:xfrm>
          <a:prstGeom prst="rect">
            <a:avLst/>
          </a:prstGeom>
        </p:spPr>
      </p:pic>
    </p:spTree>
    <p:extLst>
      <p:ext uri="{BB962C8B-B14F-4D97-AF65-F5344CB8AC3E}">
        <p14:creationId xmlns:p14="http://schemas.microsoft.com/office/powerpoint/2010/main" val="386690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7BF936A-7CB7-4C57-98A3-96928DD27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85C791B-FFA1-4943-B5E4-F5F145D8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671DBD-7165-4BE6-80A0-045723A9A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D622AD38-5C0D-490C-A06A-D1F07E29CB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8" name="Oval 47">
              <a:extLst>
                <a:ext uri="{FF2B5EF4-FFF2-40B4-BE49-F238E27FC236}">
                  <a16:creationId xmlns:a16="http://schemas.microsoft.com/office/drawing/2014/main" id="{ED57AEAB-0276-4D94-93D9-3A090A1FD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9" name="Oval 48">
              <a:extLst>
                <a:ext uri="{FF2B5EF4-FFF2-40B4-BE49-F238E27FC236}">
                  <a16:creationId xmlns:a16="http://schemas.microsoft.com/office/drawing/2014/main" id="{CCF33569-0434-460F-AFA4-D829E476A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1" name="Rectangle 50">
            <a:extLst>
              <a:ext uri="{FF2B5EF4-FFF2-40B4-BE49-F238E27FC236}">
                <a16:creationId xmlns:a16="http://schemas.microsoft.com/office/drawing/2014/main" id="{FC4A6789-55AC-42E6-9425-33CA7D05C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a:extLst>
              <a:ext uri="{FF2B5EF4-FFF2-40B4-BE49-F238E27FC236}">
                <a16:creationId xmlns:a16="http://schemas.microsoft.com/office/drawing/2014/main" id="{20718D89-30AF-42EF-86AB-FF232D797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087"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0C9096F-A448-430D-BC4A-3D78B1726D7D}"/>
              </a:ext>
            </a:extLst>
          </p:cNvPr>
          <p:cNvSpPr txBox="1"/>
          <p:nvPr/>
        </p:nvSpPr>
        <p:spPr>
          <a:xfrm>
            <a:off x="1113719" y="1638539"/>
            <a:ext cx="2752045" cy="3151659"/>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6000" kern="1200" cap="all" baseline="0">
                <a:blipFill dpi="0" rotWithShape="1">
                  <a:blip r:embed="rId4"/>
                  <a:srcRect/>
                  <a:tile tx="6350" ty="-127000" sx="65000" sy="64000" flip="none" algn="tl"/>
                </a:blipFill>
                <a:latin typeface="+mj-lt"/>
                <a:ea typeface="+mj-ea"/>
                <a:cs typeface="+mj-cs"/>
              </a:rPr>
              <a:t>Results</a:t>
            </a:r>
            <a:r>
              <a:rPr lang="en-US" sz="6000" kern="1200" cap="all" baseline="0" dirty="0">
                <a:blipFill dpi="0" rotWithShape="1">
                  <a:blip r:embed="rId4"/>
                  <a:srcRect/>
                  <a:tile tx="6350" ty="-127000" sx="65000" sy="64000" flip="none" algn="tl"/>
                </a:blipFill>
                <a:latin typeface="+mj-lt"/>
                <a:ea typeface="+mj-ea"/>
                <a:cs typeface="+mj-cs"/>
              </a:rPr>
              <a:t>?</a:t>
            </a:r>
          </a:p>
        </p:txBody>
      </p:sp>
      <p:sp>
        <p:nvSpPr>
          <p:cNvPr id="55" name="Rectangle 54">
            <a:extLst>
              <a:ext uri="{FF2B5EF4-FFF2-40B4-BE49-F238E27FC236}">
                <a16:creationId xmlns:a16="http://schemas.microsoft.com/office/drawing/2014/main" id="{0C6CBCA2-E9FC-45B2-A370-2BA218D8A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087" y="928117"/>
            <a:ext cx="10597896"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77A98F12-88CC-4372-BAAE-217493A36F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5692" y="2058783"/>
            <a:ext cx="4140349" cy="358140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0558677-40F1-4413-9C48-C361DEEDC6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2226" y="2116064"/>
            <a:ext cx="3857942" cy="339499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A9A726E1-91B9-4B05-9160-6C097471FF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5693" y="1158626"/>
            <a:ext cx="4034502" cy="84998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AA37CBB-41BD-464D-AE30-436FC2DF31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24825" y="1158626"/>
            <a:ext cx="3857942" cy="886144"/>
          </a:xfrm>
          <a:prstGeom prst="rect">
            <a:avLst/>
          </a:prstGeom>
        </p:spPr>
      </p:pic>
      <p:sp>
        <p:nvSpPr>
          <p:cNvPr id="57" name="Rectangle 56">
            <a:extLst>
              <a:ext uri="{FF2B5EF4-FFF2-40B4-BE49-F238E27FC236}">
                <a16:creationId xmlns:a16="http://schemas.microsoft.com/office/drawing/2014/main" id="{609AF6DF-BB66-41AD-AAFF-4B2CF37F1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087" y="5820583"/>
            <a:ext cx="10597896"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9C6DACB6-6C32-4382-9C54-2EA21977F3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790" y="5477256"/>
            <a:ext cx="914400" cy="914400"/>
            <a:chOff x="9685338" y="4460675"/>
            <a:chExt cx="1080904" cy="1080902"/>
          </a:xfrm>
        </p:grpSpPr>
        <p:sp>
          <p:nvSpPr>
            <p:cNvPr id="60" name="Oval 59">
              <a:extLst>
                <a:ext uri="{FF2B5EF4-FFF2-40B4-BE49-F238E27FC236}">
                  <a16:creationId xmlns:a16="http://schemas.microsoft.com/office/drawing/2014/main" id="{D389BFCA-D695-4FB6-A90C-0D7549676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1" name="Oval 60">
              <a:extLst>
                <a:ext uri="{FF2B5EF4-FFF2-40B4-BE49-F238E27FC236}">
                  <a16:creationId xmlns:a16="http://schemas.microsoft.com/office/drawing/2014/main" id="{4F7E4C9C-591E-4C54-9ECF-96F50A57B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id="{24BC9B5C-9D11-4033-AD3D-3B35DF9B3D87}"/>
              </a:ext>
            </a:extLst>
          </p:cNvPr>
          <p:cNvSpPr/>
          <p:nvPr/>
        </p:nvSpPr>
        <p:spPr>
          <a:xfrm>
            <a:off x="3865764" y="1771650"/>
            <a:ext cx="2459535" cy="285538"/>
          </a:xfrm>
          <a:prstGeom prst="rect">
            <a:avLst/>
          </a:prstGeom>
          <a:solidFill>
            <a:srgbClr val="FFFF00">
              <a:alpha val="25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916AD36-8387-4766-A350-82005507DD8F}"/>
              </a:ext>
            </a:extLst>
          </p:cNvPr>
          <p:cNvSpPr/>
          <p:nvPr/>
        </p:nvSpPr>
        <p:spPr>
          <a:xfrm>
            <a:off x="8094847" y="1753978"/>
            <a:ext cx="2290724" cy="285538"/>
          </a:xfrm>
          <a:prstGeom prst="rect">
            <a:avLst/>
          </a:prstGeom>
          <a:solidFill>
            <a:srgbClr val="FFFF00">
              <a:alpha val="25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561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1" name="Rectangle 18">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10C9096F-A448-430D-BC4A-3D78B1726D7D}"/>
              </a:ext>
            </a:extLst>
          </p:cNvPr>
          <p:cNvSpPr txBox="1"/>
          <p:nvPr/>
        </p:nvSpPr>
        <p:spPr>
          <a:xfrm>
            <a:off x="6900637" y="151266"/>
            <a:ext cx="4645588" cy="2997195"/>
          </a:xfrm>
          <a:prstGeom prst="rect">
            <a:avLst/>
          </a:prstGeom>
        </p:spPr>
        <p:txBody>
          <a:bodyPr vert="horz" lIns="91440" tIns="45720" rIns="91440" bIns="45720" rtlCol="0" anchor="b">
            <a:normAutofit/>
          </a:bodyPr>
          <a:lstStyle/>
          <a:p>
            <a:pPr defTabSz="914400">
              <a:lnSpc>
                <a:spcPct val="80000"/>
              </a:lnSpc>
              <a:spcBef>
                <a:spcPct val="0"/>
              </a:spcBef>
              <a:spcAft>
                <a:spcPts val="600"/>
              </a:spcAft>
            </a:pPr>
            <a:r>
              <a:rPr lang="en-US" sz="6000" cap="all" dirty="0">
                <a:latin typeface="+mj-lt"/>
                <a:ea typeface="+mj-ea"/>
                <a:cs typeface="+mj-cs"/>
              </a:rPr>
              <a:t>WHAT WAS THE PROBLEM?</a:t>
            </a:r>
          </a:p>
          <a:p>
            <a:pPr defTabSz="914400">
              <a:lnSpc>
                <a:spcPct val="80000"/>
              </a:lnSpc>
              <a:spcBef>
                <a:spcPct val="0"/>
              </a:spcBef>
              <a:spcAft>
                <a:spcPts val="600"/>
              </a:spcAft>
            </a:pPr>
            <a:endParaRPr lang="en-US" sz="3200" cap="all" dirty="0">
              <a:ea typeface="+mj-ea"/>
              <a:cs typeface="+mj-cs"/>
            </a:endParaRPr>
          </a:p>
          <a:p>
            <a:pPr defTabSz="914400">
              <a:lnSpc>
                <a:spcPct val="80000"/>
              </a:lnSpc>
              <a:spcBef>
                <a:spcPct val="0"/>
              </a:spcBef>
              <a:spcAft>
                <a:spcPts val="600"/>
              </a:spcAft>
            </a:pPr>
            <a:endParaRPr lang="en-US" sz="6000" cap="all" dirty="0">
              <a:latin typeface="+mj-lt"/>
              <a:ea typeface="+mj-ea"/>
              <a:cs typeface="+mj-cs"/>
            </a:endParaRPr>
          </a:p>
        </p:txBody>
      </p:sp>
      <p:sp>
        <p:nvSpPr>
          <p:cNvPr id="32" name="Freeform: Shape 20">
            <a:extLst>
              <a:ext uri="{FF2B5EF4-FFF2-40B4-BE49-F238E27FC236}">
                <a16:creationId xmlns:a16="http://schemas.microsoft.com/office/drawing/2014/main" id="{1F4852F6-7518-4984-BD06-9DCC65609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720071"/>
            <a:ext cx="5503939" cy="5503939"/>
          </a:xfrm>
          <a:custGeom>
            <a:avLst/>
            <a:gdLst>
              <a:gd name="connsiteX0" fmla="*/ 1751076 w 3502152"/>
              <a:gd name="connsiteY0" fmla="*/ 228600 h 3502152"/>
              <a:gd name="connsiteX1" fmla="*/ 228600 w 3502152"/>
              <a:gd name="connsiteY1" fmla="*/ 1751076 h 3502152"/>
              <a:gd name="connsiteX2" fmla="*/ 1751076 w 3502152"/>
              <a:gd name="connsiteY2" fmla="*/ 3273552 h 3502152"/>
              <a:gd name="connsiteX3" fmla="*/ 3273552 w 3502152"/>
              <a:gd name="connsiteY3" fmla="*/ 1751076 h 3502152"/>
              <a:gd name="connsiteX4" fmla="*/ 1751076 w 3502152"/>
              <a:gd name="connsiteY4" fmla="*/ 228600 h 3502152"/>
              <a:gd name="connsiteX5" fmla="*/ 1751076 w 3502152"/>
              <a:gd name="connsiteY5" fmla="*/ 0 h 3502152"/>
              <a:gd name="connsiteX6" fmla="*/ 3502152 w 3502152"/>
              <a:gd name="connsiteY6" fmla="*/ 1751076 h 3502152"/>
              <a:gd name="connsiteX7" fmla="*/ 1751076 w 3502152"/>
              <a:gd name="connsiteY7" fmla="*/ 3502152 h 3502152"/>
              <a:gd name="connsiteX8" fmla="*/ 0 w 3502152"/>
              <a:gd name="connsiteY8" fmla="*/ 1751076 h 3502152"/>
              <a:gd name="connsiteX9" fmla="*/ 1751076 w 3502152"/>
              <a:gd name="connsiteY9" fmla="*/ 0 h 350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2152" h="3502152">
                <a:moveTo>
                  <a:pt x="1751076" y="228600"/>
                </a:moveTo>
                <a:cubicBezTo>
                  <a:pt x="910236" y="228600"/>
                  <a:pt x="228600" y="910236"/>
                  <a:pt x="228600" y="1751076"/>
                </a:cubicBezTo>
                <a:cubicBezTo>
                  <a:pt x="228600" y="2591916"/>
                  <a:pt x="910236" y="3273552"/>
                  <a:pt x="1751076" y="3273552"/>
                </a:cubicBezTo>
                <a:cubicBezTo>
                  <a:pt x="2591916" y="3273552"/>
                  <a:pt x="3273552" y="2591916"/>
                  <a:pt x="3273552" y="1751076"/>
                </a:cubicBezTo>
                <a:cubicBezTo>
                  <a:pt x="3273552" y="910236"/>
                  <a:pt x="2591916" y="228600"/>
                  <a:pt x="1751076" y="228600"/>
                </a:cubicBezTo>
                <a:close/>
                <a:moveTo>
                  <a:pt x="1751076" y="0"/>
                </a:moveTo>
                <a:cubicBezTo>
                  <a:pt x="2718169" y="0"/>
                  <a:pt x="3502152" y="783983"/>
                  <a:pt x="3502152" y="1751076"/>
                </a:cubicBezTo>
                <a:cubicBezTo>
                  <a:pt x="3502152" y="2718169"/>
                  <a:pt x="2718169" y="3502152"/>
                  <a:pt x="1751076" y="3502152"/>
                </a:cubicBezTo>
                <a:cubicBezTo>
                  <a:pt x="783983" y="3502152"/>
                  <a:pt x="0" y="2718169"/>
                  <a:pt x="0" y="1751076"/>
                </a:cubicBezTo>
                <a:cubicBezTo>
                  <a:pt x="0" y="783983"/>
                  <a:pt x="783983" y="0"/>
                  <a:pt x="175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71E1013-2A3B-44FA-9A77-AF71519815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4658" y="2054504"/>
            <a:ext cx="4086235" cy="3095321"/>
          </a:xfrm>
          <a:prstGeom prst="rect">
            <a:avLst/>
          </a:prstGeom>
        </p:spPr>
      </p:pic>
      <p:sp>
        <p:nvSpPr>
          <p:cNvPr id="33" name="Rectangle 22">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02414" y="343169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680732F8-5828-4B5E-A2B5-4146D3D0570D}"/>
              </a:ext>
            </a:extLst>
          </p:cNvPr>
          <p:cNvSpPr txBox="1"/>
          <p:nvPr/>
        </p:nvSpPr>
        <p:spPr>
          <a:xfrm>
            <a:off x="7210425" y="2085658"/>
            <a:ext cx="4335800" cy="2246769"/>
          </a:xfrm>
          <a:prstGeom prst="rect">
            <a:avLst/>
          </a:prstGeom>
          <a:noFill/>
        </p:spPr>
        <p:txBody>
          <a:bodyPr wrap="square" rtlCol="0">
            <a:spAutoFit/>
          </a:bodyPr>
          <a:lstStyle/>
          <a:p>
            <a:r>
              <a:rPr lang="en-US" sz="2000" dirty="0"/>
              <a:t>The number of  stroke observations are not equally distributed. Large amount of data/observations are present for stroke = 0(</a:t>
            </a:r>
            <a:r>
              <a:rPr lang="en-US" sz="2000" i="1" dirty="0"/>
              <a:t>majority class</a:t>
            </a:r>
            <a:r>
              <a:rPr lang="en-US" sz="2000" dirty="0"/>
              <a:t>), and much fewer observations for stroke = 1 (</a:t>
            </a:r>
            <a:r>
              <a:rPr lang="en-US" sz="2000" i="1" dirty="0"/>
              <a:t>minority class</a:t>
            </a:r>
            <a:r>
              <a:rPr lang="en-US" sz="2000" dirty="0"/>
              <a:t>).</a:t>
            </a:r>
          </a:p>
        </p:txBody>
      </p:sp>
      <p:sp>
        <p:nvSpPr>
          <p:cNvPr id="6" name="TextBox 5">
            <a:extLst>
              <a:ext uri="{FF2B5EF4-FFF2-40B4-BE49-F238E27FC236}">
                <a16:creationId xmlns:a16="http://schemas.microsoft.com/office/drawing/2014/main" id="{E67BEB78-1534-4C91-B545-99B4FEEA9E00}"/>
              </a:ext>
            </a:extLst>
          </p:cNvPr>
          <p:cNvSpPr txBox="1"/>
          <p:nvPr/>
        </p:nvSpPr>
        <p:spPr>
          <a:xfrm>
            <a:off x="1359018" y="6224010"/>
            <a:ext cx="4021876" cy="369332"/>
          </a:xfrm>
          <a:prstGeom prst="rect">
            <a:avLst/>
          </a:prstGeom>
          <a:noFill/>
        </p:spPr>
        <p:txBody>
          <a:bodyPr wrap="square" rtlCol="0">
            <a:spAutoFit/>
          </a:bodyPr>
          <a:lstStyle/>
          <a:p>
            <a:r>
              <a:rPr lang="en-US" sz="900" dirty="0"/>
              <a:t>The above figure shows the stroke values of smoking and non-smoking data combined</a:t>
            </a:r>
          </a:p>
        </p:txBody>
      </p:sp>
    </p:spTree>
    <p:extLst>
      <p:ext uri="{BB962C8B-B14F-4D97-AF65-F5344CB8AC3E}">
        <p14:creationId xmlns:p14="http://schemas.microsoft.com/office/powerpoint/2010/main" val="1657058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6" name="Oval 3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9" name="Rectangle 38">
            <a:extLst>
              <a:ext uri="{FF2B5EF4-FFF2-40B4-BE49-F238E27FC236}">
                <a16:creationId xmlns:a16="http://schemas.microsoft.com/office/drawing/2014/main" id="{F4664CB4-B2D2-4732-AB2C-939321E99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a:extLst>
              <a:ext uri="{FF2B5EF4-FFF2-40B4-BE49-F238E27FC236}">
                <a16:creationId xmlns:a16="http://schemas.microsoft.com/office/drawing/2014/main" id="{D03168EC-D910-4109-8158-A433124BB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EB50A5-ED88-4DB9-A0A0-1370FEEE6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3" y="1110053"/>
            <a:ext cx="663143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9F631-9D73-4422-83C3-329210F420B0}"/>
              </a:ext>
            </a:extLst>
          </p:cNvPr>
          <p:cNvSpPr>
            <a:spLocks noGrp="1"/>
          </p:cNvSpPr>
          <p:nvPr>
            <p:ph type="title"/>
          </p:nvPr>
        </p:nvSpPr>
        <p:spPr>
          <a:xfrm>
            <a:off x="1248156" y="1432223"/>
            <a:ext cx="5965470" cy="3357976"/>
          </a:xfrm>
        </p:spPr>
        <p:txBody>
          <a:bodyPr vert="horz" lIns="91440" tIns="45720" rIns="91440" bIns="45720" rtlCol="0" anchor="ctr">
            <a:normAutofit/>
          </a:bodyPr>
          <a:lstStyle/>
          <a:p>
            <a:r>
              <a:rPr lang="en-US" dirty="0">
                <a:blipFill dpi="0" rotWithShape="1">
                  <a:blip r:embed="rId4"/>
                  <a:srcRect/>
                  <a:tile tx="6350" ty="-127000" sx="65000" sy="64000" flip="none" algn="tl"/>
                </a:blipFill>
              </a:rPr>
              <a:t>Data preparation (contd.)</a:t>
            </a:r>
          </a:p>
        </p:txBody>
      </p:sp>
      <p:pic>
        <p:nvPicPr>
          <p:cNvPr id="5" name="Picture 4">
            <a:extLst>
              <a:ext uri="{FF2B5EF4-FFF2-40B4-BE49-F238E27FC236}">
                <a16:creationId xmlns:a16="http://schemas.microsoft.com/office/drawing/2014/main" id="{FCAF2E54-0B54-40A1-9FBD-8178A7A46388}"/>
              </a:ext>
            </a:extLst>
          </p:cNvPr>
          <p:cNvPicPr>
            <a:picLocks noChangeAspect="1"/>
          </p:cNvPicPr>
          <p:nvPr/>
        </p:nvPicPr>
        <p:blipFill>
          <a:blip r:embed="rId6"/>
          <a:stretch>
            <a:fillRect/>
          </a:stretch>
        </p:blipFill>
        <p:spPr>
          <a:xfrm>
            <a:off x="7552264" y="1734132"/>
            <a:ext cx="3961196" cy="3469623"/>
          </a:xfrm>
          <a:prstGeom prst="rect">
            <a:avLst/>
          </a:prstGeom>
        </p:spPr>
      </p:pic>
      <p:sp>
        <p:nvSpPr>
          <p:cNvPr id="45" name="Rectangle 44">
            <a:extLst>
              <a:ext uri="{FF2B5EF4-FFF2-40B4-BE49-F238E27FC236}">
                <a16:creationId xmlns:a16="http://schemas.microsoft.com/office/drawing/2014/main" id="{0AA47C27-8894-42A7-8D01-C902DA9B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8B4BD81D-EAC7-4C48-A5FD-A1156EC84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8" name="Oval 47">
              <a:extLst>
                <a:ext uri="{FF2B5EF4-FFF2-40B4-BE49-F238E27FC236}">
                  <a16:creationId xmlns:a16="http://schemas.microsoft.com/office/drawing/2014/main" id="{9CAF43F4-8892-4C5D-A8ED-C423F5175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9" name="Oval 48">
              <a:extLst>
                <a:ext uri="{FF2B5EF4-FFF2-40B4-BE49-F238E27FC236}">
                  <a16:creationId xmlns:a16="http://schemas.microsoft.com/office/drawing/2014/main" id="{2D028E2F-5F35-49A4-86F5-81814931E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4248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9096F-A448-430D-BC4A-3D78B1726D7D}"/>
              </a:ext>
            </a:extLst>
          </p:cNvPr>
          <p:cNvSpPr txBox="1"/>
          <p:nvPr/>
        </p:nvSpPr>
        <p:spPr>
          <a:xfrm>
            <a:off x="707472" y="310393"/>
            <a:ext cx="11484528" cy="1754326"/>
          </a:xfrm>
          <a:prstGeom prst="rect">
            <a:avLst/>
          </a:prstGeom>
          <a:noFill/>
        </p:spPr>
        <p:txBody>
          <a:bodyPr wrap="square" rtlCol="0">
            <a:spAutoFit/>
          </a:bodyPr>
          <a:lstStyle/>
          <a:p>
            <a:r>
              <a:rPr lang="en-US" dirty="0"/>
              <a:t>To deal with the imbalance problem of the dataset we have resampled the dataset by performing both </a:t>
            </a:r>
            <a:r>
              <a:rPr lang="en-US" dirty="0" err="1"/>
              <a:t>Undersampling</a:t>
            </a:r>
            <a:r>
              <a:rPr lang="en-US" dirty="0"/>
              <a:t> and Oversampling on the data.</a:t>
            </a:r>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BDC3F2F8-BA20-4D90-A4EF-EAF1F0265DDB}"/>
              </a:ext>
            </a:extLst>
          </p:cNvPr>
          <p:cNvPicPr>
            <a:picLocks noChangeAspect="1"/>
          </p:cNvPicPr>
          <p:nvPr/>
        </p:nvPicPr>
        <p:blipFill>
          <a:blip r:embed="rId2"/>
          <a:stretch>
            <a:fillRect/>
          </a:stretch>
        </p:blipFill>
        <p:spPr>
          <a:xfrm>
            <a:off x="2276880" y="1187556"/>
            <a:ext cx="7764076" cy="3120704"/>
          </a:xfrm>
          <a:prstGeom prst="rect">
            <a:avLst/>
          </a:prstGeom>
        </p:spPr>
      </p:pic>
      <p:sp>
        <p:nvSpPr>
          <p:cNvPr id="5" name="Rectangle 4">
            <a:extLst>
              <a:ext uri="{FF2B5EF4-FFF2-40B4-BE49-F238E27FC236}">
                <a16:creationId xmlns:a16="http://schemas.microsoft.com/office/drawing/2014/main" id="{D72BD21F-FD96-4E2E-B5BC-0A65A7E5260B}"/>
              </a:ext>
            </a:extLst>
          </p:cNvPr>
          <p:cNvSpPr/>
          <p:nvPr/>
        </p:nvSpPr>
        <p:spPr>
          <a:xfrm>
            <a:off x="707472" y="4705684"/>
            <a:ext cx="10902892" cy="1477328"/>
          </a:xfrm>
          <a:prstGeom prst="rect">
            <a:avLst/>
          </a:prstGeom>
        </p:spPr>
        <p:txBody>
          <a:bodyPr wrap="square">
            <a:spAutoFit/>
          </a:bodyPr>
          <a:lstStyle/>
          <a:p>
            <a:r>
              <a:rPr lang="en-US" b="1" dirty="0" err="1"/>
              <a:t>Undersampling</a:t>
            </a:r>
            <a:r>
              <a:rPr lang="en-US" dirty="0"/>
              <a:t> deletes some of the observations from the majority class in order to match the numbers with the minority class.</a:t>
            </a:r>
          </a:p>
          <a:p>
            <a:endParaRPr lang="en-US" dirty="0">
              <a:latin typeface="medium-content-serif-font"/>
            </a:endParaRPr>
          </a:p>
          <a:p>
            <a:r>
              <a:rPr lang="en-US" b="1" dirty="0"/>
              <a:t>Oversampling</a:t>
            </a:r>
            <a:r>
              <a:rPr lang="en-US" dirty="0"/>
              <a:t> generates synthetic data that tries to randomly generate a sample of the attributes from observations in the minority class.</a:t>
            </a:r>
          </a:p>
        </p:txBody>
      </p:sp>
    </p:spTree>
    <p:extLst>
      <p:ext uri="{BB962C8B-B14F-4D97-AF65-F5344CB8AC3E}">
        <p14:creationId xmlns:p14="http://schemas.microsoft.com/office/powerpoint/2010/main" val="2744492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683C38-7142-4DCF-B819-41DF43A42715}"/>
              </a:ext>
            </a:extLst>
          </p:cNvPr>
          <p:cNvSpPr>
            <a:spLocks noGrp="1"/>
          </p:cNvSpPr>
          <p:nvPr>
            <p:ph type="title"/>
          </p:nvPr>
        </p:nvSpPr>
        <p:spPr>
          <a:xfrm>
            <a:off x="200025" y="132350"/>
            <a:ext cx="8620125" cy="1210675"/>
          </a:xfrm>
        </p:spPr>
        <p:txBody>
          <a:bodyPr vert="horz" lIns="91440" tIns="45720" rIns="91440" bIns="45720" rtlCol="0" anchor="ctr">
            <a:normAutofit fontScale="90000"/>
          </a:bodyPr>
          <a:lstStyle/>
          <a:p>
            <a:r>
              <a:rPr lang="en-US" sz="4400" dirty="0"/>
              <a:t>APPROACH FOR UNDERSAMPLING:</a:t>
            </a:r>
            <a:br>
              <a:rPr lang="en-US" dirty="0"/>
            </a:br>
            <a:endParaRPr lang="en-US" dirty="0"/>
          </a:p>
        </p:txBody>
      </p:sp>
      <p:sp>
        <p:nvSpPr>
          <p:cNvPr id="6" name="Content Placeholder 5">
            <a:extLst>
              <a:ext uri="{FF2B5EF4-FFF2-40B4-BE49-F238E27FC236}">
                <a16:creationId xmlns:a16="http://schemas.microsoft.com/office/drawing/2014/main" id="{35BD330D-DDA5-4237-9D9A-0F620FF120D1}"/>
              </a:ext>
            </a:extLst>
          </p:cNvPr>
          <p:cNvSpPr>
            <a:spLocks noGrp="1"/>
          </p:cNvSpPr>
          <p:nvPr>
            <p:ph idx="1"/>
          </p:nvPr>
        </p:nvSpPr>
        <p:spPr>
          <a:xfrm>
            <a:off x="200025" y="737687"/>
            <a:ext cx="6696075" cy="5987963"/>
          </a:xfrm>
        </p:spPr>
        <p:txBody>
          <a:bodyPr vert="horz" lIns="91440" tIns="45720" rIns="91440" bIns="45720" rtlCol="0">
            <a:normAutofit/>
          </a:bodyPr>
          <a:lstStyle/>
          <a:p>
            <a:endParaRPr lang="en-US" sz="1100" dirty="0"/>
          </a:p>
          <a:p>
            <a:r>
              <a:rPr lang="en-US" sz="1800" dirty="0"/>
              <a:t>We considered two </a:t>
            </a:r>
            <a:r>
              <a:rPr lang="en-US" sz="1800" dirty="0" err="1"/>
              <a:t>undersampling</a:t>
            </a:r>
            <a:r>
              <a:rPr lang="en-US" sz="1800" dirty="0"/>
              <a:t> techniques on the data:</a:t>
            </a:r>
            <a:endParaRPr lang="en-US" sz="1800" b="1" dirty="0"/>
          </a:p>
          <a:p>
            <a:pPr marL="0" indent="0">
              <a:buNone/>
            </a:pPr>
            <a:r>
              <a:rPr lang="en-US" sz="1800" b="1" dirty="0"/>
              <a:t>Random under-sampling for the majority class</a:t>
            </a:r>
            <a:r>
              <a:rPr lang="en-US" sz="1800" dirty="0"/>
              <a:t>:</a:t>
            </a:r>
          </a:p>
          <a:p>
            <a:r>
              <a:rPr lang="en-US" sz="1800" dirty="0"/>
              <a:t>      This technique under-samples the majority class randomly and uniformly.</a:t>
            </a:r>
          </a:p>
          <a:p>
            <a:pPr marL="0" indent="0">
              <a:buNone/>
            </a:pPr>
            <a:r>
              <a:rPr lang="en-US" sz="1800" b="1" i="1" dirty="0"/>
              <a:t>Drawback:</a:t>
            </a:r>
            <a:r>
              <a:rPr lang="en-US" sz="1800" i="1" dirty="0"/>
              <a:t> </a:t>
            </a:r>
            <a:r>
              <a:rPr lang="en-US" sz="1800" dirty="0"/>
              <a:t>This can potentially lead to loss of information.</a:t>
            </a:r>
          </a:p>
          <a:p>
            <a:pPr marL="0" indent="0">
              <a:buNone/>
            </a:pPr>
            <a:r>
              <a:rPr lang="en-US" sz="1800" b="1" dirty="0" err="1"/>
              <a:t>ClusterCentroids</a:t>
            </a:r>
            <a:r>
              <a:rPr lang="en-US" sz="1800" b="1" dirty="0"/>
              <a:t>:</a:t>
            </a:r>
          </a:p>
          <a:p>
            <a:r>
              <a:rPr lang="en-US" sz="1800" dirty="0"/>
              <a:t>    Method that under samples the majority class by replacing a cluster of majority samples by the cluster centroid of a </a:t>
            </a:r>
            <a:r>
              <a:rPr lang="en-US" sz="1800" dirty="0" err="1"/>
              <a:t>KMeans</a:t>
            </a:r>
            <a:r>
              <a:rPr lang="en-US" sz="1800" dirty="0"/>
              <a:t> algorithm. This algorithm keeps N majority samples by fitting the </a:t>
            </a:r>
            <a:r>
              <a:rPr lang="en-US" sz="1800" dirty="0" err="1"/>
              <a:t>KMeans</a:t>
            </a:r>
            <a:r>
              <a:rPr lang="en-US" sz="1800" dirty="0"/>
              <a:t> algorithm with N cluster to the majority class and using the coordinates of the N cluster centroids as the new majority samples. </a:t>
            </a:r>
            <a:r>
              <a:rPr lang="en-US" sz="1800" dirty="0">
                <a:highlight>
                  <a:srgbClr val="FFFF00"/>
                </a:highlight>
              </a:rPr>
              <a:t>We opted for Cluster centroids</a:t>
            </a:r>
            <a:r>
              <a:rPr lang="en-US" sz="1800" dirty="0"/>
              <a:t>.</a:t>
            </a:r>
          </a:p>
          <a:p>
            <a:endParaRPr lang="en-US" sz="1800" b="1" dirty="0"/>
          </a:p>
          <a:p>
            <a:endParaRPr lang="en-US" sz="1100" dirty="0"/>
          </a:p>
          <a:p>
            <a:endParaRPr lang="en-US" sz="1100" dirty="0"/>
          </a:p>
        </p:txBody>
      </p:sp>
      <p:pic>
        <p:nvPicPr>
          <p:cNvPr id="4" name="Picture 3" descr="A close up of a map&#10;&#10;Description automatically generated">
            <a:extLst>
              <a:ext uri="{FF2B5EF4-FFF2-40B4-BE49-F238E27FC236}">
                <a16:creationId xmlns:a16="http://schemas.microsoft.com/office/drawing/2014/main" id="{2B841DF0-1171-4B8F-B50F-B8ABF1FD4F4B}"/>
              </a:ext>
            </a:extLst>
          </p:cNvPr>
          <p:cNvPicPr>
            <a:picLocks noChangeAspect="1"/>
          </p:cNvPicPr>
          <p:nvPr/>
        </p:nvPicPr>
        <p:blipFill rotWithShape="1">
          <a:blip r:embed="rId2">
            <a:extLst>
              <a:ext uri="{28A0092B-C50C-407E-A947-70E740481C1C}">
                <a14:useLocalDpi xmlns:a14="http://schemas.microsoft.com/office/drawing/2010/main" val="0"/>
              </a:ext>
            </a:extLst>
          </a:blip>
          <a:srcRect b="2924"/>
          <a:stretch/>
        </p:blipFill>
        <p:spPr>
          <a:xfrm>
            <a:off x="7021830" y="1559955"/>
            <a:ext cx="4773168" cy="3475199"/>
          </a:xfrm>
          <a:prstGeom prst="rect">
            <a:avLst/>
          </a:prstGeom>
        </p:spPr>
      </p:pic>
      <p:pic>
        <p:nvPicPr>
          <p:cNvPr id="7" name="Picture 6" descr="A picture containing knife, table&#10;&#10;Description automatically generated">
            <a:extLst>
              <a:ext uri="{FF2B5EF4-FFF2-40B4-BE49-F238E27FC236}">
                <a16:creationId xmlns:a16="http://schemas.microsoft.com/office/drawing/2014/main" id="{FC3F57ED-B06D-43C7-B9DA-C78C9ED88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41" y="5328188"/>
            <a:ext cx="5426042" cy="943127"/>
          </a:xfrm>
          <a:prstGeom prst="rect">
            <a:avLst/>
          </a:prstGeom>
        </p:spPr>
      </p:pic>
    </p:spTree>
    <p:extLst>
      <p:ext uri="{BB962C8B-B14F-4D97-AF65-F5344CB8AC3E}">
        <p14:creationId xmlns:p14="http://schemas.microsoft.com/office/powerpoint/2010/main" val="293878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683C38-7142-4DCF-B819-41DF43A42715}"/>
              </a:ext>
            </a:extLst>
          </p:cNvPr>
          <p:cNvSpPr>
            <a:spLocks noGrp="1"/>
          </p:cNvSpPr>
          <p:nvPr>
            <p:ph type="title"/>
          </p:nvPr>
        </p:nvSpPr>
        <p:spPr>
          <a:xfrm>
            <a:off x="200025" y="132350"/>
            <a:ext cx="8620125" cy="1210675"/>
          </a:xfrm>
        </p:spPr>
        <p:txBody>
          <a:bodyPr vert="horz" lIns="91440" tIns="45720" rIns="91440" bIns="45720" rtlCol="0" anchor="ctr">
            <a:normAutofit fontScale="90000"/>
          </a:bodyPr>
          <a:lstStyle/>
          <a:p>
            <a:r>
              <a:rPr lang="en-US" sz="4400"/>
              <a:t>APPROACH FOR overSAMPLING:</a:t>
            </a:r>
            <a:br>
              <a:rPr lang="en-US" dirty="0"/>
            </a:br>
            <a:endParaRPr lang="en-US" dirty="0"/>
          </a:p>
        </p:txBody>
      </p:sp>
      <p:sp>
        <p:nvSpPr>
          <p:cNvPr id="6" name="Content Placeholder 5">
            <a:extLst>
              <a:ext uri="{FF2B5EF4-FFF2-40B4-BE49-F238E27FC236}">
                <a16:creationId xmlns:a16="http://schemas.microsoft.com/office/drawing/2014/main" id="{35BD330D-DDA5-4237-9D9A-0F620FF120D1}"/>
              </a:ext>
            </a:extLst>
          </p:cNvPr>
          <p:cNvSpPr>
            <a:spLocks noGrp="1"/>
          </p:cNvSpPr>
          <p:nvPr>
            <p:ph idx="1"/>
          </p:nvPr>
        </p:nvSpPr>
        <p:spPr>
          <a:xfrm>
            <a:off x="122761" y="496301"/>
            <a:ext cx="6696075" cy="5987963"/>
          </a:xfrm>
        </p:spPr>
        <p:txBody>
          <a:bodyPr vert="horz" lIns="91440" tIns="45720" rIns="91440" bIns="45720" rtlCol="0">
            <a:normAutofit/>
          </a:bodyPr>
          <a:lstStyle/>
          <a:p>
            <a:endParaRPr lang="en-US" sz="1100" dirty="0"/>
          </a:p>
          <a:p>
            <a:r>
              <a:rPr lang="en-US" sz="1800" dirty="0"/>
              <a:t>We considered two oversampling techniques on the data:</a:t>
            </a:r>
            <a:endParaRPr lang="en-US" sz="1800" b="1" dirty="0"/>
          </a:p>
          <a:p>
            <a:pPr marL="0" indent="0">
              <a:buNone/>
            </a:pPr>
            <a:r>
              <a:rPr lang="en-US" sz="1800" b="1" dirty="0"/>
              <a:t>Random over-sampling for the majority class</a:t>
            </a:r>
            <a:r>
              <a:rPr lang="en-US" sz="1800" dirty="0"/>
              <a:t>:</a:t>
            </a:r>
          </a:p>
          <a:p>
            <a:r>
              <a:rPr lang="en-US" sz="1800" dirty="0"/>
              <a:t>      In random oversampling technique we replace the samples with existing minority samples. In simple terms we can say that we just do multiplication of existing Minority class.</a:t>
            </a:r>
          </a:p>
          <a:p>
            <a:pPr marL="0" indent="0">
              <a:buNone/>
            </a:pPr>
            <a:r>
              <a:rPr lang="en-US" sz="1800" b="1" i="1" dirty="0"/>
              <a:t>Drawback:</a:t>
            </a:r>
            <a:r>
              <a:rPr lang="en-US" sz="1800" i="1" dirty="0"/>
              <a:t> T</a:t>
            </a:r>
            <a:r>
              <a:rPr lang="en-US" sz="1800" dirty="0"/>
              <a:t>his technique is highly prone to over fitting.</a:t>
            </a:r>
            <a:r>
              <a:rPr lang="en-US" sz="1800" b="1" i="1" dirty="0"/>
              <a:t> </a:t>
            </a:r>
            <a:endParaRPr lang="en-US" sz="1800" dirty="0"/>
          </a:p>
          <a:p>
            <a:pPr marL="0" indent="0">
              <a:buNone/>
            </a:pPr>
            <a:r>
              <a:rPr lang="en-US" sz="1800" b="1" dirty="0"/>
              <a:t>Synthetic Minority Over-Sampling Technique(SMOTE):</a:t>
            </a:r>
          </a:p>
          <a:p>
            <a:r>
              <a:rPr lang="en-US" sz="1800" dirty="0"/>
              <a:t>     SMOTE oversamples the minority class, it does not rely on reusing previously existing observations. Instead, SMOTE creates new (synthetic) observations based on the observations in data.</a:t>
            </a:r>
          </a:p>
          <a:p>
            <a:r>
              <a:rPr lang="en-US" sz="1800" dirty="0"/>
              <a:t>Depending upon the amount of oversampling required , </a:t>
            </a:r>
            <a:r>
              <a:rPr lang="en-US" sz="1800" dirty="0" err="1"/>
              <a:t>neighbours</a:t>
            </a:r>
            <a:r>
              <a:rPr lang="en-US" sz="1800" dirty="0"/>
              <a:t> from k-NN are randomly chosen</a:t>
            </a:r>
          </a:p>
          <a:p>
            <a:endParaRPr lang="en-US" sz="1100" dirty="0"/>
          </a:p>
          <a:p>
            <a:endParaRPr lang="en-US" sz="1100" dirty="0"/>
          </a:p>
        </p:txBody>
      </p:sp>
      <p:pic>
        <p:nvPicPr>
          <p:cNvPr id="2" name="Picture 1">
            <a:extLst>
              <a:ext uri="{FF2B5EF4-FFF2-40B4-BE49-F238E27FC236}">
                <a16:creationId xmlns:a16="http://schemas.microsoft.com/office/drawing/2014/main" id="{3C5E953A-315D-422B-A240-4B0E9805F979}"/>
              </a:ext>
            </a:extLst>
          </p:cNvPr>
          <p:cNvPicPr>
            <a:picLocks noChangeAspect="1"/>
          </p:cNvPicPr>
          <p:nvPr/>
        </p:nvPicPr>
        <p:blipFill>
          <a:blip r:embed="rId2"/>
          <a:stretch>
            <a:fillRect/>
          </a:stretch>
        </p:blipFill>
        <p:spPr>
          <a:xfrm>
            <a:off x="7047946" y="737687"/>
            <a:ext cx="4805698" cy="4833437"/>
          </a:xfrm>
          <a:prstGeom prst="rect">
            <a:avLst/>
          </a:prstGeom>
        </p:spPr>
      </p:pic>
      <p:sp>
        <p:nvSpPr>
          <p:cNvPr id="3" name="TextBox 2">
            <a:extLst>
              <a:ext uri="{FF2B5EF4-FFF2-40B4-BE49-F238E27FC236}">
                <a16:creationId xmlns:a16="http://schemas.microsoft.com/office/drawing/2014/main" id="{37C971EB-5921-43CD-9600-BEC0DB5E8FE8}"/>
              </a:ext>
            </a:extLst>
          </p:cNvPr>
          <p:cNvSpPr txBox="1"/>
          <p:nvPr/>
        </p:nvSpPr>
        <p:spPr>
          <a:xfrm>
            <a:off x="9051719" y="5571124"/>
            <a:ext cx="1140903" cy="369332"/>
          </a:xfrm>
          <a:prstGeom prst="rect">
            <a:avLst/>
          </a:prstGeom>
          <a:noFill/>
        </p:spPr>
        <p:txBody>
          <a:bodyPr wrap="square" rtlCol="0">
            <a:spAutoFit/>
          </a:bodyPr>
          <a:lstStyle/>
          <a:p>
            <a:r>
              <a:rPr lang="en-US" i="1" dirty="0"/>
              <a:t>SMOTE</a:t>
            </a:r>
          </a:p>
        </p:txBody>
      </p:sp>
      <p:pic>
        <p:nvPicPr>
          <p:cNvPr id="7" name="Picture 6" descr="A picture containing knife&#10;&#10;Description automatically generated">
            <a:extLst>
              <a:ext uri="{FF2B5EF4-FFF2-40B4-BE49-F238E27FC236}">
                <a16:creationId xmlns:a16="http://schemas.microsoft.com/office/drawing/2014/main" id="{BE3F44FD-D980-47B2-94BC-A34069D11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58" y="5571124"/>
            <a:ext cx="6446988" cy="913140"/>
          </a:xfrm>
          <a:prstGeom prst="rect">
            <a:avLst/>
          </a:prstGeom>
        </p:spPr>
      </p:pic>
    </p:spTree>
    <p:extLst>
      <p:ext uri="{BB962C8B-B14F-4D97-AF65-F5344CB8AC3E}">
        <p14:creationId xmlns:p14="http://schemas.microsoft.com/office/powerpoint/2010/main" val="378992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7045633D-7FA7-4D93-8E45-D385B582A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82532B9D-ADFC-4AEF-97D4-9FC87BB61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E08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D1878B70-3A24-4F63-A4FB-273E4E6E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148" y="801792"/>
            <a:ext cx="5458111" cy="5249332"/>
          </a:xfrm>
          <a:prstGeom prst="rect">
            <a:avLst/>
          </a:prstGeom>
        </p:spPr>
      </p:pic>
    </p:spTree>
    <p:extLst>
      <p:ext uri="{BB962C8B-B14F-4D97-AF65-F5344CB8AC3E}">
        <p14:creationId xmlns:p14="http://schemas.microsoft.com/office/powerpoint/2010/main" val="3786641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C385-8454-499C-8108-C68A42B0F2DE}"/>
              </a:ext>
            </a:extLst>
          </p:cNvPr>
          <p:cNvSpPr>
            <a:spLocks noGrp="1"/>
          </p:cNvSpPr>
          <p:nvPr>
            <p:ph type="title"/>
          </p:nvPr>
        </p:nvSpPr>
        <p:spPr>
          <a:xfrm>
            <a:off x="831102" y="58660"/>
            <a:ext cx="10058400" cy="1609344"/>
          </a:xfrm>
        </p:spPr>
        <p:txBody>
          <a:bodyPr>
            <a:normAutofit/>
          </a:bodyPr>
          <a:lstStyle/>
          <a:p>
            <a:r>
              <a:rPr lang="en-US" dirty="0">
                <a:blipFill dpi="0" rotWithShape="1">
                  <a:blip r:embed="rId2"/>
                  <a:srcRect/>
                  <a:tile tx="6350" ty="-127000" sx="65000" sy="64000" flip="none" algn="tl"/>
                </a:blipFill>
              </a:rPr>
              <a:t>data after resampling</a:t>
            </a:r>
            <a:br>
              <a:rPr lang="en-US" dirty="0">
                <a:blipFill dpi="0" rotWithShape="1">
                  <a:blip r:embed="rId2"/>
                  <a:srcRect/>
                  <a:tile tx="6350" ty="-127000" sx="65000" sy="64000" flip="none" algn="tl"/>
                </a:blipFill>
              </a:rPr>
            </a:br>
            <a:endParaRPr lang="en-US" dirty="0"/>
          </a:p>
        </p:txBody>
      </p:sp>
      <p:pic>
        <p:nvPicPr>
          <p:cNvPr id="7" name="Picture 6">
            <a:extLst>
              <a:ext uri="{FF2B5EF4-FFF2-40B4-BE49-F238E27FC236}">
                <a16:creationId xmlns:a16="http://schemas.microsoft.com/office/drawing/2014/main" id="{E683123A-1029-4C06-AB8D-DFE6B0CA4515}"/>
              </a:ext>
            </a:extLst>
          </p:cNvPr>
          <p:cNvPicPr>
            <a:picLocks noChangeAspect="1"/>
          </p:cNvPicPr>
          <p:nvPr/>
        </p:nvPicPr>
        <p:blipFill rotWithShape="1">
          <a:blip r:embed="rId3">
            <a:extLst>
              <a:ext uri="{28A0092B-C50C-407E-A947-70E740481C1C}">
                <a14:useLocalDpi xmlns:a14="http://schemas.microsoft.com/office/drawing/2010/main" val="0"/>
              </a:ext>
            </a:extLst>
          </a:blip>
          <a:srcRect l="6848" r="4642" b="-1"/>
          <a:stretch/>
        </p:blipFill>
        <p:spPr>
          <a:xfrm>
            <a:off x="1037604" y="804672"/>
            <a:ext cx="4822698" cy="5189996"/>
          </a:xfrm>
          <a:prstGeom prst="rect">
            <a:avLst/>
          </a:prstGeom>
        </p:spPr>
      </p:pic>
      <p:pic>
        <p:nvPicPr>
          <p:cNvPr id="8" name="Picture 7">
            <a:extLst>
              <a:ext uri="{FF2B5EF4-FFF2-40B4-BE49-F238E27FC236}">
                <a16:creationId xmlns:a16="http://schemas.microsoft.com/office/drawing/2014/main" id="{93737C9B-ED49-4CAB-8974-ED27902B8F28}"/>
              </a:ext>
            </a:extLst>
          </p:cNvPr>
          <p:cNvPicPr>
            <a:picLocks noChangeAspect="1"/>
          </p:cNvPicPr>
          <p:nvPr/>
        </p:nvPicPr>
        <p:blipFill rotWithShape="1">
          <a:blip r:embed="rId4">
            <a:extLst>
              <a:ext uri="{28A0092B-C50C-407E-A947-70E740481C1C}">
                <a14:useLocalDpi xmlns:a14="http://schemas.microsoft.com/office/drawing/2010/main" val="0"/>
              </a:ext>
            </a:extLst>
          </a:blip>
          <a:srcRect l="6932" r="4248"/>
          <a:stretch/>
        </p:blipFill>
        <p:spPr>
          <a:xfrm>
            <a:off x="6475758" y="804672"/>
            <a:ext cx="4963767" cy="5323110"/>
          </a:xfrm>
          <a:prstGeom prst="rect">
            <a:avLst/>
          </a:prstGeom>
        </p:spPr>
      </p:pic>
      <p:sp>
        <p:nvSpPr>
          <p:cNvPr id="10" name="TextBox 9">
            <a:extLst>
              <a:ext uri="{FF2B5EF4-FFF2-40B4-BE49-F238E27FC236}">
                <a16:creationId xmlns:a16="http://schemas.microsoft.com/office/drawing/2014/main" id="{F234D65F-BFBE-4CD4-A89C-EC66467AC8C4}"/>
              </a:ext>
            </a:extLst>
          </p:cNvPr>
          <p:cNvSpPr txBox="1"/>
          <p:nvPr/>
        </p:nvSpPr>
        <p:spPr>
          <a:xfrm>
            <a:off x="1912690" y="5994668"/>
            <a:ext cx="3003259" cy="369332"/>
          </a:xfrm>
          <a:prstGeom prst="rect">
            <a:avLst/>
          </a:prstGeom>
          <a:noFill/>
        </p:spPr>
        <p:txBody>
          <a:bodyPr wrap="square" rtlCol="0">
            <a:spAutoFit/>
          </a:bodyPr>
          <a:lstStyle/>
          <a:p>
            <a:r>
              <a:rPr lang="en-US" dirty="0"/>
              <a:t>Without Smoking Status</a:t>
            </a:r>
          </a:p>
        </p:txBody>
      </p:sp>
      <p:sp>
        <p:nvSpPr>
          <p:cNvPr id="12" name="TextBox 11">
            <a:extLst>
              <a:ext uri="{FF2B5EF4-FFF2-40B4-BE49-F238E27FC236}">
                <a16:creationId xmlns:a16="http://schemas.microsoft.com/office/drawing/2014/main" id="{C3E831F9-EF5B-4AFE-8F29-F53BD89D45A6}"/>
              </a:ext>
            </a:extLst>
          </p:cNvPr>
          <p:cNvSpPr txBox="1"/>
          <p:nvPr/>
        </p:nvSpPr>
        <p:spPr>
          <a:xfrm>
            <a:off x="8060648" y="6053328"/>
            <a:ext cx="3003259" cy="369332"/>
          </a:xfrm>
          <a:prstGeom prst="rect">
            <a:avLst/>
          </a:prstGeom>
          <a:noFill/>
        </p:spPr>
        <p:txBody>
          <a:bodyPr wrap="square" rtlCol="0">
            <a:spAutoFit/>
          </a:bodyPr>
          <a:lstStyle/>
          <a:p>
            <a:r>
              <a:rPr lang="en-US" dirty="0"/>
              <a:t>With Smoking Status</a:t>
            </a:r>
          </a:p>
        </p:txBody>
      </p:sp>
    </p:spTree>
    <p:extLst>
      <p:ext uri="{BB962C8B-B14F-4D97-AF65-F5344CB8AC3E}">
        <p14:creationId xmlns:p14="http://schemas.microsoft.com/office/powerpoint/2010/main" val="3629997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6" name="Oval 35">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9" name="Rectangle 38">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0DF49-F92D-4ADC-A535-F517D3F16315}"/>
              </a:ext>
            </a:extLst>
          </p:cNvPr>
          <p:cNvSpPr>
            <a:spLocks noGrp="1"/>
          </p:cNvSpPr>
          <p:nvPr>
            <p:ph type="title"/>
          </p:nvPr>
        </p:nvSpPr>
        <p:spPr>
          <a:xfrm>
            <a:off x="1051560" y="4355692"/>
            <a:ext cx="9085940" cy="1472224"/>
          </a:xfrm>
        </p:spPr>
        <p:txBody>
          <a:bodyPr vert="horz" lIns="91440" tIns="45720" rIns="91440" bIns="45720" rtlCol="0" anchor="b">
            <a:normAutofit/>
          </a:bodyPr>
          <a:lstStyle/>
          <a:p>
            <a:r>
              <a:rPr lang="en-US" sz="6600" kern="1200" cap="all" baseline="0" dirty="0">
                <a:blipFill dpi="0" rotWithShape="1">
                  <a:blip r:embed="rId4"/>
                  <a:srcRect/>
                  <a:tile tx="6350" ty="-127000" sx="65000" sy="64000" flip="none" algn="tl"/>
                </a:blipFill>
                <a:latin typeface="+mj-lt"/>
                <a:ea typeface="+mj-ea"/>
                <a:cs typeface="+mj-cs"/>
              </a:rPr>
              <a:t>      modeling (Contd.)</a:t>
            </a:r>
          </a:p>
        </p:txBody>
      </p:sp>
      <p:pic>
        <p:nvPicPr>
          <p:cNvPr id="9" name="Picture 8" descr="A picture containing drawing&#10;&#10;Description automatically generated">
            <a:extLst>
              <a:ext uri="{FF2B5EF4-FFF2-40B4-BE49-F238E27FC236}">
                <a16:creationId xmlns:a16="http://schemas.microsoft.com/office/drawing/2014/main" id="{6AA5F3CD-7075-4281-8D16-0712B143A8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2968" y="674908"/>
            <a:ext cx="3217333" cy="3217333"/>
          </a:xfrm>
          <a:prstGeom prst="rect">
            <a:avLst/>
          </a:prstGeom>
        </p:spPr>
      </p:pic>
      <p:pic>
        <p:nvPicPr>
          <p:cNvPr id="6" name="Picture 5" descr="A close up of a clock&#10;&#10;Description automatically generated">
            <a:extLst>
              <a:ext uri="{FF2B5EF4-FFF2-40B4-BE49-F238E27FC236}">
                <a16:creationId xmlns:a16="http://schemas.microsoft.com/office/drawing/2014/main" id="{AB9ADD6E-15DD-4CCB-BBBE-45FF88331B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1698" y="665602"/>
            <a:ext cx="3217332" cy="3217332"/>
          </a:xfrm>
          <a:prstGeom prst="rect">
            <a:avLst/>
          </a:prstGeom>
        </p:spPr>
      </p:pic>
      <p:grpSp>
        <p:nvGrpSpPr>
          <p:cNvPr id="43" name="Group 42">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44" name="Oval 43">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5" name="Oval 44">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4422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10" name="Oval 109">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1" name="Oval 110">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3" name="Rectangle 112">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5" name="Rectangle 114">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AB1D7-5253-4F31-AFE6-9F48197D6B72}"/>
              </a:ext>
            </a:extLst>
          </p:cNvPr>
          <p:cNvSpPr>
            <a:spLocks noGrp="1"/>
          </p:cNvSpPr>
          <p:nvPr>
            <p:ph type="title"/>
          </p:nvPr>
        </p:nvSpPr>
        <p:spPr>
          <a:xfrm>
            <a:off x="1051560" y="4355692"/>
            <a:ext cx="9085940" cy="1472224"/>
          </a:xfrm>
        </p:spPr>
        <p:txBody>
          <a:bodyPr vert="horz" lIns="91440" tIns="45720" rIns="91440" bIns="45720" rtlCol="0" anchor="b">
            <a:normAutofit/>
          </a:bodyPr>
          <a:lstStyle/>
          <a:p>
            <a:r>
              <a:rPr lang="en-US" sz="6600">
                <a:blipFill dpi="0" rotWithShape="1">
                  <a:blip r:embed="rId4"/>
                  <a:srcRect/>
                  <a:tile tx="6350" ty="-127000" sx="65000" sy="64000" flip="none" algn="tl"/>
                </a:blipFill>
              </a:rPr>
              <a:t>Business Understanding</a:t>
            </a:r>
          </a:p>
        </p:txBody>
      </p:sp>
      <p:pic>
        <p:nvPicPr>
          <p:cNvPr id="5" name="Picture 4" descr="A picture containing electronics, computer, circuit, sign&#10;&#10;Description automatically generated">
            <a:extLst>
              <a:ext uri="{FF2B5EF4-FFF2-40B4-BE49-F238E27FC236}">
                <a16:creationId xmlns:a16="http://schemas.microsoft.com/office/drawing/2014/main" id="{85AA2B62-41EF-411E-A485-1FDFB67C4F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57" y="1718694"/>
            <a:ext cx="10916463" cy="2237874"/>
          </a:xfrm>
          <a:prstGeom prst="rect">
            <a:avLst/>
          </a:prstGeom>
        </p:spPr>
      </p:pic>
      <p:grpSp>
        <p:nvGrpSpPr>
          <p:cNvPr id="117" name="Group 116">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118" name="Oval 117">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9" name="Oval 118">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09014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49D3-810A-4293-AC52-0702EEF5D8E0}"/>
              </a:ext>
            </a:extLst>
          </p:cNvPr>
          <p:cNvSpPr>
            <a:spLocks noGrp="1"/>
          </p:cNvSpPr>
          <p:nvPr>
            <p:ph type="title"/>
          </p:nvPr>
        </p:nvSpPr>
        <p:spPr>
          <a:xfrm>
            <a:off x="239338" y="545284"/>
            <a:ext cx="10028787" cy="755009"/>
          </a:xfrm>
        </p:spPr>
        <p:txBody>
          <a:bodyPr>
            <a:normAutofit fontScale="90000"/>
          </a:bodyPr>
          <a:lstStyle/>
          <a:p>
            <a:r>
              <a:rPr lang="en-US" dirty="0">
                <a:blipFill dpi="0" rotWithShape="1">
                  <a:blip r:embed="rId2"/>
                  <a:srcRect/>
                  <a:tile tx="6350" ty="-127000" sx="65000" sy="64000" flip="none" algn="tl"/>
                </a:blipFill>
              </a:rPr>
              <a:t>CLASSIFICATION INCLUDING SMOKING STATUS:</a:t>
            </a:r>
            <a:br>
              <a:rPr lang="en-US" dirty="0">
                <a:blipFill dpi="0" rotWithShape="1">
                  <a:blip r:embed="rId2"/>
                  <a:srcRect/>
                  <a:tile tx="6350" ty="-127000" sx="65000" sy="64000" flip="none" algn="tl"/>
                </a:blipFill>
              </a:rPr>
            </a:br>
            <a:endParaRPr lang="en-US" dirty="0"/>
          </a:p>
        </p:txBody>
      </p:sp>
      <p:pic>
        <p:nvPicPr>
          <p:cNvPr id="6" name="Picture 5" descr="A screenshot of a cell phone&#10;&#10;Description automatically generated">
            <a:extLst>
              <a:ext uri="{FF2B5EF4-FFF2-40B4-BE49-F238E27FC236}">
                <a16:creationId xmlns:a16="http://schemas.microsoft.com/office/drawing/2014/main" id="{5C80A5F0-B5ED-4FE1-8EDF-C6EA04FC7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687" y="2774659"/>
            <a:ext cx="4965602" cy="331040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92A89DE5-D9B5-4C14-9CFF-FAC250486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712" y="2071687"/>
            <a:ext cx="4581525" cy="4065804"/>
          </a:xfrm>
          <a:prstGeom prst="rect">
            <a:avLst/>
          </a:prstGeom>
        </p:spPr>
      </p:pic>
      <p:sp>
        <p:nvSpPr>
          <p:cNvPr id="9" name="TextBox 8">
            <a:extLst>
              <a:ext uri="{FF2B5EF4-FFF2-40B4-BE49-F238E27FC236}">
                <a16:creationId xmlns:a16="http://schemas.microsoft.com/office/drawing/2014/main" id="{6B2A4C00-A1E1-4F10-8E67-8932C6AFA7F6}"/>
              </a:ext>
            </a:extLst>
          </p:cNvPr>
          <p:cNvSpPr txBox="1"/>
          <p:nvPr/>
        </p:nvSpPr>
        <p:spPr>
          <a:xfrm>
            <a:off x="304261" y="1101214"/>
            <a:ext cx="5686426" cy="584775"/>
          </a:xfrm>
          <a:prstGeom prst="rect">
            <a:avLst/>
          </a:prstGeom>
          <a:noFill/>
        </p:spPr>
        <p:txBody>
          <a:bodyPr wrap="square" rtlCol="0">
            <a:spAutoFit/>
          </a:bodyPr>
          <a:lstStyle/>
          <a:p>
            <a:r>
              <a:rPr lang="en-US" sz="3200" i="1" dirty="0"/>
              <a:t>Decision Tree Classifier:</a:t>
            </a:r>
          </a:p>
        </p:txBody>
      </p:sp>
    </p:spTree>
    <p:extLst>
      <p:ext uri="{BB962C8B-B14F-4D97-AF65-F5344CB8AC3E}">
        <p14:creationId xmlns:p14="http://schemas.microsoft.com/office/powerpoint/2010/main" val="2070388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49D3-810A-4293-AC52-0702EEF5D8E0}"/>
              </a:ext>
            </a:extLst>
          </p:cNvPr>
          <p:cNvSpPr>
            <a:spLocks noGrp="1"/>
          </p:cNvSpPr>
          <p:nvPr>
            <p:ph type="title"/>
          </p:nvPr>
        </p:nvSpPr>
        <p:spPr>
          <a:xfrm>
            <a:off x="239338" y="545284"/>
            <a:ext cx="10028787" cy="755009"/>
          </a:xfrm>
        </p:spPr>
        <p:txBody>
          <a:bodyPr>
            <a:normAutofit fontScale="90000"/>
          </a:bodyPr>
          <a:lstStyle/>
          <a:p>
            <a:r>
              <a:rPr lang="en-US" dirty="0">
                <a:blipFill dpi="0" rotWithShape="1">
                  <a:blip r:embed="rId2"/>
                  <a:srcRect/>
                  <a:tile tx="6350" ty="-127000" sx="65000" sy="64000" flip="none" algn="tl"/>
                </a:blipFill>
              </a:rPr>
              <a:t>CLASSIFICATION INCLUDING SMOKING STATUS:</a:t>
            </a:r>
            <a:br>
              <a:rPr lang="en-US" dirty="0">
                <a:blipFill dpi="0" rotWithShape="1">
                  <a:blip r:embed="rId2"/>
                  <a:srcRect/>
                  <a:tile tx="6350" ty="-127000" sx="65000" sy="64000" flip="none" algn="tl"/>
                </a:blipFill>
              </a:rPr>
            </a:br>
            <a:endParaRPr lang="en-US" dirty="0"/>
          </a:p>
        </p:txBody>
      </p:sp>
      <p:sp>
        <p:nvSpPr>
          <p:cNvPr id="9" name="TextBox 8">
            <a:extLst>
              <a:ext uri="{FF2B5EF4-FFF2-40B4-BE49-F238E27FC236}">
                <a16:creationId xmlns:a16="http://schemas.microsoft.com/office/drawing/2014/main" id="{6B2A4C00-A1E1-4F10-8E67-8932C6AFA7F6}"/>
              </a:ext>
            </a:extLst>
          </p:cNvPr>
          <p:cNvSpPr txBox="1"/>
          <p:nvPr/>
        </p:nvSpPr>
        <p:spPr>
          <a:xfrm>
            <a:off x="304261" y="1115627"/>
            <a:ext cx="5686426" cy="584775"/>
          </a:xfrm>
          <a:prstGeom prst="rect">
            <a:avLst/>
          </a:prstGeom>
          <a:noFill/>
        </p:spPr>
        <p:txBody>
          <a:bodyPr wrap="square" rtlCol="0">
            <a:spAutoFit/>
          </a:bodyPr>
          <a:lstStyle/>
          <a:p>
            <a:r>
              <a:rPr lang="en-US" sz="3200" i="1" dirty="0"/>
              <a:t>Support Vector Machines:</a:t>
            </a:r>
          </a:p>
        </p:txBody>
      </p:sp>
      <p:pic>
        <p:nvPicPr>
          <p:cNvPr id="4" name="Picture 3" descr="A screenshot of a cell phone&#10;&#10;Description automatically generated">
            <a:extLst>
              <a:ext uri="{FF2B5EF4-FFF2-40B4-BE49-F238E27FC236}">
                <a16:creationId xmlns:a16="http://schemas.microsoft.com/office/drawing/2014/main" id="{84EDCD75-0549-4DFB-B4DE-C39CA4C7C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406" y="2436577"/>
            <a:ext cx="4958694" cy="330579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75F5C6B-47A5-470B-8C2D-94D6A2E8F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100" y="2085795"/>
            <a:ext cx="4059237" cy="3656578"/>
          </a:xfrm>
          <a:prstGeom prst="rect">
            <a:avLst/>
          </a:prstGeom>
        </p:spPr>
      </p:pic>
    </p:spTree>
    <p:extLst>
      <p:ext uri="{BB962C8B-B14F-4D97-AF65-F5344CB8AC3E}">
        <p14:creationId xmlns:p14="http://schemas.microsoft.com/office/powerpoint/2010/main" val="583187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49D3-810A-4293-AC52-0702EEF5D8E0}"/>
              </a:ext>
            </a:extLst>
          </p:cNvPr>
          <p:cNvSpPr>
            <a:spLocks noGrp="1"/>
          </p:cNvSpPr>
          <p:nvPr>
            <p:ph type="title"/>
          </p:nvPr>
        </p:nvSpPr>
        <p:spPr>
          <a:xfrm>
            <a:off x="239338" y="545284"/>
            <a:ext cx="10028787" cy="755009"/>
          </a:xfrm>
        </p:spPr>
        <p:txBody>
          <a:bodyPr>
            <a:normAutofit fontScale="90000"/>
          </a:bodyPr>
          <a:lstStyle/>
          <a:p>
            <a:r>
              <a:rPr lang="en-US" dirty="0">
                <a:blipFill dpi="0" rotWithShape="1">
                  <a:blip r:embed="rId2"/>
                  <a:srcRect/>
                  <a:tile tx="6350" ty="-127000" sx="65000" sy="64000" flip="none" algn="tl"/>
                </a:blipFill>
              </a:rPr>
              <a:t>CLASSIFICATION without SMOKING STATUS:</a:t>
            </a:r>
            <a:br>
              <a:rPr lang="en-US" dirty="0">
                <a:blipFill dpi="0" rotWithShape="1">
                  <a:blip r:embed="rId2"/>
                  <a:srcRect/>
                  <a:tile tx="6350" ty="-127000" sx="65000" sy="64000" flip="none" algn="tl"/>
                </a:blipFill>
              </a:rPr>
            </a:br>
            <a:endParaRPr lang="en-US" dirty="0"/>
          </a:p>
        </p:txBody>
      </p:sp>
      <p:sp>
        <p:nvSpPr>
          <p:cNvPr id="9" name="TextBox 8">
            <a:extLst>
              <a:ext uri="{FF2B5EF4-FFF2-40B4-BE49-F238E27FC236}">
                <a16:creationId xmlns:a16="http://schemas.microsoft.com/office/drawing/2014/main" id="{6B2A4C00-A1E1-4F10-8E67-8932C6AFA7F6}"/>
              </a:ext>
            </a:extLst>
          </p:cNvPr>
          <p:cNvSpPr txBox="1"/>
          <p:nvPr/>
        </p:nvSpPr>
        <p:spPr>
          <a:xfrm>
            <a:off x="304261" y="1115627"/>
            <a:ext cx="5686426" cy="1077218"/>
          </a:xfrm>
          <a:prstGeom prst="rect">
            <a:avLst/>
          </a:prstGeom>
          <a:noFill/>
        </p:spPr>
        <p:txBody>
          <a:bodyPr wrap="square" rtlCol="0">
            <a:spAutoFit/>
          </a:bodyPr>
          <a:lstStyle/>
          <a:p>
            <a:r>
              <a:rPr lang="en-US" sz="3200" i="1" dirty="0"/>
              <a:t>Decision Tree Classifier:</a:t>
            </a:r>
          </a:p>
          <a:p>
            <a:endParaRPr lang="en-US" sz="3200" i="1" dirty="0"/>
          </a:p>
        </p:txBody>
      </p:sp>
      <p:pic>
        <p:nvPicPr>
          <p:cNvPr id="12" name="Picture 11" descr="A screenshot of a cell phone&#10;&#10;Description automatically generated">
            <a:extLst>
              <a:ext uri="{FF2B5EF4-FFF2-40B4-BE49-F238E27FC236}">
                <a16:creationId xmlns:a16="http://schemas.microsoft.com/office/drawing/2014/main" id="{5345902B-D720-4DA2-9D9F-27C52AD00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670982"/>
            <a:ext cx="4981575" cy="3303842"/>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6798215E-6120-4374-BB0F-F84577197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425" y="2124074"/>
            <a:ext cx="4286250" cy="3850749"/>
          </a:xfrm>
          <a:prstGeom prst="rect">
            <a:avLst/>
          </a:prstGeom>
        </p:spPr>
      </p:pic>
    </p:spTree>
    <p:extLst>
      <p:ext uri="{BB962C8B-B14F-4D97-AF65-F5344CB8AC3E}">
        <p14:creationId xmlns:p14="http://schemas.microsoft.com/office/powerpoint/2010/main" val="2103591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49D3-810A-4293-AC52-0702EEF5D8E0}"/>
              </a:ext>
            </a:extLst>
          </p:cNvPr>
          <p:cNvSpPr>
            <a:spLocks noGrp="1"/>
          </p:cNvSpPr>
          <p:nvPr>
            <p:ph type="title"/>
          </p:nvPr>
        </p:nvSpPr>
        <p:spPr>
          <a:xfrm>
            <a:off x="239338" y="545284"/>
            <a:ext cx="10028787" cy="755009"/>
          </a:xfrm>
        </p:spPr>
        <p:txBody>
          <a:bodyPr>
            <a:normAutofit fontScale="90000"/>
          </a:bodyPr>
          <a:lstStyle/>
          <a:p>
            <a:r>
              <a:rPr lang="en-US" dirty="0">
                <a:blipFill dpi="0" rotWithShape="1">
                  <a:blip r:embed="rId2"/>
                  <a:srcRect/>
                  <a:tile tx="6350" ty="-127000" sx="65000" sy="64000" flip="none" algn="tl"/>
                </a:blipFill>
              </a:rPr>
              <a:t>CLASSIFICATION without SMOKING STATUS:</a:t>
            </a:r>
            <a:br>
              <a:rPr lang="en-US" dirty="0">
                <a:blipFill dpi="0" rotWithShape="1">
                  <a:blip r:embed="rId2"/>
                  <a:srcRect/>
                  <a:tile tx="6350" ty="-127000" sx="65000" sy="64000" flip="none" algn="tl"/>
                </a:blipFill>
              </a:rPr>
            </a:br>
            <a:endParaRPr lang="en-US" dirty="0"/>
          </a:p>
        </p:txBody>
      </p:sp>
      <p:sp>
        <p:nvSpPr>
          <p:cNvPr id="9" name="TextBox 8">
            <a:extLst>
              <a:ext uri="{FF2B5EF4-FFF2-40B4-BE49-F238E27FC236}">
                <a16:creationId xmlns:a16="http://schemas.microsoft.com/office/drawing/2014/main" id="{6B2A4C00-A1E1-4F10-8E67-8932C6AFA7F6}"/>
              </a:ext>
            </a:extLst>
          </p:cNvPr>
          <p:cNvSpPr txBox="1"/>
          <p:nvPr/>
        </p:nvSpPr>
        <p:spPr>
          <a:xfrm>
            <a:off x="304261" y="1115627"/>
            <a:ext cx="5686426" cy="584775"/>
          </a:xfrm>
          <a:prstGeom prst="rect">
            <a:avLst/>
          </a:prstGeom>
          <a:noFill/>
        </p:spPr>
        <p:txBody>
          <a:bodyPr wrap="square" rtlCol="0">
            <a:spAutoFit/>
          </a:bodyPr>
          <a:lstStyle/>
          <a:p>
            <a:r>
              <a:rPr lang="en-US" sz="3200" i="1" dirty="0"/>
              <a:t>Support Vector Machines:</a:t>
            </a:r>
          </a:p>
        </p:txBody>
      </p:sp>
      <p:pic>
        <p:nvPicPr>
          <p:cNvPr id="8" name="Picture 7" descr="A screenshot of a cell phone&#10;&#10;Description automatically generated">
            <a:extLst>
              <a:ext uri="{FF2B5EF4-FFF2-40B4-BE49-F238E27FC236}">
                <a16:creationId xmlns:a16="http://schemas.microsoft.com/office/drawing/2014/main" id="{AC9BF2D9-FC85-4364-A26E-AA48B0F4C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3850" y="2275934"/>
            <a:ext cx="5033788" cy="339118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C8DFC5BE-0C5D-43F2-9DD2-03F5874AB0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955" y="2004066"/>
            <a:ext cx="4049217" cy="3663051"/>
          </a:xfrm>
          <a:prstGeom prst="rect">
            <a:avLst/>
          </a:prstGeom>
        </p:spPr>
      </p:pic>
    </p:spTree>
    <p:extLst>
      <p:ext uri="{BB962C8B-B14F-4D97-AF65-F5344CB8AC3E}">
        <p14:creationId xmlns:p14="http://schemas.microsoft.com/office/powerpoint/2010/main" val="836650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6" name="Oval 3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9" name="Rectangle 38">
            <a:extLst>
              <a:ext uri="{FF2B5EF4-FFF2-40B4-BE49-F238E27FC236}">
                <a16:creationId xmlns:a16="http://schemas.microsoft.com/office/drawing/2014/main" id="{F4664CB4-B2D2-4732-AB2C-939321E99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a:extLst>
              <a:ext uri="{FF2B5EF4-FFF2-40B4-BE49-F238E27FC236}">
                <a16:creationId xmlns:a16="http://schemas.microsoft.com/office/drawing/2014/main" id="{D03168EC-D910-4109-8158-A433124BB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EB50A5-ED88-4DB9-A0A0-1370FEEE6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3" y="1110053"/>
            <a:ext cx="663143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DAFF3-5491-4D69-B665-99F1240211D5}"/>
              </a:ext>
            </a:extLst>
          </p:cNvPr>
          <p:cNvSpPr>
            <a:spLocks noGrp="1"/>
          </p:cNvSpPr>
          <p:nvPr>
            <p:ph type="title"/>
          </p:nvPr>
        </p:nvSpPr>
        <p:spPr>
          <a:xfrm>
            <a:off x="1248156" y="1432223"/>
            <a:ext cx="5965470" cy="3357976"/>
          </a:xfrm>
        </p:spPr>
        <p:txBody>
          <a:bodyPr vert="horz" lIns="91440" tIns="45720" rIns="91440" bIns="45720" rtlCol="0" anchor="ctr">
            <a:normAutofit/>
          </a:bodyPr>
          <a:lstStyle/>
          <a:p>
            <a:r>
              <a:rPr lang="en-US">
                <a:blipFill dpi="0" rotWithShape="1">
                  <a:blip r:embed="rId4"/>
                  <a:srcRect/>
                  <a:tile tx="6350" ty="-127000" sx="65000" sy="64000" flip="none" algn="tl"/>
                </a:blipFill>
              </a:rPr>
              <a:t>evaluation</a:t>
            </a:r>
          </a:p>
        </p:txBody>
      </p:sp>
      <p:pic>
        <p:nvPicPr>
          <p:cNvPr id="5" name="Picture 4" descr="A picture containing drawing&#10;&#10;Description automatically generated">
            <a:extLst>
              <a:ext uri="{FF2B5EF4-FFF2-40B4-BE49-F238E27FC236}">
                <a16:creationId xmlns:a16="http://schemas.microsoft.com/office/drawing/2014/main" id="{516548CA-06CF-45C7-A374-5F901396D5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2264" y="1198980"/>
            <a:ext cx="4068236" cy="4004775"/>
          </a:xfrm>
          <a:prstGeom prst="rect">
            <a:avLst/>
          </a:prstGeom>
        </p:spPr>
      </p:pic>
      <p:sp>
        <p:nvSpPr>
          <p:cNvPr id="45" name="Rectangle 44">
            <a:extLst>
              <a:ext uri="{FF2B5EF4-FFF2-40B4-BE49-F238E27FC236}">
                <a16:creationId xmlns:a16="http://schemas.microsoft.com/office/drawing/2014/main" id="{0AA47C27-8894-42A7-8D01-C902DA9B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8B4BD81D-EAC7-4C48-A5FD-A1156EC84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8" name="Oval 47">
              <a:extLst>
                <a:ext uri="{FF2B5EF4-FFF2-40B4-BE49-F238E27FC236}">
                  <a16:creationId xmlns:a16="http://schemas.microsoft.com/office/drawing/2014/main" id="{9CAF43F4-8892-4C5D-A8ED-C423F5175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9" name="Oval 48">
              <a:extLst>
                <a:ext uri="{FF2B5EF4-FFF2-40B4-BE49-F238E27FC236}">
                  <a16:creationId xmlns:a16="http://schemas.microsoft.com/office/drawing/2014/main" id="{2D028E2F-5F35-49A4-86F5-81814931E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5125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86CD-E46F-4C1E-AA82-601964AD6D02}"/>
              </a:ext>
            </a:extLst>
          </p:cNvPr>
          <p:cNvSpPr>
            <a:spLocks noGrp="1"/>
          </p:cNvSpPr>
          <p:nvPr>
            <p:ph type="title"/>
          </p:nvPr>
        </p:nvSpPr>
        <p:spPr>
          <a:xfrm>
            <a:off x="331617" y="274908"/>
            <a:ext cx="5112838" cy="605937"/>
          </a:xfrm>
        </p:spPr>
        <p:txBody>
          <a:bodyPr>
            <a:normAutofit fontScale="90000"/>
          </a:bodyPr>
          <a:lstStyle/>
          <a:p>
            <a:r>
              <a:rPr lang="en-IN" dirty="0"/>
              <a:t>Validation curves</a:t>
            </a:r>
          </a:p>
        </p:txBody>
      </p:sp>
      <p:sp>
        <p:nvSpPr>
          <p:cNvPr id="3" name="Content Placeholder 2">
            <a:extLst>
              <a:ext uri="{FF2B5EF4-FFF2-40B4-BE49-F238E27FC236}">
                <a16:creationId xmlns:a16="http://schemas.microsoft.com/office/drawing/2014/main" id="{ED008011-9B24-4D00-964C-5C0A15AC9D1A}"/>
              </a:ext>
            </a:extLst>
          </p:cNvPr>
          <p:cNvSpPr>
            <a:spLocks noGrp="1"/>
          </p:cNvSpPr>
          <p:nvPr>
            <p:ph idx="1"/>
          </p:nvPr>
        </p:nvSpPr>
        <p:spPr>
          <a:xfrm>
            <a:off x="201587" y="1096681"/>
            <a:ext cx="5372897" cy="5780015"/>
          </a:xfrm>
        </p:spPr>
        <p:txBody>
          <a:bodyPr>
            <a:normAutofit/>
          </a:bodyPr>
          <a:lstStyle/>
          <a:p>
            <a:pPr algn="just">
              <a:lnSpc>
                <a:spcPct val="150000"/>
              </a:lnSpc>
            </a:pPr>
            <a:r>
              <a:rPr lang="en-US" sz="1800" dirty="0"/>
              <a:t>Validation Curves are used to determine how effective an estimator is on data that it has been trained on as well as how generalizable it is to new input. To measure a model’s performance we first split the dataset into training and test splits, fitting the model on the training data and scoring it on the reserved test data.</a:t>
            </a:r>
          </a:p>
          <a:p>
            <a:pPr algn="just">
              <a:lnSpc>
                <a:spcPct val="150000"/>
              </a:lnSpc>
            </a:pPr>
            <a:r>
              <a:rPr lang="en-US" sz="1800" dirty="0"/>
              <a:t>In order to maximize the score, the hyperparameters of the model must be selected which best allow the model to operate in the specified feature space.</a:t>
            </a:r>
          </a:p>
          <a:p>
            <a:pPr algn="just">
              <a:lnSpc>
                <a:spcPct val="100000"/>
              </a:lnSpc>
            </a:pPr>
            <a:endParaRPr lang="en-IN" dirty="0"/>
          </a:p>
        </p:txBody>
      </p:sp>
      <p:sp>
        <p:nvSpPr>
          <p:cNvPr id="4" name="TextBox 3">
            <a:extLst>
              <a:ext uri="{FF2B5EF4-FFF2-40B4-BE49-F238E27FC236}">
                <a16:creationId xmlns:a16="http://schemas.microsoft.com/office/drawing/2014/main" id="{00BD46FB-FEFA-4DD6-A3DF-BA9216C4784D}"/>
              </a:ext>
            </a:extLst>
          </p:cNvPr>
          <p:cNvSpPr txBox="1"/>
          <p:nvPr/>
        </p:nvSpPr>
        <p:spPr>
          <a:xfrm>
            <a:off x="6095999" y="1096681"/>
            <a:ext cx="5819775" cy="5632311"/>
          </a:xfrm>
          <a:prstGeom prst="rect">
            <a:avLst/>
          </a:prstGeom>
          <a:noFill/>
        </p:spPr>
        <p:txBody>
          <a:bodyPr wrap="square" rtlCol="0">
            <a:spAutoFit/>
          </a:bodyPr>
          <a:lstStyle/>
          <a:p>
            <a:r>
              <a:rPr lang="en-US" sz="2000" b="1" i="1" dirty="0"/>
              <a:t>Validation curve for Decision trees:</a:t>
            </a:r>
          </a:p>
          <a:p>
            <a:pPr>
              <a:lnSpc>
                <a:spcPct val="150000"/>
              </a:lnSpc>
            </a:pPr>
            <a:r>
              <a:rPr lang="en-US" sz="2000" i="1" dirty="0"/>
              <a:t>Our validation curve plots the relationship of the "</a:t>
            </a:r>
            <a:r>
              <a:rPr lang="en-US" sz="2000" i="1" dirty="0" err="1"/>
              <a:t>max_depth</a:t>
            </a:r>
            <a:r>
              <a:rPr lang="en-US" sz="2000" i="1" dirty="0"/>
              <a:t>" parameter to the ROC-AUC score with 10 shuffle split cross-validation.</a:t>
            </a:r>
          </a:p>
          <a:p>
            <a:pPr>
              <a:lnSpc>
                <a:spcPct val="150000"/>
              </a:lnSpc>
            </a:pPr>
            <a:endParaRPr lang="en-US" sz="2000" i="1" dirty="0"/>
          </a:p>
          <a:p>
            <a:pPr>
              <a:lnSpc>
                <a:spcPct val="150000"/>
              </a:lnSpc>
            </a:pPr>
            <a:r>
              <a:rPr lang="en-US" sz="2000" b="1" i="1" dirty="0"/>
              <a:t>Validation curve for Support Vector Machines:</a:t>
            </a:r>
          </a:p>
          <a:p>
            <a:pPr>
              <a:lnSpc>
                <a:spcPct val="150000"/>
              </a:lnSpc>
            </a:pPr>
            <a:r>
              <a:rPr lang="en-US" sz="2000" i="1" dirty="0"/>
              <a:t>Our validation curve plots the relationship of the “kernel type" parameter to the F1 score with 10 shuffle split cross-validation.</a:t>
            </a:r>
          </a:p>
          <a:p>
            <a:pPr>
              <a:lnSpc>
                <a:spcPct val="150000"/>
              </a:lnSpc>
            </a:pPr>
            <a:endParaRPr lang="en-US" sz="2000" b="1" i="1" dirty="0"/>
          </a:p>
          <a:p>
            <a:pPr>
              <a:lnSpc>
                <a:spcPct val="150000"/>
              </a:lnSpc>
            </a:pPr>
            <a:endParaRPr lang="en-US" sz="2000" i="1" dirty="0"/>
          </a:p>
          <a:p>
            <a:endParaRPr lang="en-US" sz="2000" i="1" dirty="0"/>
          </a:p>
          <a:p>
            <a:endParaRPr lang="en-US" sz="2000" i="1" dirty="0"/>
          </a:p>
        </p:txBody>
      </p:sp>
    </p:spTree>
    <p:extLst>
      <p:ext uri="{BB962C8B-B14F-4D97-AF65-F5344CB8AC3E}">
        <p14:creationId xmlns:p14="http://schemas.microsoft.com/office/powerpoint/2010/main" val="3084755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 up of a logo&#10;&#10;Description automatically generated">
            <a:extLst>
              <a:ext uri="{FF2B5EF4-FFF2-40B4-BE49-F238E27FC236}">
                <a16:creationId xmlns:a16="http://schemas.microsoft.com/office/drawing/2014/main" id="{7AF52D18-EA06-4C2F-8C60-007A65DE74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581" y="1889533"/>
            <a:ext cx="4394437" cy="4221672"/>
          </a:xfrm>
        </p:spPr>
      </p:pic>
      <p:pic>
        <p:nvPicPr>
          <p:cNvPr id="9" name="Picture 8" descr="A close up of a logo&#10;&#10;Description automatically generated">
            <a:extLst>
              <a:ext uri="{FF2B5EF4-FFF2-40B4-BE49-F238E27FC236}">
                <a16:creationId xmlns:a16="http://schemas.microsoft.com/office/drawing/2014/main" id="{E2360215-D7E3-4769-B3A5-4A79C67C6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853" y="1889533"/>
            <a:ext cx="4502614" cy="4253991"/>
          </a:xfrm>
          <a:prstGeom prst="rect">
            <a:avLst/>
          </a:prstGeom>
        </p:spPr>
      </p:pic>
      <p:sp>
        <p:nvSpPr>
          <p:cNvPr id="10" name="TextBox 9">
            <a:extLst>
              <a:ext uri="{FF2B5EF4-FFF2-40B4-BE49-F238E27FC236}">
                <a16:creationId xmlns:a16="http://schemas.microsoft.com/office/drawing/2014/main" id="{8C3CF940-019A-47E4-941C-634E2CA1AAEA}"/>
              </a:ext>
            </a:extLst>
          </p:cNvPr>
          <p:cNvSpPr txBox="1"/>
          <p:nvPr/>
        </p:nvSpPr>
        <p:spPr>
          <a:xfrm>
            <a:off x="212551" y="229806"/>
            <a:ext cx="10709916" cy="2677656"/>
          </a:xfrm>
          <a:prstGeom prst="rect">
            <a:avLst/>
          </a:prstGeom>
          <a:noFill/>
        </p:spPr>
        <p:txBody>
          <a:bodyPr wrap="square" rtlCol="0">
            <a:spAutoFit/>
          </a:bodyPr>
          <a:lstStyle/>
          <a:p>
            <a:pPr algn="just"/>
            <a:r>
              <a:rPr lang="en-IN" sz="1400" dirty="0"/>
              <a:t>The graphs demonstrates the overfitting scenario in Decision Trees algorithm as we increase the depth of the tree. Both the training curve and validation curve are plotted along with variance (around 1 standard deviation). From the graphs, we can infer that the validation score decreases as the depth of the tree increases, we can observe the overfitting.</a:t>
            </a:r>
          </a:p>
          <a:p>
            <a:pPr algn="just"/>
            <a:endParaRPr lang="en-IN" sz="1400" dirty="0"/>
          </a:p>
          <a:p>
            <a:pPr algn="just"/>
            <a:r>
              <a:rPr lang="en-IN" sz="1400" dirty="0"/>
              <a:t>In data with smoking status as the depth becomes &gt; 7 the training score goes on increasing while the validation score decreases.</a:t>
            </a:r>
          </a:p>
          <a:p>
            <a:pPr algn="just"/>
            <a:r>
              <a:rPr lang="en-IN" sz="1400" dirty="0"/>
              <a:t>In data with non-smoking status as the depth becomes &gt; 8 the training score goes on increasing while the validation score decreases.</a:t>
            </a:r>
          </a:p>
          <a:p>
            <a:pPr algn="just"/>
            <a:endParaRPr lang="en-IN" sz="1400" dirty="0"/>
          </a:p>
          <a:p>
            <a:pPr algn="just"/>
            <a:endParaRPr lang="en-IN" sz="1400" dirty="0"/>
          </a:p>
          <a:p>
            <a:pPr algn="just"/>
            <a:endParaRPr lang="en-IN" sz="1400" dirty="0"/>
          </a:p>
          <a:p>
            <a:pPr algn="just"/>
            <a:endParaRPr lang="en-IN" sz="1400" dirty="0"/>
          </a:p>
          <a:p>
            <a:pPr algn="just"/>
            <a:endParaRPr lang="en-US" sz="1400" dirty="0"/>
          </a:p>
        </p:txBody>
      </p:sp>
      <p:sp>
        <p:nvSpPr>
          <p:cNvPr id="12" name="TextBox 11">
            <a:extLst>
              <a:ext uri="{FF2B5EF4-FFF2-40B4-BE49-F238E27FC236}">
                <a16:creationId xmlns:a16="http://schemas.microsoft.com/office/drawing/2014/main" id="{794388A1-B853-4EF3-BD13-1C0ED901377A}"/>
              </a:ext>
            </a:extLst>
          </p:cNvPr>
          <p:cNvSpPr txBox="1"/>
          <p:nvPr/>
        </p:nvSpPr>
        <p:spPr>
          <a:xfrm>
            <a:off x="2038525" y="6111205"/>
            <a:ext cx="2894202" cy="369332"/>
          </a:xfrm>
          <a:prstGeom prst="rect">
            <a:avLst/>
          </a:prstGeom>
          <a:noFill/>
        </p:spPr>
        <p:txBody>
          <a:bodyPr wrap="square" rtlCol="0">
            <a:spAutoFit/>
          </a:bodyPr>
          <a:lstStyle/>
          <a:p>
            <a:r>
              <a:rPr lang="en-US" dirty="0"/>
              <a:t>With Smoke Status</a:t>
            </a:r>
          </a:p>
        </p:txBody>
      </p:sp>
      <p:sp>
        <p:nvSpPr>
          <p:cNvPr id="20" name="TextBox 19">
            <a:extLst>
              <a:ext uri="{FF2B5EF4-FFF2-40B4-BE49-F238E27FC236}">
                <a16:creationId xmlns:a16="http://schemas.microsoft.com/office/drawing/2014/main" id="{7861260B-7272-4D63-B67D-6AFF4A6C99FA}"/>
              </a:ext>
            </a:extLst>
          </p:cNvPr>
          <p:cNvSpPr txBox="1"/>
          <p:nvPr/>
        </p:nvSpPr>
        <p:spPr>
          <a:xfrm>
            <a:off x="7769604" y="6143524"/>
            <a:ext cx="2894202" cy="369332"/>
          </a:xfrm>
          <a:prstGeom prst="rect">
            <a:avLst/>
          </a:prstGeom>
          <a:noFill/>
        </p:spPr>
        <p:txBody>
          <a:bodyPr wrap="square" rtlCol="0">
            <a:spAutoFit/>
          </a:bodyPr>
          <a:lstStyle/>
          <a:p>
            <a:r>
              <a:rPr lang="en-US" dirty="0"/>
              <a:t>Without Smoke Status</a:t>
            </a:r>
          </a:p>
        </p:txBody>
      </p:sp>
    </p:spTree>
    <p:extLst>
      <p:ext uri="{BB962C8B-B14F-4D97-AF65-F5344CB8AC3E}">
        <p14:creationId xmlns:p14="http://schemas.microsoft.com/office/powerpoint/2010/main" val="850337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C3CF940-019A-47E4-941C-634E2CA1AAEA}"/>
              </a:ext>
            </a:extLst>
          </p:cNvPr>
          <p:cNvSpPr txBox="1"/>
          <p:nvPr/>
        </p:nvSpPr>
        <p:spPr>
          <a:xfrm>
            <a:off x="212551" y="229806"/>
            <a:ext cx="10709916" cy="1169551"/>
          </a:xfrm>
          <a:prstGeom prst="rect">
            <a:avLst/>
          </a:prstGeom>
          <a:noFill/>
        </p:spPr>
        <p:txBody>
          <a:bodyPr wrap="square" rtlCol="0">
            <a:spAutoFit/>
          </a:bodyPr>
          <a:lstStyle/>
          <a:p>
            <a:pPr algn="just"/>
            <a:endParaRPr lang="en-IN" sz="1400" dirty="0"/>
          </a:p>
          <a:p>
            <a:pPr algn="just"/>
            <a:endParaRPr lang="en-IN" sz="1400" dirty="0"/>
          </a:p>
          <a:p>
            <a:pPr algn="just"/>
            <a:endParaRPr lang="en-IN" sz="1400" dirty="0"/>
          </a:p>
          <a:p>
            <a:pPr algn="just"/>
            <a:endParaRPr lang="en-IN" sz="1400" dirty="0"/>
          </a:p>
          <a:p>
            <a:pPr algn="just"/>
            <a:endParaRPr lang="en-US" sz="1400" dirty="0"/>
          </a:p>
        </p:txBody>
      </p:sp>
      <p:sp>
        <p:nvSpPr>
          <p:cNvPr id="12" name="TextBox 11">
            <a:extLst>
              <a:ext uri="{FF2B5EF4-FFF2-40B4-BE49-F238E27FC236}">
                <a16:creationId xmlns:a16="http://schemas.microsoft.com/office/drawing/2014/main" id="{794388A1-B853-4EF3-BD13-1C0ED901377A}"/>
              </a:ext>
            </a:extLst>
          </p:cNvPr>
          <p:cNvSpPr txBox="1"/>
          <p:nvPr/>
        </p:nvSpPr>
        <p:spPr>
          <a:xfrm>
            <a:off x="2038525" y="6111205"/>
            <a:ext cx="2894202" cy="369332"/>
          </a:xfrm>
          <a:prstGeom prst="rect">
            <a:avLst/>
          </a:prstGeom>
          <a:noFill/>
        </p:spPr>
        <p:txBody>
          <a:bodyPr wrap="square" rtlCol="0">
            <a:spAutoFit/>
          </a:bodyPr>
          <a:lstStyle/>
          <a:p>
            <a:r>
              <a:rPr lang="en-US" dirty="0"/>
              <a:t>With Smoke Status</a:t>
            </a:r>
          </a:p>
        </p:txBody>
      </p:sp>
      <p:sp>
        <p:nvSpPr>
          <p:cNvPr id="20" name="TextBox 19">
            <a:extLst>
              <a:ext uri="{FF2B5EF4-FFF2-40B4-BE49-F238E27FC236}">
                <a16:creationId xmlns:a16="http://schemas.microsoft.com/office/drawing/2014/main" id="{7861260B-7272-4D63-B67D-6AFF4A6C99FA}"/>
              </a:ext>
            </a:extLst>
          </p:cNvPr>
          <p:cNvSpPr txBox="1"/>
          <p:nvPr/>
        </p:nvSpPr>
        <p:spPr>
          <a:xfrm>
            <a:off x="7769604" y="6143524"/>
            <a:ext cx="2894202" cy="369332"/>
          </a:xfrm>
          <a:prstGeom prst="rect">
            <a:avLst/>
          </a:prstGeom>
          <a:noFill/>
        </p:spPr>
        <p:txBody>
          <a:bodyPr wrap="square" rtlCol="0">
            <a:spAutoFit/>
          </a:bodyPr>
          <a:lstStyle/>
          <a:p>
            <a:r>
              <a:rPr lang="en-US" dirty="0"/>
              <a:t>Without Smoke Status</a:t>
            </a:r>
          </a:p>
        </p:txBody>
      </p:sp>
      <p:pic>
        <p:nvPicPr>
          <p:cNvPr id="5" name="Picture 4" descr="A screenshot of a cell phone&#10;&#10;Description automatically generated">
            <a:extLst>
              <a:ext uri="{FF2B5EF4-FFF2-40B4-BE49-F238E27FC236}">
                <a16:creationId xmlns:a16="http://schemas.microsoft.com/office/drawing/2014/main" id="{31B7E8B7-F3C3-423E-8433-A44735F81493}"/>
              </a:ext>
            </a:extLst>
          </p:cNvPr>
          <p:cNvPicPr>
            <a:picLocks noChangeAspect="1"/>
          </p:cNvPicPr>
          <p:nvPr/>
        </p:nvPicPr>
        <p:blipFill rotWithShape="1">
          <a:blip r:embed="rId2">
            <a:extLst>
              <a:ext uri="{28A0092B-C50C-407E-A947-70E740481C1C}">
                <a14:useLocalDpi xmlns:a14="http://schemas.microsoft.com/office/drawing/2010/main" val="0"/>
              </a:ext>
            </a:extLst>
          </a:blip>
          <a:srcRect b="3076"/>
          <a:stretch/>
        </p:blipFill>
        <p:spPr>
          <a:xfrm>
            <a:off x="6761265" y="1683697"/>
            <a:ext cx="4483505" cy="4317053"/>
          </a:xfrm>
          <a:prstGeom prst="rect">
            <a:avLst/>
          </a:prstGeom>
        </p:spPr>
      </p:pic>
      <p:pic>
        <p:nvPicPr>
          <p:cNvPr id="8" name="Picture 7" descr="A close up of a logo&#10;&#10;Description automatically generated">
            <a:extLst>
              <a:ext uri="{FF2B5EF4-FFF2-40B4-BE49-F238E27FC236}">
                <a16:creationId xmlns:a16="http://schemas.microsoft.com/office/drawing/2014/main" id="{BF3CEE6D-B28D-441B-A610-AE46438DF09D}"/>
              </a:ext>
            </a:extLst>
          </p:cNvPr>
          <p:cNvPicPr>
            <a:picLocks noChangeAspect="1"/>
          </p:cNvPicPr>
          <p:nvPr/>
        </p:nvPicPr>
        <p:blipFill rotWithShape="1">
          <a:blip r:embed="rId3">
            <a:extLst>
              <a:ext uri="{28A0092B-C50C-407E-A947-70E740481C1C}">
                <a14:useLocalDpi xmlns:a14="http://schemas.microsoft.com/office/drawing/2010/main" val="0"/>
              </a:ext>
            </a:extLst>
          </a:blip>
          <a:srcRect l="782" t="-1339" r="-782" b="3420"/>
          <a:stretch/>
        </p:blipFill>
        <p:spPr>
          <a:xfrm>
            <a:off x="879183" y="1683697"/>
            <a:ext cx="4551553" cy="4427508"/>
          </a:xfrm>
          <a:prstGeom prst="rect">
            <a:avLst/>
          </a:prstGeom>
        </p:spPr>
      </p:pic>
      <p:sp>
        <p:nvSpPr>
          <p:cNvPr id="11" name="TextBox 10">
            <a:extLst>
              <a:ext uri="{FF2B5EF4-FFF2-40B4-BE49-F238E27FC236}">
                <a16:creationId xmlns:a16="http://schemas.microsoft.com/office/drawing/2014/main" id="{4A35DC37-8AFB-4E12-8264-2651E13A4F15}"/>
              </a:ext>
            </a:extLst>
          </p:cNvPr>
          <p:cNvSpPr txBox="1"/>
          <p:nvPr/>
        </p:nvSpPr>
        <p:spPr>
          <a:xfrm>
            <a:off x="704850" y="522193"/>
            <a:ext cx="10539920" cy="584775"/>
          </a:xfrm>
          <a:prstGeom prst="rect">
            <a:avLst/>
          </a:prstGeom>
          <a:noFill/>
        </p:spPr>
        <p:txBody>
          <a:bodyPr wrap="square" rtlCol="0">
            <a:spAutoFit/>
          </a:bodyPr>
          <a:lstStyle/>
          <a:p>
            <a:r>
              <a:rPr lang="en-US" sz="1600" dirty="0"/>
              <a:t>The below validation curves of SVM</a:t>
            </a:r>
            <a:r>
              <a:rPr lang="en-US" sz="1600" i="1" dirty="0"/>
              <a:t> plots the relationship of the “kernel type" parameter to the F1 score with 10 shuffle split cross-validation. We can observe that when kernel type is ‘</a:t>
            </a:r>
            <a:r>
              <a:rPr lang="en-US" sz="1600" b="1" i="1" dirty="0" err="1"/>
              <a:t>rbf</a:t>
            </a:r>
            <a:r>
              <a:rPr lang="en-US" sz="1600" i="1" dirty="0"/>
              <a:t>’, we have the optimal results.</a:t>
            </a:r>
            <a:endParaRPr lang="en-US" sz="1600" dirty="0"/>
          </a:p>
        </p:txBody>
      </p:sp>
    </p:spTree>
    <p:extLst>
      <p:ext uri="{BB962C8B-B14F-4D97-AF65-F5344CB8AC3E}">
        <p14:creationId xmlns:p14="http://schemas.microsoft.com/office/powerpoint/2010/main" val="3264681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C3CF940-019A-47E4-941C-634E2CA1AAEA}"/>
              </a:ext>
            </a:extLst>
          </p:cNvPr>
          <p:cNvSpPr txBox="1"/>
          <p:nvPr/>
        </p:nvSpPr>
        <p:spPr>
          <a:xfrm>
            <a:off x="327155" y="623762"/>
            <a:ext cx="9801225" cy="1169551"/>
          </a:xfrm>
          <a:prstGeom prst="rect">
            <a:avLst/>
          </a:prstGeom>
          <a:noFill/>
        </p:spPr>
        <p:txBody>
          <a:bodyPr wrap="square" rtlCol="0">
            <a:spAutoFit/>
          </a:bodyPr>
          <a:lstStyle/>
          <a:p>
            <a:pPr algn="just"/>
            <a:endParaRPr lang="en-IN" sz="1400" dirty="0"/>
          </a:p>
          <a:p>
            <a:pPr algn="just"/>
            <a:endParaRPr lang="en-IN" sz="1400" dirty="0"/>
          </a:p>
          <a:p>
            <a:pPr algn="just"/>
            <a:endParaRPr lang="en-IN" sz="1400" dirty="0"/>
          </a:p>
          <a:p>
            <a:pPr algn="just"/>
            <a:endParaRPr lang="en-IN" sz="1400" dirty="0"/>
          </a:p>
          <a:p>
            <a:pPr algn="just"/>
            <a:endParaRPr lang="en-US" sz="1400" dirty="0"/>
          </a:p>
        </p:txBody>
      </p:sp>
      <p:sp>
        <p:nvSpPr>
          <p:cNvPr id="4" name="Title 3">
            <a:extLst>
              <a:ext uri="{FF2B5EF4-FFF2-40B4-BE49-F238E27FC236}">
                <a16:creationId xmlns:a16="http://schemas.microsoft.com/office/drawing/2014/main" id="{AA045C65-A3F7-4537-8D73-13BCC8D5BD91}"/>
              </a:ext>
            </a:extLst>
          </p:cNvPr>
          <p:cNvSpPr>
            <a:spLocks noGrp="1"/>
          </p:cNvSpPr>
          <p:nvPr>
            <p:ph type="title"/>
          </p:nvPr>
        </p:nvSpPr>
        <p:spPr>
          <a:xfrm>
            <a:off x="327155" y="0"/>
            <a:ext cx="11058524" cy="759466"/>
          </a:xfrm>
        </p:spPr>
        <p:txBody>
          <a:bodyPr>
            <a:noAutofit/>
          </a:bodyPr>
          <a:lstStyle/>
          <a:p>
            <a:r>
              <a:rPr lang="en-US" sz="2800" dirty="0"/>
              <a:t>Confusion matrix and Roc after optimizing the data including smoking status</a:t>
            </a:r>
          </a:p>
        </p:txBody>
      </p:sp>
      <p:sp>
        <p:nvSpPr>
          <p:cNvPr id="11" name="TextBox 10">
            <a:extLst>
              <a:ext uri="{FF2B5EF4-FFF2-40B4-BE49-F238E27FC236}">
                <a16:creationId xmlns:a16="http://schemas.microsoft.com/office/drawing/2014/main" id="{BE67CBC7-8A82-4D4D-B43C-F211F4EE945F}"/>
              </a:ext>
            </a:extLst>
          </p:cNvPr>
          <p:cNvSpPr txBox="1"/>
          <p:nvPr/>
        </p:nvSpPr>
        <p:spPr>
          <a:xfrm>
            <a:off x="1445442" y="623762"/>
            <a:ext cx="2894202" cy="369332"/>
          </a:xfrm>
          <a:prstGeom prst="rect">
            <a:avLst/>
          </a:prstGeom>
          <a:noFill/>
        </p:spPr>
        <p:txBody>
          <a:bodyPr wrap="square" rtlCol="0">
            <a:spAutoFit/>
          </a:bodyPr>
          <a:lstStyle/>
          <a:p>
            <a:r>
              <a:rPr lang="en-US" b="1" i="1" dirty="0"/>
              <a:t>Decision Trees</a:t>
            </a:r>
          </a:p>
        </p:txBody>
      </p:sp>
      <p:sp>
        <p:nvSpPr>
          <p:cNvPr id="12" name="TextBox 11">
            <a:extLst>
              <a:ext uri="{FF2B5EF4-FFF2-40B4-BE49-F238E27FC236}">
                <a16:creationId xmlns:a16="http://schemas.microsoft.com/office/drawing/2014/main" id="{C3638685-2FFF-4009-BA9C-64E6C2E7B0AC}"/>
              </a:ext>
            </a:extLst>
          </p:cNvPr>
          <p:cNvSpPr txBox="1"/>
          <p:nvPr/>
        </p:nvSpPr>
        <p:spPr>
          <a:xfrm>
            <a:off x="7015472" y="639533"/>
            <a:ext cx="2894202" cy="369332"/>
          </a:xfrm>
          <a:prstGeom prst="rect">
            <a:avLst/>
          </a:prstGeom>
          <a:noFill/>
        </p:spPr>
        <p:txBody>
          <a:bodyPr wrap="square" rtlCol="0">
            <a:spAutoFit/>
          </a:bodyPr>
          <a:lstStyle/>
          <a:p>
            <a:r>
              <a:rPr lang="en-US" b="1" i="1" dirty="0"/>
              <a:t>Support Vector Machines</a:t>
            </a:r>
          </a:p>
        </p:txBody>
      </p:sp>
      <p:pic>
        <p:nvPicPr>
          <p:cNvPr id="17" name="Picture 16" descr="A screenshot of a cell phone&#10;&#10;Description automatically generated">
            <a:extLst>
              <a:ext uri="{FF2B5EF4-FFF2-40B4-BE49-F238E27FC236}">
                <a16:creationId xmlns:a16="http://schemas.microsoft.com/office/drawing/2014/main" id="{CB82DA65-6FFB-4899-B3F1-978D0EA3E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442" y="1075187"/>
            <a:ext cx="3390325" cy="3058663"/>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1ED61B6D-A5F6-44E7-8FCD-05BE5C920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442" y="4215943"/>
            <a:ext cx="3963086" cy="2642057"/>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A1E91ABA-7AE8-45B2-BAA7-65F181D04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5472" y="1075188"/>
            <a:ext cx="3294642" cy="3058662"/>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1BE1D3B5-A081-40C8-90C4-48ABA4AE8F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5472" y="4215942"/>
            <a:ext cx="3963086" cy="2642057"/>
          </a:xfrm>
          <a:prstGeom prst="rect">
            <a:avLst/>
          </a:prstGeom>
        </p:spPr>
      </p:pic>
    </p:spTree>
    <p:extLst>
      <p:ext uri="{BB962C8B-B14F-4D97-AF65-F5344CB8AC3E}">
        <p14:creationId xmlns:p14="http://schemas.microsoft.com/office/powerpoint/2010/main" val="4167297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C3CF940-019A-47E4-941C-634E2CA1AAEA}"/>
              </a:ext>
            </a:extLst>
          </p:cNvPr>
          <p:cNvSpPr txBox="1"/>
          <p:nvPr/>
        </p:nvSpPr>
        <p:spPr>
          <a:xfrm>
            <a:off x="327155" y="623762"/>
            <a:ext cx="9801225" cy="1169551"/>
          </a:xfrm>
          <a:prstGeom prst="rect">
            <a:avLst/>
          </a:prstGeom>
          <a:noFill/>
        </p:spPr>
        <p:txBody>
          <a:bodyPr wrap="square" rtlCol="0">
            <a:spAutoFit/>
          </a:bodyPr>
          <a:lstStyle/>
          <a:p>
            <a:pPr algn="just"/>
            <a:endParaRPr lang="en-IN" sz="1400" dirty="0"/>
          </a:p>
          <a:p>
            <a:pPr algn="just"/>
            <a:endParaRPr lang="en-IN" sz="1400" dirty="0"/>
          </a:p>
          <a:p>
            <a:pPr algn="just"/>
            <a:endParaRPr lang="en-IN" sz="1400" dirty="0"/>
          </a:p>
          <a:p>
            <a:pPr algn="just"/>
            <a:endParaRPr lang="en-IN" sz="1400" dirty="0"/>
          </a:p>
          <a:p>
            <a:pPr algn="just"/>
            <a:endParaRPr lang="en-US" sz="1400" dirty="0"/>
          </a:p>
        </p:txBody>
      </p:sp>
      <p:sp>
        <p:nvSpPr>
          <p:cNvPr id="4" name="Title 3">
            <a:extLst>
              <a:ext uri="{FF2B5EF4-FFF2-40B4-BE49-F238E27FC236}">
                <a16:creationId xmlns:a16="http://schemas.microsoft.com/office/drawing/2014/main" id="{AA045C65-A3F7-4537-8D73-13BCC8D5BD91}"/>
              </a:ext>
            </a:extLst>
          </p:cNvPr>
          <p:cNvSpPr>
            <a:spLocks noGrp="1"/>
          </p:cNvSpPr>
          <p:nvPr>
            <p:ph type="title"/>
          </p:nvPr>
        </p:nvSpPr>
        <p:spPr>
          <a:xfrm>
            <a:off x="327154" y="0"/>
            <a:ext cx="11636245" cy="759466"/>
          </a:xfrm>
        </p:spPr>
        <p:txBody>
          <a:bodyPr>
            <a:noAutofit/>
          </a:bodyPr>
          <a:lstStyle/>
          <a:p>
            <a:r>
              <a:rPr lang="en-US" sz="2800" dirty="0"/>
              <a:t>Confusion matrix and Roc after optimizing the data not including smoking status</a:t>
            </a:r>
          </a:p>
        </p:txBody>
      </p:sp>
      <p:sp>
        <p:nvSpPr>
          <p:cNvPr id="11" name="TextBox 10">
            <a:extLst>
              <a:ext uri="{FF2B5EF4-FFF2-40B4-BE49-F238E27FC236}">
                <a16:creationId xmlns:a16="http://schemas.microsoft.com/office/drawing/2014/main" id="{BE67CBC7-8A82-4D4D-B43C-F211F4EE945F}"/>
              </a:ext>
            </a:extLst>
          </p:cNvPr>
          <p:cNvSpPr txBox="1"/>
          <p:nvPr/>
        </p:nvSpPr>
        <p:spPr>
          <a:xfrm>
            <a:off x="1280735" y="691614"/>
            <a:ext cx="2894202" cy="369332"/>
          </a:xfrm>
          <a:prstGeom prst="rect">
            <a:avLst/>
          </a:prstGeom>
          <a:noFill/>
        </p:spPr>
        <p:txBody>
          <a:bodyPr wrap="square" rtlCol="0">
            <a:spAutoFit/>
          </a:bodyPr>
          <a:lstStyle/>
          <a:p>
            <a:r>
              <a:rPr lang="en-US" b="1" i="1" dirty="0"/>
              <a:t>Decision Trees</a:t>
            </a:r>
          </a:p>
        </p:txBody>
      </p:sp>
      <p:sp>
        <p:nvSpPr>
          <p:cNvPr id="12" name="TextBox 11">
            <a:extLst>
              <a:ext uri="{FF2B5EF4-FFF2-40B4-BE49-F238E27FC236}">
                <a16:creationId xmlns:a16="http://schemas.microsoft.com/office/drawing/2014/main" id="{C3638685-2FFF-4009-BA9C-64E6C2E7B0AC}"/>
              </a:ext>
            </a:extLst>
          </p:cNvPr>
          <p:cNvSpPr txBox="1"/>
          <p:nvPr/>
        </p:nvSpPr>
        <p:spPr>
          <a:xfrm>
            <a:off x="6915631" y="623762"/>
            <a:ext cx="2894202" cy="369332"/>
          </a:xfrm>
          <a:prstGeom prst="rect">
            <a:avLst/>
          </a:prstGeom>
          <a:noFill/>
        </p:spPr>
        <p:txBody>
          <a:bodyPr wrap="square" rtlCol="0">
            <a:spAutoFit/>
          </a:bodyPr>
          <a:lstStyle/>
          <a:p>
            <a:r>
              <a:rPr lang="en-US" b="1" i="1" dirty="0"/>
              <a:t>Support Vector Machines</a:t>
            </a:r>
          </a:p>
        </p:txBody>
      </p:sp>
      <p:pic>
        <p:nvPicPr>
          <p:cNvPr id="15" name="Picture 14" descr="A screenshot of a cell phone&#10;&#10;Description automatically generated">
            <a:extLst>
              <a:ext uri="{FF2B5EF4-FFF2-40B4-BE49-F238E27FC236}">
                <a16:creationId xmlns:a16="http://schemas.microsoft.com/office/drawing/2014/main" id="{4B314233-FF9F-417F-9906-F87485003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64" y="4000586"/>
            <a:ext cx="4293507" cy="2636183"/>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2F4A0CF3-FCD3-4112-9CFA-0D6EFBDCD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630" y="4000586"/>
            <a:ext cx="4082061" cy="272137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C42F2AD6-F6B0-460F-96CB-FA675562A3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735" y="1098958"/>
            <a:ext cx="3117306" cy="2959246"/>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E6837563-2A3C-415F-B247-88200E0B4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5631" y="1060946"/>
            <a:ext cx="3058158" cy="2871788"/>
          </a:xfrm>
          <a:prstGeom prst="rect">
            <a:avLst/>
          </a:prstGeom>
        </p:spPr>
      </p:pic>
    </p:spTree>
    <p:extLst>
      <p:ext uri="{BB962C8B-B14F-4D97-AF65-F5344CB8AC3E}">
        <p14:creationId xmlns:p14="http://schemas.microsoft.com/office/powerpoint/2010/main" val="124279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E4C7C-222E-49CA-9BBC-3023BC7AAAF4}"/>
              </a:ext>
            </a:extLst>
          </p:cNvPr>
          <p:cNvSpPr>
            <a:spLocks noGrp="1"/>
          </p:cNvSpPr>
          <p:nvPr>
            <p:ph type="title"/>
          </p:nvPr>
        </p:nvSpPr>
        <p:spPr>
          <a:xfrm>
            <a:off x="1286934" y="1465790"/>
            <a:ext cx="3860798" cy="3941345"/>
          </a:xfrm>
        </p:spPr>
        <p:txBody>
          <a:bodyPr>
            <a:normAutofit/>
          </a:bodyPr>
          <a:lstStyle/>
          <a:p>
            <a:r>
              <a:rPr lang="en-IN" sz="5600"/>
              <a:t>Introduction to the problem</a:t>
            </a:r>
          </a:p>
        </p:txBody>
      </p:sp>
      <p:sp>
        <p:nvSpPr>
          <p:cNvPr id="3" name="Content Placeholder 2">
            <a:extLst>
              <a:ext uri="{FF2B5EF4-FFF2-40B4-BE49-F238E27FC236}">
                <a16:creationId xmlns:a16="http://schemas.microsoft.com/office/drawing/2014/main" id="{73430404-66C1-4EE9-81E9-FE3D498AD7A3}"/>
              </a:ext>
            </a:extLst>
          </p:cNvPr>
          <p:cNvSpPr>
            <a:spLocks noGrp="1"/>
          </p:cNvSpPr>
          <p:nvPr>
            <p:ph idx="1"/>
          </p:nvPr>
        </p:nvSpPr>
        <p:spPr>
          <a:xfrm>
            <a:off x="6417733" y="1359090"/>
            <a:ext cx="5132665" cy="4048046"/>
          </a:xfrm>
        </p:spPr>
        <p:txBody>
          <a:bodyPr anchor="ctr">
            <a:normAutofit/>
          </a:bodyPr>
          <a:lstStyle/>
          <a:p>
            <a:r>
              <a:rPr lang="en-IN" dirty="0"/>
              <a:t>American Heart Association statistics :</a:t>
            </a:r>
          </a:p>
          <a:p>
            <a:pPr marL="274320" lvl="1" indent="0">
              <a:buNone/>
            </a:pPr>
            <a:endParaRPr lang="en-IN" dirty="0"/>
          </a:p>
          <a:p>
            <a:pPr lvl="1">
              <a:buFont typeface="Wingdings" panose="05000000000000000000" pitchFamily="2" charset="2"/>
              <a:buChar char="Ø"/>
            </a:pPr>
            <a:r>
              <a:rPr lang="en-IN" dirty="0"/>
              <a:t>Death due to stroke occurs every 4 minutes</a:t>
            </a:r>
          </a:p>
          <a:p>
            <a:pPr lvl="1">
              <a:buFont typeface="Wingdings" panose="05000000000000000000" pitchFamily="2" charset="2"/>
              <a:buChar char="Ø"/>
            </a:pPr>
            <a:endParaRPr lang="en-IN" dirty="0"/>
          </a:p>
          <a:p>
            <a:pPr lvl="1">
              <a:buFont typeface="Wingdings" panose="05000000000000000000" pitchFamily="2" charset="2"/>
              <a:buChar char="Ø"/>
            </a:pPr>
            <a:r>
              <a:rPr lang="en-IN" dirty="0"/>
              <a:t>Daily Death Rate -&gt; 389.4</a:t>
            </a:r>
          </a:p>
          <a:p>
            <a:pPr lvl="1">
              <a:buFont typeface="Wingdings" panose="05000000000000000000" pitchFamily="2" charset="2"/>
              <a:buChar char="Ø"/>
            </a:pPr>
            <a:endParaRPr lang="en-IN" dirty="0"/>
          </a:p>
          <a:p>
            <a:pPr lvl="1">
              <a:buFont typeface="Wingdings" panose="05000000000000000000" pitchFamily="2" charset="2"/>
              <a:buChar char="Ø"/>
            </a:pPr>
            <a:r>
              <a:rPr lang="en-IN" dirty="0"/>
              <a:t>Costs $34 billion a year (estimated)</a:t>
            </a:r>
          </a:p>
          <a:p>
            <a:pPr lvl="1">
              <a:buFont typeface="Wingdings" panose="05000000000000000000" pitchFamily="2" charset="2"/>
              <a:buChar char="Ø"/>
            </a:pPr>
            <a:endParaRPr lang="en-IN" dirty="0"/>
          </a:p>
          <a:p>
            <a:pPr lvl="1">
              <a:buFont typeface="Wingdings" panose="05000000000000000000" pitchFamily="2" charset="2"/>
              <a:buChar char="Ø"/>
            </a:pPr>
            <a:r>
              <a:rPr lang="en-IN" dirty="0"/>
              <a:t>46% of US adults suffer from hypertension</a:t>
            </a:r>
          </a:p>
          <a:p>
            <a:pPr marL="274320" lvl="1" indent="0">
              <a:buNone/>
            </a:pPr>
            <a:endParaRPr lang="en-IN" dirty="0"/>
          </a:p>
        </p:txBody>
      </p:sp>
      <p:sp>
        <p:nvSpPr>
          <p:cNvPr id="25" name="Rectangle 24">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592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6BC-EA0F-4A9A-A9FB-0D8D9D95DFD4}"/>
              </a:ext>
            </a:extLst>
          </p:cNvPr>
          <p:cNvSpPr>
            <a:spLocks noGrp="1"/>
          </p:cNvSpPr>
          <p:nvPr>
            <p:ph type="title"/>
          </p:nvPr>
        </p:nvSpPr>
        <p:spPr>
          <a:xfrm>
            <a:off x="692343" y="-144543"/>
            <a:ext cx="10058400" cy="1609344"/>
          </a:xfrm>
        </p:spPr>
        <p:txBody>
          <a:bodyPr/>
          <a:lstStyle/>
          <a:p>
            <a:r>
              <a:rPr lang="en-US" dirty="0" err="1"/>
              <a:t>Summarised</a:t>
            </a:r>
            <a:r>
              <a:rPr lang="en-US" dirty="0"/>
              <a:t> results</a:t>
            </a:r>
          </a:p>
        </p:txBody>
      </p:sp>
      <p:graphicFrame>
        <p:nvGraphicFramePr>
          <p:cNvPr id="10" name="Table 10">
            <a:extLst>
              <a:ext uri="{FF2B5EF4-FFF2-40B4-BE49-F238E27FC236}">
                <a16:creationId xmlns:a16="http://schemas.microsoft.com/office/drawing/2014/main" id="{7BB79671-258C-4463-A556-8EC4E51B2B15}"/>
              </a:ext>
            </a:extLst>
          </p:cNvPr>
          <p:cNvGraphicFramePr>
            <a:graphicFrameLocks noGrp="1"/>
          </p:cNvGraphicFramePr>
          <p:nvPr>
            <p:ph idx="1"/>
            <p:extLst>
              <p:ext uri="{D42A27DB-BD31-4B8C-83A1-F6EECF244321}">
                <p14:modId xmlns:p14="http://schemas.microsoft.com/office/powerpoint/2010/main" val="4287361974"/>
              </p:ext>
            </p:extLst>
          </p:nvPr>
        </p:nvGraphicFramePr>
        <p:xfrm>
          <a:off x="773438" y="1744910"/>
          <a:ext cx="5188338" cy="3566160"/>
        </p:xfrm>
        <a:graphic>
          <a:graphicData uri="http://schemas.openxmlformats.org/drawingml/2006/table">
            <a:tbl>
              <a:tblPr firstRow="1" bandRow="1">
                <a:tableStyleId>{073A0DAA-6AF3-43AB-8588-CEC1D06C72B9}</a:tableStyleId>
              </a:tblPr>
              <a:tblGrid>
                <a:gridCol w="1729446">
                  <a:extLst>
                    <a:ext uri="{9D8B030D-6E8A-4147-A177-3AD203B41FA5}">
                      <a16:colId xmlns:a16="http://schemas.microsoft.com/office/drawing/2014/main" val="2371291076"/>
                    </a:ext>
                  </a:extLst>
                </a:gridCol>
                <a:gridCol w="1729446">
                  <a:extLst>
                    <a:ext uri="{9D8B030D-6E8A-4147-A177-3AD203B41FA5}">
                      <a16:colId xmlns:a16="http://schemas.microsoft.com/office/drawing/2014/main" val="3358381215"/>
                    </a:ext>
                  </a:extLst>
                </a:gridCol>
                <a:gridCol w="1729446">
                  <a:extLst>
                    <a:ext uri="{9D8B030D-6E8A-4147-A177-3AD203B41FA5}">
                      <a16:colId xmlns:a16="http://schemas.microsoft.com/office/drawing/2014/main" val="3495135336"/>
                    </a:ext>
                  </a:extLst>
                </a:gridCol>
              </a:tblGrid>
              <a:tr h="1188720">
                <a:tc>
                  <a:txBody>
                    <a:bodyPr/>
                    <a:lstStyle/>
                    <a:p>
                      <a:r>
                        <a:rPr lang="en-US" dirty="0"/>
                        <a:t>WITH SMOKING STATUS</a:t>
                      </a:r>
                    </a:p>
                  </a:txBody>
                  <a:tcPr/>
                </a:tc>
                <a:tc>
                  <a:txBody>
                    <a:bodyPr/>
                    <a:lstStyle/>
                    <a:p>
                      <a:r>
                        <a:rPr lang="en-US" dirty="0"/>
                        <a:t>DECISION TRESS</a:t>
                      </a:r>
                    </a:p>
                  </a:txBody>
                  <a:tcPr/>
                </a:tc>
                <a:tc>
                  <a:txBody>
                    <a:bodyPr/>
                    <a:lstStyle/>
                    <a:p>
                      <a:r>
                        <a:rPr lang="en-US" dirty="0"/>
                        <a:t>SUPPORT VECCTOR MACHINES</a:t>
                      </a:r>
                    </a:p>
                  </a:txBody>
                  <a:tcPr/>
                </a:tc>
                <a:extLst>
                  <a:ext uri="{0D108BD9-81ED-4DB2-BD59-A6C34878D82A}">
                    <a16:rowId xmlns:a16="http://schemas.microsoft.com/office/drawing/2014/main" val="1732829334"/>
                  </a:ext>
                </a:extLst>
              </a:tr>
              <a:tr h="1188720">
                <a:tc>
                  <a:txBody>
                    <a:bodyPr/>
                    <a:lstStyle/>
                    <a:p>
                      <a:r>
                        <a:rPr lang="en-US" dirty="0"/>
                        <a:t>Before optimized parameter</a:t>
                      </a:r>
                    </a:p>
                  </a:txBody>
                  <a:tcPr/>
                </a:tc>
                <a:tc>
                  <a:txBody>
                    <a:bodyPr/>
                    <a:lstStyle/>
                    <a:p>
                      <a:r>
                        <a:rPr lang="en-US" dirty="0"/>
                        <a:t>0.6470</a:t>
                      </a:r>
                    </a:p>
                  </a:txBody>
                  <a:tcPr/>
                </a:tc>
                <a:tc>
                  <a:txBody>
                    <a:bodyPr/>
                    <a:lstStyle/>
                    <a:p>
                      <a:r>
                        <a:rPr lang="en-US" dirty="0"/>
                        <a:t>0.6694</a:t>
                      </a:r>
                    </a:p>
                  </a:txBody>
                  <a:tcPr/>
                </a:tc>
                <a:extLst>
                  <a:ext uri="{0D108BD9-81ED-4DB2-BD59-A6C34878D82A}">
                    <a16:rowId xmlns:a16="http://schemas.microsoft.com/office/drawing/2014/main" val="3178499799"/>
                  </a:ext>
                </a:extLst>
              </a:tr>
              <a:tr h="1188720">
                <a:tc>
                  <a:txBody>
                    <a:bodyPr/>
                    <a:lstStyle/>
                    <a:p>
                      <a:r>
                        <a:rPr lang="en-US" dirty="0"/>
                        <a:t>After optimized parameter</a:t>
                      </a:r>
                    </a:p>
                  </a:txBody>
                  <a:tcPr/>
                </a:tc>
                <a:tc>
                  <a:txBody>
                    <a:bodyPr/>
                    <a:lstStyle/>
                    <a:p>
                      <a:r>
                        <a:rPr lang="en-US" dirty="0"/>
                        <a:t>0.6692</a:t>
                      </a:r>
                    </a:p>
                  </a:txBody>
                  <a:tcPr/>
                </a:tc>
                <a:tc>
                  <a:txBody>
                    <a:bodyPr/>
                    <a:lstStyle/>
                    <a:p>
                      <a:r>
                        <a:rPr lang="en-US" dirty="0"/>
                        <a:t>0.6694</a:t>
                      </a:r>
                    </a:p>
                  </a:txBody>
                  <a:tcPr/>
                </a:tc>
                <a:extLst>
                  <a:ext uri="{0D108BD9-81ED-4DB2-BD59-A6C34878D82A}">
                    <a16:rowId xmlns:a16="http://schemas.microsoft.com/office/drawing/2014/main" val="1402975798"/>
                  </a:ext>
                </a:extLst>
              </a:tr>
            </a:tbl>
          </a:graphicData>
        </a:graphic>
      </p:graphicFrame>
      <p:graphicFrame>
        <p:nvGraphicFramePr>
          <p:cNvPr id="12" name="Table 10">
            <a:extLst>
              <a:ext uri="{FF2B5EF4-FFF2-40B4-BE49-F238E27FC236}">
                <a16:creationId xmlns:a16="http://schemas.microsoft.com/office/drawing/2014/main" id="{CF662904-6A76-43AB-99A1-1D8ACCA24809}"/>
              </a:ext>
            </a:extLst>
          </p:cNvPr>
          <p:cNvGraphicFramePr>
            <a:graphicFrameLocks/>
          </p:cNvGraphicFramePr>
          <p:nvPr>
            <p:extLst>
              <p:ext uri="{D42A27DB-BD31-4B8C-83A1-F6EECF244321}">
                <p14:modId xmlns:p14="http://schemas.microsoft.com/office/powerpoint/2010/main" val="3859795634"/>
              </p:ext>
            </p:extLst>
          </p:nvPr>
        </p:nvGraphicFramePr>
        <p:xfrm>
          <a:off x="6769916" y="1744910"/>
          <a:ext cx="5066949" cy="3566160"/>
        </p:xfrm>
        <a:graphic>
          <a:graphicData uri="http://schemas.openxmlformats.org/drawingml/2006/table">
            <a:tbl>
              <a:tblPr firstRow="1" bandRow="1">
                <a:tableStyleId>{073A0DAA-6AF3-43AB-8588-CEC1D06C72B9}</a:tableStyleId>
              </a:tblPr>
              <a:tblGrid>
                <a:gridCol w="1688983">
                  <a:extLst>
                    <a:ext uri="{9D8B030D-6E8A-4147-A177-3AD203B41FA5}">
                      <a16:colId xmlns:a16="http://schemas.microsoft.com/office/drawing/2014/main" val="2371291076"/>
                    </a:ext>
                  </a:extLst>
                </a:gridCol>
                <a:gridCol w="1688983">
                  <a:extLst>
                    <a:ext uri="{9D8B030D-6E8A-4147-A177-3AD203B41FA5}">
                      <a16:colId xmlns:a16="http://schemas.microsoft.com/office/drawing/2014/main" val="3358381215"/>
                    </a:ext>
                  </a:extLst>
                </a:gridCol>
                <a:gridCol w="1688983">
                  <a:extLst>
                    <a:ext uri="{9D8B030D-6E8A-4147-A177-3AD203B41FA5}">
                      <a16:colId xmlns:a16="http://schemas.microsoft.com/office/drawing/2014/main" val="3495135336"/>
                    </a:ext>
                  </a:extLst>
                </a:gridCol>
              </a:tblGrid>
              <a:tr h="1121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WITHOUT SMOKING STATUS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DECISION TRESS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 VECCTOR MACHINES</a:t>
                      </a:r>
                    </a:p>
                    <a:p>
                      <a:endParaRPr lang="en-US" dirty="0"/>
                    </a:p>
                  </a:txBody>
                  <a:tcPr/>
                </a:tc>
                <a:extLst>
                  <a:ext uri="{0D108BD9-81ED-4DB2-BD59-A6C34878D82A}">
                    <a16:rowId xmlns:a16="http://schemas.microsoft.com/office/drawing/2014/main" val="1732829334"/>
                  </a:ext>
                </a:extLst>
              </a:tr>
              <a:tr h="1121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optimized parameter</a:t>
                      </a:r>
                    </a:p>
                    <a:p>
                      <a:endParaRPr lang="en-US" dirty="0"/>
                    </a:p>
                  </a:txBody>
                  <a:tcPr/>
                </a:tc>
                <a:tc>
                  <a:txBody>
                    <a:bodyPr/>
                    <a:lstStyle/>
                    <a:p>
                      <a:r>
                        <a:rPr lang="en-US" dirty="0"/>
                        <a:t>0.6270</a:t>
                      </a:r>
                    </a:p>
                  </a:txBody>
                  <a:tcPr/>
                </a:tc>
                <a:tc>
                  <a:txBody>
                    <a:bodyPr/>
                    <a:lstStyle/>
                    <a:p>
                      <a:r>
                        <a:rPr lang="en-US" dirty="0"/>
                        <a:t>0.7718</a:t>
                      </a:r>
                    </a:p>
                  </a:txBody>
                  <a:tcPr/>
                </a:tc>
                <a:extLst>
                  <a:ext uri="{0D108BD9-81ED-4DB2-BD59-A6C34878D82A}">
                    <a16:rowId xmlns:a16="http://schemas.microsoft.com/office/drawing/2014/main" val="3178499799"/>
                  </a:ext>
                </a:extLst>
              </a:tr>
              <a:tr h="1121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optimized parameter</a:t>
                      </a:r>
                    </a:p>
                    <a:p>
                      <a:endParaRPr lang="en-US" dirty="0"/>
                    </a:p>
                  </a:txBody>
                  <a:tcPr/>
                </a:tc>
                <a:tc>
                  <a:txBody>
                    <a:bodyPr/>
                    <a:lstStyle/>
                    <a:p>
                      <a:r>
                        <a:rPr lang="en-US" dirty="0"/>
                        <a:t>0.7745</a:t>
                      </a:r>
                    </a:p>
                  </a:txBody>
                  <a:tcPr/>
                </a:tc>
                <a:tc>
                  <a:txBody>
                    <a:bodyPr/>
                    <a:lstStyle/>
                    <a:p>
                      <a:r>
                        <a:rPr lang="en-US" dirty="0"/>
                        <a:t>0.7718</a:t>
                      </a:r>
                    </a:p>
                  </a:txBody>
                  <a:tcPr/>
                </a:tc>
                <a:extLst>
                  <a:ext uri="{0D108BD9-81ED-4DB2-BD59-A6C34878D82A}">
                    <a16:rowId xmlns:a16="http://schemas.microsoft.com/office/drawing/2014/main" val="1402975798"/>
                  </a:ext>
                </a:extLst>
              </a:tr>
            </a:tbl>
          </a:graphicData>
        </a:graphic>
      </p:graphicFrame>
    </p:spTree>
    <p:extLst>
      <p:ext uri="{BB962C8B-B14F-4D97-AF65-F5344CB8AC3E}">
        <p14:creationId xmlns:p14="http://schemas.microsoft.com/office/powerpoint/2010/main" val="672642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6" name="Oval 3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9" name="Rectangle 38">
            <a:extLst>
              <a:ext uri="{FF2B5EF4-FFF2-40B4-BE49-F238E27FC236}">
                <a16:creationId xmlns:a16="http://schemas.microsoft.com/office/drawing/2014/main" id="{F4664CB4-B2D2-4732-AB2C-939321E99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40">
            <a:extLst>
              <a:ext uri="{FF2B5EF4-FFF2-40B4-BE49-F238E27FC236}">
                <a16:creationId xmlns:a16="http://schemas.microsoft.com/office/drawing/2014/main" id="{D03168EC-D910-4109-8158-A433124BB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EB50A5-ED88-4DB9-A0A0-1370FEEE6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3" y="1110053"/>
            <a:ext cx="663143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1C957-7835-4F20-9F75-2612BF1E755A}"/>
              </a:ext>
            </a:extLst>
          </p:cNvPr>
          <p:cNvSpPr>
            <a:spLocks noGrp="1"/>
          </p:cNvSpPr>
          <p:nvPr>
            <p:ph type="title"/>
          </p:nvPr>
        </p:nvSpPr>
        <p:spPr>
          <a:xfrm>
            <a:off x="1248156" y="1432223"/>
            <a:ext cx="5965470" cy="3357976"/>
          </a:xfrm>
        </p:spPr>
        <p:txBody>
          <a:bodyPr vert="horz" lIns="91440" tIns="45720" rIns="91440" bIns="45720" rtlCol="0" anchor="ctr">
            <a:normAutofit/>
          </a:bodyPr>
          <a:lstStyle/>
          <a:p>
            <a:r>
              <a:rPr lang="en-US">
                <a:blipFill dpi="0" rotWithShape="1">
                  <a:blip r:embed="rId4"/>
                  <a:srcRect/>
                  <a:tile tx="6350" ty="-127000" sx="65000" sy="64000" flip="none" algn="tl"/>
                </a:blipFill>
              </a:rPr>
              <a:t>deployment</a:t>
            </a:r>
          </a:p>
        </p:txBody>
      </p:sp>
      <p:pic>
        <p:nvPicPr>
          <p:cNvPr id="5" name="Picture 4" descr="A close up of a logo&#10;&#10;Description automatically generated">
            <a:extLst>
              <a:ext uri="{FF2B5EF4-FFF2-40B4-BE49-F238E27FC236}">
                <a16:creationId xmlns:a16="http://schemas.microsoft.com/office/drawing/2014/main" id="{025E6732-B40D-4026-A976-9C30E6201E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0948" y="1180611"/>
            <a:ext cx="4032083" cy="4032083"/>
          </a:xfrm>
          <a:prstGeom prst="rect">
            <a:avLst/>
          </a:prstGeom>
        </p:spPr>
      </p:pic>
      <p:sp>
        <p:nvSpPr>
          <p:cNvPr id="45" name="Rectangle 44">
            <a:extLst>
              <a:ext uri="{FF2B5EF4-FFF2-40B4-BE49-F238E27FC236}">
                <a16:creationId xmlns:a16="http://schemas.microsoft.com/office/drawing/2014/main" id="{0AA47C27-8894-42A7-8D01-C902DA9B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8B4BD81D-EAC7-4C48-A5FD-A1156EC84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8" name="Oval 47">
              <a:extLst>
                <a:ext uri="{FF2B5EF4-FFF2-40B4-BE49-F238E27FC236}">
                  <a16:creationId xmlns:a16="http://schemas.microsoft.com/office/drawing/2014/main" id="{9CAF43F4-8892-4C5D-A8ED-C423F5175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9" name="Oval 48">
              <a:extLst>
                <a:ext uri="{FF2B5EF4-FFF2-40B4-BE49-F238E27FC236}">
                  <a16:creationId xmlns:a16="http://schemas.microsoft.com/office/drawing/2014/main" id="{2D028E2F-5F35-49A4-86F5-81814931E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73753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BE761-C49B-47FC-B9E0-2381400475D8}"/>
              </a:ext>
            </a:extLst>
          </p:cNvPr>
          <p:cNvSpPr>
            <a:spLocks noGrp="1"/>
          </p:cNvSpPr>
          <p:nvPr>
            <p:ph idx="1"/>
          </p:nvPr>
        </p:nvSpPr>
        <p:spPr>
          <a:xfrm>
            <a:off x="461638" y="527499"/>
            <a:ext cx="10058400" cy="4050792"/>
          </a:xfrm>
        </p:spPr>
        <p:txBody>
          <a:bodyPr/>
          <a:lstStyle/>
          <a:p>
            <a:r>
              <a:rPr lang="en-IN" dirty="0"/>
              <a:t>We can develop a web based platform or an API</a:t>
            </a:r>
          </a:p>
          <a:p>
            <a:r>
              <a:rPr lang="en-IN" dirty="0"/>
              <a:t>Deploying using real time model rather than static model</a:t>
            </a:r>
          </a:p>
          <a:p>
            <a:r>
              <a:rPr lang="en-IN" dirty="0"/>
              <a:t>Quality feedback</a:t>
            </a:r>
          </a:p>
          <a:p>
            <a:r>
              <a:rPr lang="en-IN" dirty="0"/>
              <a:t>Maintaining compute resources</a:t>
            </a:r>
          </a:p>
        </p:txBody>
      </p:sp>
      <p:pic>
        <p:nvPicPr>
          <p:cNvPr id="4" name="Picture 3">
            <a:extLst>
              <a:ext uri="{FF2B5EF4-FFF2-40B4-BE49-F238E27FC236}">
                <a16:creationId xmlns:a16="http://schemas.microsoft.com/office/drawing/2014/main" id="{0FD7806C-7392-44BD-AA11-3815E81FA756}"/>
              </a:ext>
            </a:extLst>
          </p:cNvPr>
          <p:cNvPicPr>
            <a:picLocks noChangeAspect="1"/>
          </p:cNvPicPr>
          <p:nvPr/>
        </p:nvPicPr>
        <p:blipFill rotWithShape="1">
          <a:blip r:embed="rId2"/>
          <a:srcRect l="620" t="24806" r="10066"/>
          <a:stretch/>
        </p:blipFill>
        <p:spPr>
          <a:xfrm>
            <a:off x="2378256" y="2653119"/>
            <a:ext cx="6226122" cy="3126895"/>
          </a:xfrm>
          <a:prstGeom prst="rect">
            <a:avLst/>
          </a:prstGeom>
        </p:spPr>
      </p:pic>
    </p:spTree>
    <p:extLst>
      <p:ext uri="{BB962C8B-B14F-4D97-AF65-F5344CB8AC3E}">
        <p14:creationId xmlns:p14="http://schemas.microsoft.com/office/powerpoint/2010/main" val="2804183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B67E-038F-471D-B473-914BD279A4C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CE578D8-310B-4A15-9941-68DC64BAAA3B}"/>
              </a:ext>
            </a:extLst>
          </p:cNvPr>
          <p:cNvSpPr>
            <a:spLocks noGrp="1"/>
          </p:cNvSpPr>
          <p:nvPr>
            <p:ph idx="1"/>
          </p:nvPr>
        </p:nvSpPr>
        <p:spPr/>
        <p:txBody>
          <a:bodyPr/>
          <a:lstStyle/>
          <a:p>
            <a:pPr marL="0" indent="0">
              <a:buNone/>
            </a:pPr>
            <a:r>
              <a:rPr lang="en-US" dirty="0"/>
              <a:t>Q1. How does SMOTE balance data?</a:t>
            </a:r>
          </a:p>
          <a:p>
            <a:pPr marL="0" indent="0">
              <a:buNone/>
            </a:pPr>
            <a:endParaRPr lang="en-US" dirty="0"/>
          </a:p>
          <a:p>
            <a:pPr marL="0" indent="0">
              <a:buNone/>
            </a:pPr>
            <a:r>
              <a:rPr lang="en-US" dirty="0"/>
              <a:t>a. Randomly removes majority class data records.</a:t>
            </a:r>
          </a:p>
          <a:p>
            <a:pPr marL="0" indent="0">
              <a:buNone/>
            </a:pPr>
            <a:r>
              <a:rPr lang="en-US" dirty="0"/>
              <a:t>b. Generates new instances from existing minority class data records based on nearest neighbors.</a:t>
            </a:r>
          </a:p>
          <a:p>
            <a:pPr marL="0" indent="0">
              <a:buNone/>
            </a:pPr>
            <a:r>
              <a:rPr lang="en-US" dirty="0"/>
              <a:t>c. Creates copies of existing minority class data records.</a:t>
            </a:r>
          </a:p>
          <a:p>
            <a:pPr marL="0" indent="0">
              <a:buNone/>
            </a:pPr>
            <a:r>
              <a:rPr lang="en-US" dirty="0"/>
              <a:t>d. Under-samples majority class based on cluster centroids.</a:t>
            </a:r>
          </a:p>
        </p:txBody>
      </p:sp>
      <p:sp>
        <p:nvSpPr>
          <p:cNvPr id="4" name="TextBox 3">
            <a:extLst>
              <a:ext uri="{FF2B5EF4-FFF2-40B4-BE49-F238E27FC236}">
                <a16:creationId xmlns:a16="http://schemas.microsoft.com/office/drawing/2014/main" id="{86C22EFC-486A-457D-818E-3C0F46FBFC6F}"/>
              </a:ext>
            </a:extLst>
          </p:cNvPr>
          <p:cNvSpPr txBox="1"/>
          <p:nvPr/>
        </p:nvSpPr>
        <p:spPr>
          <a:xfrm>
            <a:off x="1216404" y="5335398"/>
            <a:ext cx="4429387" cy="369332"/>
          </a:xfrm>
          <a:prstGeom prst="rect">
            <a:avLst/>
          </a:prstGeom>
          <a:noFill/>
        </p:spPr>
        <p:txBody>
          <a:bodyPr wrap="square" rtlCol="0">
            <a:spAutoFit/>
          </a:bodyPr>
          <a:lstStyle/>
          <a:p>
            <a:r>
              <a:rPr lang="en-US" dirty="0"/>
              <a:t>Answer : B</a:t>
            </a:r>
          </a:p>
        </p:txBody>
      </p:sp>
    </p:spTree>
    <p:extLst>
      <p:ext uri="{BB962C8B-B14F-4D97-AF65-F5344CB8AC3E}">
        <p14:creationId xmlns:p14="http://schemas.microsoft.com/office/powerpoint/2010/main" val="39481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B67E-038F-471D-B473-914BD279A4C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CE578D8-310B-4A15-9941-68DC64BAAA3B}"/>
              </a:ext>
            </a:extLst>
          </p:cNvPr>
          <p:cNvSpPr>
            <a:spLocks noGrp="1"/>
          </p:cNvSpPr>
          <p:nvPr>
            <p:ph idx="1"/>
          </p:nvPr>
        </p:nvSpPr>
        <p:spPr/>
        <p:txBody>
          <a:bodyPr/>
          <a:lstStyle/>
          <a:p>
            <a:pPr marL="0" indent="0">
              <a:buNone/>
            </a:pPr>
            <a:r>
              <a:rPr lang="en-US" dirty="0"/>
              <a:t>Q2. What are validation curves used for? </a:t>
            </a:r>
          </a:p>
          <a:p>
            <a:pPr marL="0" indent="0">
              <a:buNone/>
            </a:pPr>
            <a:r>
              <a:rPr lang="en-US" dirty="0"/>
              <a:t>a. how an increase in learning comes from greater experience.</a:t>
            </a:r>
          </a:p>
          <a:p>
            <a:pPr marL="0" indent="0">
              <a:buNone/>
            </a:pPr>
            <a:r>
              <a:rPr lang="en-US" dirty="0"/>
              <a:t>b. tells how clean the data is.</a:t>
            </a:r>
          </a:p>
          <a:p>
            <a:pPr marL="0" indent="0">
              <a:buNone/>
            </a:pPr>
            <a:r>
              <a:rPr lang="en-US" dirty="0"/>
              <a:t>c. determine how effective an estimator is on data that it has been trained on .</a:t>
            </a:r>
          </a:p>
          <a:p>
            <a:pPr marL="0" indent="0">
              <a:buNone/>
            </a:pPr>
            <a:r>
              <a:rPr lang="en-US" dirty="0"/>
              <a:t>d. Gives information on biased data.</a:t>
            </a:r>
          </a:p>
        </p:txBody>
      </p:sp>
      <p:sp>
        <p:nvSpPr>
          <p:cNvPr id="4" name="TextBox 3">
            <a:extLst>
              <a:ext uri="{FF2B5EF4-FFF2-40B4-BE49-F238E27FC236}">
                <a16:creationId xmlns:a16="http://schemas.microsoft.com/office/drawing/2014/main" id="{86C22EFC-486A-457D-818E-3C0F46FBFC6F}"/>
              </a:ext>
            </a:extLst>
          </p:cNvPr>
          <p:cNvSpPr txBox="1"/>
          <p:nvPr/>
        </p:nvSpPr>
        <p:spPr>
          <a:xfrm>
            <a:off x="1216404" y="5335398"/>
            <a:ext cx="4429387" cy="369332"/>
          </a:xfrm>
          <a:prstGeom prst="rect">
            <a:avLst/>
          </a:prstGeom>
          <a:noFill/>
        </p:spPr>
        <p:txBody>
          <a:bodyPr wrap="square" rtlCol="0">
            <a:spAutoFit/>
          </a:bodyPr>
          <a:lstStyle/>
          <a:p>
            <a:r>
              <a:rPr lang="en-US" dirty="0"/>
              <a:t>Answer : C</a:t>
            </a:r>
          </a:p>
        </p:txBody>
      </p:sp>
    </p:spTree>
    <p:extLst>
      <p:ext uri="{BB962C8B-B14F-4D97-AF65-F5344CB8AC3E}">
        <p14:creationId xmlns:p14="http://schemas.microsoft.com/office/powerpoint/2010/main" val="36679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B67E-038F-471D-B473-914BD279A4C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CE578D8-310B-4A15-9941-68DC64BAAA3B}"/>
              </a:ext>
            </a:extLst>
          </p:cNvPr>
          <p:cNvSpPr>
            <a:spLocks noGrp="1"/>
          </p:cNvSpPr>
          <p:nvPr>
            <p:ph idx="1"/>
          </p:nvPr>
        </p:nvSpPr>
        <p:spPr/>
        <p:txBody>
          <a:bodyPr/>
          <a:lstStyle/>
          <a:p>
            <a:pPr marL="0" indent="0">
              <a:buNone/>
            </a:pPr>
            <a:r>
              <a:rPr lang="en-US" dirty="0"/>
              <a:t>Q3. What is the purpose of Normalization (in data preparation)? </a:t>
            </a:r>
          </a:p>
          <a:p>
            <a:pPr marL="0" indent="0">
              <a:buNone/>
            </a:pPr>
            <a:r>
              <a:rPr lang="en-US" dirty="0"/>
              <a:t>a. change the values of numerical columns in the dataset to a categorical scale, without distorting differences in the ranges of values.</a:t>
            </a:r>
          </a:p>
          <a:p>
            <a:pPr marL="0" indent="0" algn="just">
              <a:buNone/>
            </a:pPr>
            <a:r>
              <a:rPr lang="en-US" dirty="0"/>
              <a:t>b. change the values of numeric columns to a common scale, without distorting differences in the ranges of values.</a:t>
            </a:r>
          </a:p>
          <a:p>
            <a:pPr marL="0" indent="0">
              <a:buNone/>
            </a:pPr>
            <a:r>
              <a:rPr lang="en-US" dirty="0"/>
              <a:t>c. change the values of categorical columns in the dataset to a numeric scale, without distorting differences in the ranges of values.</a:t>
            </a:r>
          </a:p>
          <a:p>
            <a:pPr marL="0" indent="0">
              <a:buNone/>
            </a:pPr>
            <a:r>
              <a:rPr lang="en-US" dirty="0"/>
              <a:t>d. fills the null values of a column with mean values.</a:t>
            </a:r>
          </a:p>
        </p:txBody>
      </p:sp>
      <p:sp>
        <p:nvSpPr>
          <p:cNvPr id="4" name="TextBox 3">
            <a:extLst>
              <a:ext uri="{FF2B5EF4-FFF2-40B4-BE49-F238E27FC236}">
                <a16:creationId xmlns:a16="http://schemas.microsoft.com/office/drawing/2014/main" id="{86C22EFC-486A-457D-818E-3C0F46FBFC6F}"/>
              </a:ext>
            </a:extLst>
          </p:cNvPr>
          <p:cNvSpPr txBox="1"/>
          <p:nvPr/>
        </p:nvSpPr>
        <p:spPr>
          <a:xfrm>
            <a:off x="1216404" y="5335398"/>
            <a:ext cx="4429387" cy="369332"/>
          </a:xfrm>
          <a:prstGeom prst="rect">
            <a:avLst/>
          </a:prstGeom>
          <a:noFill/>
        </p:spPr>
        <p:txBody>
          <a:bodyPr wrap="square" rtlCol="0">
            <a:spAutoFit/>
          </a:bodyPr>
          <a:lstStyle/>
          <a:p>
            <a:r>
              <a:rPr lang="en-US" dirty="0"/>
              <a:t>Answer : B</a:t>
            </a:r>
          </a:p>
        </p:txBody>
      </p:sp>
    </p:spTree>
    <p:extLst>
      <p:ext uri="{BB962C8B-B14F-4D97-AF65-F5344CB8AC3E}">
        <p14:creationId xmlns:p14="http://schemas.microsoft.com/office/powerpoint/2010/main" val="204445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B49B83AC-601E-450C-8B03-A2847D700072}"/>
              </a:ext>
            </a:extLst>
          </p:cNvPr>
          <p:cNvSpPr>
            <a:spLocks noGrp="1"/>
          </p:cNvSpPr>
          <p:nvPr>
            <p:ph type="ctrTitle"/>
          </p:nvPr>
        </p:nvSpPr>
        <p:spPr>
          <a:xfrm>
            <a:off x="3977640" y="1573109"/>
            <a:ext cx="9966960" cy="3592432"/>
          </a:xfrm>
        </p:spPr>
        <p:txBody>
          <a:bodyPr>
            <a:normAutofit/>
          </a:bodyPr>
          <a:lstStyle/>
          <a:p>
            <a:r>
              <a:rPr lang="en-US"/>
              <a:t>Thank You</a:t>
            </a:r>
            <a:endParaRPr lang="en-US" dirty="0"/>
          </a:p>
        </p:txBody>
      </p:sp>
      <p:sp>
        <p:nvSpPr>
          <p:cNvPr id="23" name="Rectangle 22">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6" name="Oval 25">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0273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18BB4924-E1ED-4F63-956D-E29028CBE7AB}"/>
              </a:ext>
            </a:extLst>
          </p:cNvPr>
          <p:cNvSpPr>
            <a:spLocks noGrp="1"/>
          </p:cNvSpPr>
          <p:nvPr>
            <p:ph type="title"/>
          </p:nvPr>
        </p:nvSpPr>
        <p:spPr>
          <a:xfrm>
            <a:off x="1490145" y="2376862"/>
            <a:ext cx="2640646" cy="2104273"/>
          </a:xfrm>
          <a:noFill/>
        </p:spPr>
        <p:txBody>
          <a:bodyPr>
            <a:normAutofit/>
          </a:bodyPr>
          <a:lstStyle/>
          <a:p>
            <a:pPr algn="ctr"/>
            <a:r>
              <a:rPr lang="en-IN" sz="3000">
                <a:solidFill>
                  <a:srgbClr val="FFFFFF"/>
                </a:solidFill>
              </a:rPr>
              <a:t>Problem statement</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53DA9E7-CF9B-4EDD-BDAB-22C246F47B96}"/>
              </a:ext>
            </a:extLst>
          </p:cNvPr>
          <p:cNvSpPr>
            <a:spLocks noGrp="1"/>
          </p:cNvSpPr>
          <p:nvPr>
            <p:ph idx="1"/>
          </p:nvPr>
        </p:nvSpPr>
        <p:spPr>
          <a:xfrm>
            <a:off x="5708389" y="662729"/>
            <a:ext cx="5422576" cy="5193037"/>
          </a:xfrm>
        </p:spPr>
        <p:txBody>
          <a:bodyPr anchor="ctr">
            <a:normAutofit/>
          </a:bodyPr>
          <a:lstStyle/>
          <a:p>
            <a:endParaRPr lang="en-IN" sz="1700" dirty="0"/>
          </a:p>
          <a:p>
            <a:r>
              <a:rPr lang="en-IN" dirty="0"/>
              <a:t>Our project aims at making an analysis to predict the chances of heart-stroke beforehand in order to create awareness. Hence, precautionary measures can be taken.</a:t>
            </a:r>
          </a:p>
          <a:p>
            <a:r>
              <a:rPr lang="en-IN" dirty="0"/>
              <a:t>Is there a way to reduce the heart-stroke incidence by analysing patient’s lifestyle data?</a:t>
            </a:r>
          </a:p>
          <a:p>
            <a:r>
              <a:rPr lang="en-IN" dirty="0"/>
              <a:t>We are using Kaggle dataset for analysing this problem - Healthcare Dataset Stroke Data - </a:t>
            </a:r>
            <a:r>
              <a:rPr lang="en-IN" dirty="0">
                <a:hlinkClick r:id="rId6"/>
              </a:rPr>
              <a:t>https://www.kaggle.com/asaumya/healthcare-dataset-stroke-data</a:t>
            </a:r>
            <a:endParaRPr lang="en-IN" dirty="0"/>
          </a:p>
        </p:txBody>
      </p:sp>
    </p:spTree>
    <p:extLst>
      <p:ext uri="{BB962C8B-B14F-4D97-AF65-F5344CB8AC3E}">
        <p14:creationId xmlns:p14="http://schemas.microsoft.com/office/powerpoint/2010/main" val="255249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6" name="Group 55">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57" name="Oval 56">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58" name="Oval 57">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0" name="Rectangle 59">
            <a:extLst>
              <a:ext uri="{FF2B5EF4-FFF2-40B4-BE49-F238E27FC236}">
                <a16:creationId xmlns:a16="http://schemas.microsoft.com/office/drawing/2014/main" id="{AA184731-2495-4C5E-84D7-045E260A3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Rectangle 61">
            <a:extLst>
              <a:ext uri="{FF2B5EF4-FFF2-40B4-BE49-F238E27FC236}">
                <a16:creationId xmlns:a16="http://schemas.microsoft.com/office/drawing/2014/main" id="{1BDA4DC5-9C94-4C6C-A12F-2E0C8D69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8986B-E76C-446C-8B12-552B6BEED10D}"/>
              </a:ext>
            </a:extLst>
          </p:cNvPr>
          <p:cNvSpPr>
            <a:spLocks noGrp="1"/>
          </p:cNvSpPr>
          <p:nvPr>
            <p:ph type="title"/>
          </p:nvPr>
        </p:nvSpPr>
        <p:spPr>
          <a:xfrm>
            <a:off x="1051560" y="4355692"/>
            <a:ext cx="9085940" cy="1472224"/>
          </a:xfrm>
        </p:spPr>
        <p:txBody>
          <a:bodyPr vert="horz" lIns="91440" tIns="45720" rIns="91440" bIns="45720" rtlCol="0" anchor="b">
            <a:normAutofit/>
          </a:bodyPr>
          <a:lstStyle/>
          <a:p>
            <a:r>
              <a:rPr lang="en-US" sz="6000">
                <a:blipFill dpi="0" rotWithShape="1">
                  <a:blip r:embed="rId4"/>
                  <a:srcRect/>
                  <a:tile tx="6350" ty="-127000" sx="65000" sy="64000" flip="none" algn="tl"/>
                </a:blipFill>
              </a:rPr>
              <a:t>Data understanding</a:t>
            </a:r>
          </a:p>
        </p:txBody>
      </p:sp>
      <p:pic>
        <p:nvPicPr>
          <p:cNvPr id="5" name="Picture 4" descr="A close up of a piece of paper&#10;&#10;Description automatically generated">
            <a:extLst>
              <a:ext uri="{FF2B5EF4-FFF2-40B4-BE49-F238E27FC236}">
                <a16:creationId xmlns:a16="http://schemas.microsoft.com/office/drawing/2014/main" id="{9E983D14-54CB-48CE-B35E-DB0398837D03}"/>
              </a:ext>
            </a:extLst>
          </p:cNvPr>
          <p:cNvPicPr>
            <a:picLocks noChangeAspect="1"/>
          </p:cNvPicPr>
          <p:nvPr/>
        </p:nvPicPr>
        <p:blipFill rotWithShape="1">
          <a:blip r:embed="rId6">
            <a:extLst>
              <a:ext uri="{28A0092B-C50C-407E-A947-70E740481C1C}">
                <a14:useLocalDpi xmlns:a14="http://schemas.microsoft.com/office/drawing/2010/main" val="0"/>
              </a:ext>
            </a:extLst>
          </a:blip>
          <a:srcRect t="15479" r="-1" b="39007"/>
          <a:stretch/>
        </p:blipFill>
        <p:spPr>
          <a:xfrm>
            <a:off x="635457" y="640080"/>
            <a:ext cx="10916463" cy="3316489"/>
          </a:xfrm>
          <a:prstGeom prst="rect">
            <a:avLst/>
          </a:prstGeom>
        </p:spPr>
      </p:pic>
      <p:grpSp>
        <p:nvGrpSpPr>
          <p:cNvPr id="64" name="Group 63">
            <a:extLst>
              <a:ext uri="{FF2B5EF4-FFF2-40B4-BE49-F238E27FC236}">
                <a16:creationId xmlns:a16="http://schemas.microsoft.com/office/drawing/2014/main" id="{CB1E5C71-0EB0-4D54-8D8A-3F99A1696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65" name="Oval 64">
              <a:extLst>
                <a:ext uri="{FF2B5EF4-FFF2-40B4-BE49-F238E27FC236}">
                  <a16:creationId xmlns:a16="http://schemas.microsoft.com/office/drawing/2014/main" id="{6147C6D7-07CB-4821-9F9F-6D0374810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6" name="Oval 65">
              <a:extLst>
                <a:ext uri="{FF2B5EF4-FFF2-40B4-BE49-F238E27FC236}">
                  <a16:creationId xmlns:a16="http://schemas.microsoft.com/office/drawing/2014/main" id="{64748738-A09C-4DCD-A808-FA8B235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4704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E71046-6D73-4138-8C97-791B0543A3C4}"/>
              </a:ext>
            </a:extLst>
          </p:cNvPr>
          <p:cNvPicPr>
            <a:picLocks noChangeAspect="1"/>
          </p:cNvPicPr>
          <p:nvPr/>
        </p:nvPicPr>
        <p:blipFill>
          <a:blip r:embed="rId2"/>
          <a:stretch>
            <a:fillRect/>
          </a:stretch>
        </p:blipFill>
        <p:spPr>
          <a:xfrm>
            <a:off x="2057709" y="0"/>
            <a:ext cx="8076579" cy="4351399"/>
          </a:xfrm>
          <a:prstGeom prst="rect">
            <a:avLst/>
          </a:prstGeom>
        </p:spPr>
      </p:pic>
      <p:pic>
        <p:nvPicPr>
          <p:cNvPr id="3" name="Picture 2">
            <a:extLst>
              <a:ext uri="{FF2B5EF4-FFF2-40B4-BE49-F238E27FC236}">
                <a16:creationId xmlns:a16="http://schemas.microsoft.com/office/drawing/2014/main" id="{15C71799-1290-4C2D-9499-4AAD90F08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60" y="4351399"/>
            <a:ext cx="10506075" cy="1724025"/>
          </a:xfrm>
          <a:prstGeom prst="rect">
            <a:avLst/>
          </a:prstGeom>
        </p:spPr>
      </p:pic>
    </p:spTree>
    <p:extLst>
      <p:ext uri="{BB962C8B-B14F-4D97-AF65-F5344CB8AC3E}">
        <p14:creationId xmlns:p14="http://schemas.microsoft.com/office/powerpoint/2010/main" val="225731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196C649-2ED6-4621-B400-B6B6CB9CA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35B434C-7EC4-4B1C-A211-17E045B37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65" y="1055484"/>
            <a:ext cx="5130799" cy="4502275"/>
          </a:xfrm>
          <a:prstGeom prst="rect">
            <a:avLst/>
          </a:prstGeom>
        </p:spPr>
      </p:pic>
      <p:pic>
        <p:nvPicPr>
          <p:cNvPr id="4" name="Picture 3">
            <a:extLst>
              <a:ext uri="{FF2B5EF4-FFF2-40B4-BE49-F238E27FC236}">
                <a16:creationId xmlns:a16="http://schemas.microsoft.com/office/drawing/2014/main" id="{44988861-DA2C-4D1A-B06B-10F80346B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1928" y="1585520"/>
            <a:ext cx="6447344" cy="3240684"/>
          </a:xfrm>
          <a:prstGeom prst="rect">
            <a:avLst/>
          </a:prstGeom>
        </p:spPr>
      </p:pic>
      <p:grpSp>
        <p:nvGrpSpPr>
          <p:cNvPr id="20" name="Group 19">
            <a:extLst>
              <a:ext uri="{FF2B5EF4-FFF2-40B4-BE49-F238E27FC236}">
                <a16:creationId xmlns:a16="http://schemas.microsoft.com/office/drawing/2014/main" id="{BDBD8829-D991-463E-96C4-458023ACFB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64A007E3-EBC1-4940-BD36-66D3F4CCA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2" name="Oval 21">
              <a:extLst>
                <a:ext uri="{FF2B5EF4-FFF2-40B4-BE49-F238E27FC236}">
                  <a16:creationId xmlns:a16="http://schemas.microsoft.com/office/drawing/2014/main" id="{30F8ADAE-2107-4578-9F40-E6451BE83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20152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1EC8C2-78E2-4761-A7B3-968198545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10" y="253747"/>
            <a:ext cx="5733055" cy="2973157"/>
          </a:xfrm>
          <a:prstGeom prst="rect">
            <a:avLst/>
          </a:prstGeom>
        </p:spPr>
      </p:pic>
      <p:sp>
        <p:nvSpPr>
          <p:cNvPr id="23" name="Rectangle 22">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2C6FB85-609F-412E-9C8D-5A1861506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034" y="145415"/>
            <a:ext cx="5626211" cy="2967826"/>
          </a:xfrm>
          <a:prstGeom prst="rect">
            <a:avLst/>
          </a:prstGeom>
        </p:spPr>
      </p:pic>
      <p:sp>
        <p:nvSpPr>
          <p:cNvPr id="25" name="Rectangle 24">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6966C4C-3A8B-4878-A6EF-A2C1F96EC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912" y="3631095"/>
            <a:ext cx="5636315" cy="2973157"/>
          </a:xfrm>
          <a:prstGeom prst="rect">
            <a:avLst/>
          </a:prstGeom>
        </p:spPr>
      </p:pic>
      <p:pic>
        <p:nvPicPr>
          <p:cNvPr id="4" name="Picture 3">
            <a:extLst>
              <a:ext uri="{FF2B5EF4-FFF2-40B4-BE49-F238E27FC236}">
                <a16:creationId xmlns:a16="http://schemas.microsoft.com/office/drawing/2014/main" id="{43037B4E-9BE0-48AE-AEBD-21DA21215A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034" y="3662929"/>
            <a:ext cx="5371738" cy="2833592"/>
          </a:xfrm>
          <a:prstGeom prst="rect">
            <a:avLst/>
          </a:prstGeom>
        </p:spPr>
      </p:pic>
    </p:spTree>
    <p:extLst>
      <p:ext uri="{BB962C8B-B14F-4D97-AF65-F5344CB8AC3E}">
        <p14:creationId xmlns:p14="http://schemas.microsoft.com/office/powerpoint/2010/main" val="788456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1495</Words>
  <Application>Microsoft Macintosh PowerPoint</Application>
  <PresentationFormat>Widescreen</PresentationFormat>
  <Paragraphs>176</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Calibri</vt:lpstr>
      <vt:lpstr>medium-content-serif-font</vt:lpstr>
      <vt:lpstr>Rockwell</vt:lpstr>
      <vt:lpstr>Rockwell Condensed</vt:lpstr>
      <vt:lpstr>Rockwell Extra Bold</vt:lpstr>
      <vt:lpstr>Wingdings</vt:lpstr>
      <vt:lpstr>Wood Type</vt:lpstr>
      <vt:lpstr>Heart stroke prediction</vt:lpstr>
      <vt:lpstr>CRISP - DM</vt:lpstr>
      <vt:lpstr>Business Understanding</vt:lpstr>
      <vt:lpstr>Introduction to the problem</vt:lpstr>
      <vt:lpstr>Problem statement</vt:lpstr>
      <vt:lpstr>Data understanding</vt:lpstr>
      <vt:lpstr>PowerPoint Presentation</vt:lpstr>
      <vt:lpstr>PowerPoint Presentation</vt:lpstr>
      <vt:lpstr>PowerPoint Presentation</vt:lpstr>
      <vt:lpstr>PowerPoint Presentation</vt:lpstr>
      <vt:lpstr>PowerPoint Presentation</vt:lpstr>
      <vt:lpstr>PowerPoint Presentation</vt:lpstr>
      <vt:lpstr>Data preparation</vt:lpstr>
      <vt:lpstr>Data cleaning </vt:lpstr>
      <vt:lpstr>Handling missing values</vt:lpstr>
      <vt:lpstr>PowerPoint Presentation</vt:lpstr>
      <vt:lpstr>encoding</vt:lpstr>
      <vt:lpstr>Normalization(Scaling)</vt:lpstr>
      <vt:lpstr>           modeling</vt:lpstr>
      <vt:lpstr>Model Used:   DecisionTree Classfier  Train &amp; test split for two datasets:  </vt:lpstr>
      <vt:lpstr>PowerPoint Presentation</vt:lpstr>
      <vt:lpstr>PowerPoint Presentation</vt:lpstr>
      <vt:lpstr>Data preparation (contd.)</vt:lpstr>
      <vt:lpstr>PowerPoint Presentation</vt:lpstr>
      <vt:lpstr>APPROACH FOR UNDERSAMPLING: </vt:lpstr>
      <vt:lpstr>APPROACH FOR overSAMPLING: </vt:lpstr>
      <vt:lpstr>PowerPoint Presentation</vt:lpstr>
      <vt:lpstr>data after resampling </vt:lpstr>
      <vt:lpstr>      modeling (Contd.)</vt:lpstr>
      <vt:lpstr>CLASSIFICATION INCLUDING SMOKING STATUS: </vt:lpstr>
      <vt:lpstr>CLASSIFICATION INCLUDING SMOKING STATUS: </vt:lpstr>
      <vt:lpstr>CLASSIFICATION without SMOKING STATUS: </vt:lpstr>
      <vt:lpstr>CLASSIFICATION without SMOKING STATUS: </vt:lpstr>
      <vt:lpstr>evaluation</vt:lpstr>
      <vt:lpstr>Validation curves</vt:lpstr>
      <vt:lpstr>PowerPoint Presentation</vt:lpstr>
      <vt:lpstr>PowerPoint Presentation</vt:lpstr>
      <vt:lpstr>Confusion matrix and Roc after optimizing the data including smoking status</vt:lpstr>
      <vt:lpstr>Confusion matrix and Roc after optimizing the data not including smoking status</vt:lpstr>
      <vt:lpstr>Summarised results</vt:lpstr>
      <vt:lpstr>deployment</vt:lpstr>
      <vt:lpstr>PowerPoint Presentation</vt:lpstr>
      <vt:lpstr>questions</vt:lpstr>
      <vt:lpstr>questions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stroke prediction</dc:title>
  <dc:creator>gouthamer@gmail.com</dc:creator>
  <cp:lastModifiedBy>Peri, Sai Pradeep</cp:lastModifiedBy>
  <cp:revision>4</cp:revision>
  <dcterms:created xsi:type="dcterms:W3CDTF">2019-12-02T19:55:43Z</dcterms:created>
  <dcterms:modified xsi:type="dcterms:W3CDTF">2021-02-07T21:35:03Z</dcterms:modified>
</cp:coreProperties>
</file>