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67" r:id="rId5"/>
    <p:sldId id="266" r:id="rId6"/>
    <p:sldId id="259" r:id="rId7"/>
    <p:sldId id="268" r:id="rId8"/>
    <p:sldId id="269" r:id="rId9"/>
    <p:sldId id="270" r:id="rId10"/>
    <p:sldId id="271" r:id="rId11"/>
    <p:sldId id="278" r:id="rId12"/>
    <p:sldId id="260" r:id="rId13"/>
    <p:sldId id="262" r:id="rId14"/>
    <p:sldId id="261" r:id="rId15"/>
    <p:sldId id="272" r:id="rId16"/>
    <p:sldId id="263" r:id="rId17"/>
    <p:sldId id="274" r:id="rId18"/>
    <p:sldId id="276" r:id="rId19"/>
    <p:sldId id="273" r:id="rId20"/>
    <p:sldId id="275" r:id="rId21"/>
    <p:sldId id="265" r:id="rId22"/>
    <p:sldId id="279" r:id="rId23"/>
    <p:sldId id="27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9989A-2CA9-92FA-0940-2E1423F00030}" v="649" dt="2020-04-14T19:39:19.225"/>
    <p1510:client id="{4A0E6CA3-0E5C-61AE-4027-97C57961C425}" v="186" dt="2020-04-14T20:13:49.860"/>
    <p1510:client id="{4AD78AC1-0B59-4FF8-36AA-13523B3FC681}" v="7" dt="2020-04-14T17:34:27.512"/>
    <p1510:client id="{B0C97043-3213-FFED-5271-A78FF882F5D9}" v="6" dt="2020-04-14T22:09:15.251"/>
    <p1510:client id="{BAB4291F-7402-5F43-8FF6-24AB0F030DB9}" v="1629" vWet="1630" dt="2020-04-14T19:39:01.587"/>
    <p1510:client id="{C516290B-0558-81C1-3080-DDB5F5BFCC5B}" v="18" dt="2020-04-14T20:30:33.617"/>
    <p1510:client id="{F239E450-230B-CE40-CFEF-C4C66E585E8E}" v="40" dt="2020-04-14T20:45:01.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56F4587-B255-4AD3-A744-F2BD2ECC52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AC3201-3DBA-47A0-8E72-3C1FD4D1D3E2}">
      <dgm:prSet/>
      <dgm:spPr/>
      <dgm:t>
        <a:bodyPr/>
        <a:lstStyle/>
        <a:p>
          <a:pPr>
            <a:lnSpc>
              <a:spcPct val="100000"/>
            </a:lnSpc>
          </a:pPr>
          <a:r>
            <a:rPr lang="en-US" dirty="0"/>
            <a:t>The dataset provides input features that likely would not be present in real-world applications, like chest and ankle IMUs. We found we could get relatively good performance using just one of the IMU’s and heart rate, the type of data one might get from a smart watch. </a:t>
          </a:r>
        </a:p>
      </dgm:t>
    </dgm:pt>
    <dgm:pt modelId="{79660784-4E04-4EB6-8072-9175D5949D2E}" type="parTrans" cxnId="{E9D73584-93CC-42A1-8C15-AF5F9274A1F0}">
      <dgm:prSet/>
      <dgm:spPr/>
      <dgm:t>
        <a:bodyPr/>
        <a:lstStyle/>
        <a:p>
          <a:endParaRPr lang="en-US"/>
        </a:p>
      </dgm:t>
    </dgm:pt>
    <dgm:pt modelId="{87A0485E-E833-4602-859B-E2F4FAC87BC1}" type="sibTrans" cxnId="{E9D73584-93CC-42A1-8C15-AF5F9274A1F0}">
      <dgm:prSet/>
      <dgm:spPr/>
      <dgm:t>
        <a:bodyPr/>
        <a:lstStyle/>
        <a:p>
          <a:endParaRPr lang="en-US"/>
        </a:p>
      </dgm:t>
    </dgm:pt>
    <dgm:pt modelId="{89C89C92-AB7C-4AA1-8E52-27120ADDD3A0}">
      <dgm:prSet/>
      <dgm:spPr/>
      <dgm:t>
        <a:bodyPr/>
        <a:lstStyle/>
        <a:p>
          <a:pPr>
            <a:lnSpc>
              <a:spcPct val="100000"/>
            </a:lnSpc>
          </a:pPr>
          <a:r>
            <a:rPr lang="en-US" dirty="0"/>
            <a:t>In the future we would like to test these models using</a:t>
          </a:r>
          <a:r>
            <a:rPr lang="en-US" dirty="0">
              <a:latin typeface="Calibri Light" panose="020F0302020204030204"/>
            </a:rPr>
            <a:t> </a:t>
          </a:r>
          <a:r>
            <a:rPr lang="en-US" dirty="0"/>
            <a:t>IMU’s</a:t>
          </a:r>
          <a:r>
            <a:rPr lang="en-US" dirty="0">
              <a:latin typeface="Calibri Light" panose="020F0302020204030204"/>
            </a:rPr>
            <a:t> in real time</a:t>
          </a:r>
          <a:r>
            <a:rPr lang="en-US" dirty="0"/>
            <a:t>. In particular,</a:t>
          </a:r>
          <a:r>
            <a:rPr lang="en-US" dirty="0">
              <a:latin typeface="Calibri Light" panose="020F0302020204030204"/>
            </a:rPr>
            <a:t> </a:t>
          </a:r>
          <a:r>
            <a:rPr lang="en-US" dirty="0"/>
            <a:t> we would want to see if a low-compute embedded device could perform classifications with NN’s or SVM’s in real time, in addition to computationally cheaper decision trees.</a:t>
          </a:r>
        </a:p>
      </dgm:t>
    </dgm:pt>
    <dgm:pt modelId="{BAAE64D4-1D4A-4CEB-93DC-1D17E14C0E86}" type="parTrans" cxnId="{83FCD7F3-E16E-4141-B8A3-2B7EE38CD1CB}">
      <dgm:prSet/>
      <dgm:spPr/>
      <dgm:t>
        <a:bodyPr/>
        <a:lstStyle/>
        <a:p>
          <a:endParaRPr lang="en-US"/>
        </a:p>
      </dgm:t>
    </dgm:pt>
    <dgm:pt modelId="{0B0219FE-8792-4A3F-849D-9503A376DBD5}" type="sibTrans" cxnId="{83FCD7F3-E16E-4141-B8A3-2B7EE38CD1CB}">
      <dgm:prSet/>
      <dgm:spPr/>
      <dgm:t>
        <a:bodyPr/>
        <a:lstStyle/>
        <a:p>
          <a:endParaRPr lang="en-US"/>
        </a:p>
      </dgm:t>
    </dgm:pt>
    <dgm:pt modelId="{C435AEE2-828A-4D68-85A5-3AA6E966C5C5}">
      <dgm:prSet/>
      <dgm:spPr/>
      <dgm:t>
        <a:bodyPr/>
        <a:lstStyle/>
        <a:p>
          <a:pPr>
            <a:lnSpc>
              <a:spcPct val="100000"/>
            </a:lnSpc>
          </a:pPr>
          <a:r>
            <a:rPr lang="en-US"/>
            <a:t>If we can manage to capture and recognize not only what activity has been performed but also how well it has been performed, then that could open new doors for various applications.</a:t>
          </a:r>
        </a:p>
      </dgm:t>
    </dgm:pt>
    <dgm:pt modelId="{D30B5A55-16E1-4D48-AAB7-3CA383E82E19}" type="parTrans" cxnId="{1F222015-C0E0-4E7B-9779-C05191489A36}">
      <dgm:prSet/>
      <dgm:spPr/>
      <dgm:t>
        <a:bodyPr/>
        <a:lstStyle/>
        <a:p>
          <a:endParaRPr lang="en-US"/>
        </a:p>
      </dgm:t>
    </dgm:pt>
    <dgm:pt modelId="{6FBB1D27-ADD4-4EDF-A936-8CFD351BD04E}" type="sibTrans" cxnId="{1F222015-C0E0-4E7B-9779-C05191489A36}">
      <dgm:prSet/>
      <dgm:spPr/>
      <dgm:t>
        <a:bodyPr/>
        <a:lstStyle/>
        <a:p>
          <a:endParaRPr lang="en-US"/>
        </a:p>
      </dgm:t>
    </dgm:pt>
    <dgm:pt modelId="{5A778091-20CF-4B6C-8C79-3B3FE72FD801}">
      <dgm:prSet/>
      <dgm:spPr/>
      <dgm:t>
        <a:bodyPr/>
        <a:lstStyle/>
        <a:p>
          <a:pPr>
            <a:lnSpc>
              <a:spcPct val="100000"/>
            </a:lnSpc>
          </a:pPr>
          <a:r>
            <a:rPr lang="en-US"/>
            <a:t>Major impact will be in sports and fitness field, where athletes or individuals could monitor how well they are training or performing.</a:t>
          </a:r>
        </a:p>
      </dgm:t>
    </dgm:pt>
    <dgm:pt modelId="{D66B7BB5-99EF-41DD-AB4A-14A08C4F9BE4}" type="parTrans" cxnId="{5050174A-EEB7-4EAF-AD12-E0FB1C3DDAEA}">
      <dgm:prSet/>
      <dgm:spPr/>
      <dgm:t>
        <a:bodyPr/>
        <a:lstStyle/>
        <a:p>
          <a:endParaRPr lang="en-US"/>
        </a:p>
      </dgm:t>
    </dgm:pt>
    <dgm:pt modelId="{16289C04-4A5F-411B-89F1-D77CA7DAC55B}" type="sibTrans" cxnId="{5050174A-EEB7-4EAF-AD12-E0FB1C3DDAEA}">
      <dgm:prSet/>
      <dgm:spPr/>
      <dgm:t>
        <a:bodyPr/>
        <a:lstStyle/>
        <a:p>
          <a:endParaRPr lang="en-US"/>
        </a:p>
      </dgm:t>
    </dgm:pt>
    <dgm:pt modelId="{28F39FF7-12CB-40D1-AAA7-9B96AB1A12F8}">
      <dgm:prSet/>
      <dgm:spPr/>
      <dgm:t>
        <a:bodyPr/>
        <a:lstStyle/>
        <a:p>
          <a:pPr>
            <a:lnSpc>
              <a:spcPct val="100000"/>
            </a:lnSpc>
          </a:pPr>
          <a:r>
            <a:rPr lang="en-US"/>
            <a:t>It could also prove useful in health field with elderly living assistance and rehabilitation patients.</a:t>
          </a:r>
        </a:p>
      </dgm:t>
    </dgm:pt>
    <dgm:pt modelId="{EB56F7CA-D321-4A7A-93EC-99B699CF481B}" type="parTrans" cxnId="{21D97305-9E88-4FFB-A99E-34EA3EFAC9A0}">
      <dgm:prSet/>
      <dgm:spPr/>
      <dgm:t>
        <a:bodyPr/>
        <a:lstStyle/>
        <a:p>
          <a:endParaRPr lang="en-US"/>
        </a:p>
      </dgm:t>
    </dgm:pt>
    <dgm:pt modelId="{B2CBB538-3F20-460E-B1C8-D04513670E45}" type="sibTrans" cxnId="{21D97305-9E88-4FFB-A99E-34EA3EFAC9A0}">
      <dgm:prSet/>
      <dgm:spPr/>
      <dgm:t>
        <a:bodyPr/>
        <a:lstStyle/>
        <a:p>
          <a:endParaRPr lang="en-US"/>
        </a:p>
      </dgm:t>
    </dgm:pt>
    <dgm:pt modelId="{668A6C03-79E4-47B5-81A4-287D4A96699C}" type="pres">
      <dgm:prSet presAssocID="{856F4587-B255-4AD3-A744-F2BD2ECC5288}" presName="root" presStyleCnt="0">
        <dgm:presLayoutVars>
          <dgm:dir/>
          <dgm:resizeHandles val="exact"/>
        </dgm:presLayoutVars>
      </dgm:prSet>
      <dgm:spPr/>
    </dgm:pt>
    <dgm:pt modelId="{0FFF1617-784C-451E-9B2D-94FDB1AA5752}" type="pres">
      <dgm:prSet presAssocID="{C3AC3201-3DBA-47A0-8E72-3C1FD4D1D3E2}" presName="compNode" presStyleCnt="0"/>
      <dgm:spPr/>
    </dgm:pt>
    <dgm:pt modelId="{578F21C1-45EC-4E68-9169-5DF1B7D14D70}" type="pres">
      <dgm:prSet presAssocID="{C3AC3201-3DBA-47A0-8E72-3C1FD4D1D3E2}" presName="bgRect" presStyleLbl="bgShp" presStyleIdx="0" presStyleCnt="5"/>
      <dgm:spPr/>
    </dgm:pt>
    <dgm:pt modelId="{015DD3A8-001E-4C05-9BC1-5F22B7EF6C58}" type="pres">
      <dgm:prSet presAssocID="{C3AC3201-3DBA-47A0-8E72-3C1FD4D1D3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B8772376-385B-4A33-972B-5F0633780125}" type="pres">
      <dgm:prSet presAssocID="{C3AC3201-3DBA-47A0-8E72-3C1FD4D1D3E2}" presName="spaceRect" presStyleCnt="0"/>
      <dgm:spPr/>
    </dgm:pt>
    <dgm:pt modelId="{FE3D613B-5B4A-46F7-8F77-BC96FDA3B221}" type="pres">
      <dgm:prSet presAssocID="{C3AC3201-3DBA-47A0-8E72-3C1FD4D1D3E2}" presName="parTx" presStyleLbl="revTx" presStyleIdx="0" presStyleCnt="5">
        <dgm:presLayoutVars>
          <dgm:chMax val="0"/>
          <dgm:chPref val="0"/>
        </dgm:presLayoutVars>
      </dgm:prSet>
      <dgm:spPr/>
    </dgm:pt>
    <dgm:pt modelId="{ED86DE6A-BD53-4B6F-B531-4295DCBBB6CE}" type="pres">
      <dgm:prSet presAssocID="{87A0485E-E833-4602-859B-E2F4FAC87BC1}" presName="sibTrans" presStyleCnt="0"/>
      <dgm:spPr/>
    </dgm:pt>
    <dgm:pt modelId="{D4E35D2F-9473-4515-B94A-EED4C2FEEE6C}" type="pres">
      <dgm:prSet presAssocID="{89C89C92-AB7C-4AA1-8E52-27120ADDD3A0}" presName="compNode" presStyleCnt="0"/>
      <dgm:spPr/>
    </dgm:pt>
    <dgm:pt modelId="{5200B858-2BF5-4EA9-A2CA-87C9DA31EC57}" type="pres">
      <dgm:prSet presAssocID="{89C89C92-AB7C-4AA1-8E52-27120ADDD3A0}" presName="bgRect" presStyleLbl="bgShp" presStyleIdx="1" presStyleCnt="5"/>
      <dgm:spPr/>
    </dgm:pt>
    <dgm:pt modelId="{B6BB8103-270D-4D28-A74B-0D3331CBCDC4}" type="pres">
      <dgm:prSet presAssocID="{89C89C92-AB7C-4AA1-8E52-27120ADDD3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85E729C-E49B-4303-A3FC-7BDCC028D502}" type="pres">
      <dgm:prSet presAssocID="{89C89C92-AB7C-4AA1-8E52-27120ADDD3A0}" presName="spaceRect" presStyleCnt="0"/>
      <dgm:spPr/>
    </dgm:pt>
    <dgm:pt modelId="{F278B3D0-635F-4AB7-9C49-A072260D2875}" type="pres">
      <dgm:prSet presAssocID="{89C89C92-AB7C-4AA1-8E52-27120ADDD3A0}" presName="parTx" presStyleLbl="revTx" presStyleIdx="1" presStyleCnt="5">
        <dgm:presLayoutVars>
          <dgm:chMax val="0"/>
          <dgm:chPref val="0"/>
        </dgm:presLayoutVars>
      </dgm:prSet>
      <dgm:spPr/>
    </dgm:pt>
    <dgm:pt modelId="{7FCF697E-0056-4B5E-B888-FB3C44D6B38B}" type="pres">
      <dgm:prSet presAssocID="{0B0219FE-8792-4A3F-849D-9503A376DBD5}" presName="sibTrans" presStyleCnt="0"/>
      <dgm:spPr/>
    </dgm:pt>
    <dgm:pt modelId="{5F314A30-0D00-4627-A297-7720CD85D901}" type="pres">
      <dgm:prSet presAssocID="{C435AEE2-828A-4D68-85A5-3AA6E966C5C5}" presName="compNode" presStyleCnt="0"/>
      <dgm:spPr/>
    </dgm:pt>
    <dgm:pt modelId="{AEED55EB-9B51-4CF2-BEE8-AA255F3FB8B8}" type="pres">
      <dgm:prSet presAssocID="{C435AEE2-828A-4D68-85A5-3AA6E966C5C5}" presName="bgRect" presStyleLbl="bgShp" presStyleIdx="2" presStyleCnt="5"/>
      <dgm:spPr/>
    </dgm:pt>
    <dgm:pt modelId="{C9572A15-84BD-4FBF-9F27-77C0FF32B57D}" type="pres">
      <dgm:prSet presAssocID="{C435AEE2-828A-4D68-85A5-3AA6E966C5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83E4C983-F355-46CA-8885-DCAA55862CAB}" type="pres">
      <dgm:prSet presAssocID="{C435AEE2-828A-4D68-85A5-3AA6E966C5C5}" presName="spaceRect" presStyleCnt="0"/>
      <dgm:spPr/>
    </dgm:pt>
    <dgm:pt modelId="{0AAAA358-CA43-4E4A-8F7B-724561F96B79}" type="pres">
      <dgm:prSet presAssocID="{C435AEE2-828A-4D68-85A5-3AA6E966C5C5}" presName="parTx" presStyleLbl="revTx" presStyleIdx="2" presStyleCnt="5">
        <dgm:presLayoutVars>
          <dgm:chMax val="0"/>
          <dgm:chPref val="0"/>
        </dgm:presLayoutVars>
      </dgm:prSet>
      <dgm:spPr/>
    </dgm:pt>
    <dgm:pt modelId="{7A88189D-2F23-4087-88E2-834354D5015E}" type="pres">
      <dgm:prSet presAssocID="{6FBB1D27-ADD4-4EDF-A936-8CFD351BD04E}" presName="sibTrans" presStyleCnt="0"/>
      <dgm:spPr/>
    </dgm:pt>
    <dgm:pt modelId="{D0690CCA-A11B-4596-B66D-76DD841E5785}" type="pres">
      <dgm:prSet presAssocID="{5A778091-20CF-4B6C-8C79-3B3FE72FD801}" presName="compNode" presStyleCnt="0"/>
      <dgm:spPr/>
    </dgm:pt>
    <dgm:pt modelId="{6A9C2D5D-CE12-45BA-9AB8-803B67BF4CDA}" type="pres">
      <dgm:prSet presAssocID="{5A778091-20CF-4B6C-8C79-3B3FE72FD801}" presName="bgRect" presStyleLbl="bgShp" presStyleIdx="3" presStyleCnt="5"/>
      <dgm:spPr/>
    </dgm:pt>
    <dgm:pt modelId="{F8F814FE-EDE8-41AE-885A-DE15B40BAF4A}" type="pres">
      <dgm:prSet presAssocID="{5A778091-20CF-4B6C-8C79-3B3FE72FD80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umbbell"/>
        </a:ext>
      </dgm:extLst>
    </dgm:pt>
    <dgm:pt modelId="{2B1374FC-EF3E-4FC4-B016-255EA5BFA695}" type="pres">
      <dgm:prSet presAssocID="{5A778091-20CF-4B6C-8C79-3B3FE72FD801}" presName="spaceRect" presStyleCnt="0"/>
      <dgm:spPr/>
    </dgm:pt>
    <dgm:pt modelId="{E9EF8DD8-0103-4899-B2C1-3293900F40C8}" type="pres">
      <dgm:prSet presAssocID="{5A778091-20CF-4B6C-8C79-3B3FE72FD801}" presName="parTx" presStyleLbl="revTx" presStyleIdx="3" presStyleCnt="5">
        <dgm:presLayoutVars>
          <dgm:chMax val="0"/>
          <dgm:chPref val="0"/>
        </dgm:presLayoutVars>
      </dgm:prSet>
      <dgm:spPr/>
    </dgm:pt>
    <dgm:pt modelId="{855D977C-A0AC-4DEC-830C-2546067C677F}" type="pres">
      <dgm:prSet presAssocID="{16289C04-4A5F-411B-89F1-D77CA7DAC55B}" presName="sibTrans" presStyleCnt="0"/>
      <dgm:spPr/>
    </dgm:pt>
    <dgm:pt modelId="{7BFAA081-1042-48F3-8FB8-9EB3F30E6E71}" type="pres">
      <dgm:prSet presAssocID="{28F39FF7-12CB-40D1-AAA7-9B96AB1A12F8}" presName="compNode" presStyleCnt="0"/>
      <dgm:spPr/>
    </dgm:pt>
    <dgm:pt modelId="{7FC4DBF2-6496-467D-AC82-78410747BC81}" type="pres">
      <dgm:prSet presAssocID="{28F39FF7-12CB-40D1-AAA7-9B96AB1A12F8}" presName="bgRect" presStyleLbl="bgShp" presStyleIdx="4" presStyleCnt="5"/>
      <dgm:spPr/>
    </dgm:pt>
    <dgm:pt modelId="{C0141C7D-4C49-44E1-89B4-96DD1CF8B99A}" type="pres">
      <dgm:prSet presAssocID="{28F39FF7-12CB-40D1-AAA7-9B96AB1A12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F8EF6875-2660-4100-97B3-43B475703BD2}" type="pres">
      <dgm:prSet presAssocID="{28F39FF7-12CB-40D1-AAA7-9B96AB1A12F8}" presName="spaceRect" presStyleCnt="0"/>
      <dgm:spPr/>
    </dgm:pt>
    <dgm:pt modelId="{C1AD4C1D-25CD-425E-9608-05C8D8DDE2C8}" type="pres">
      <dgm:prSet presAssocID="{28F39FF7-12CB-40D1-AAA7-9B96AB1A12F8}" presName="parTx" presStyleLbl="revTx" presStyleIdx="4" presStyleCnt="5">
        <dgm:presLayoutVars>
          <dgm:chMax val="0"/>
          <dgm:chPref val="0"/>
        </dgm:presLayoutVars>
      </dgm:prSet>
      <dgm:spPr/>
    </dgm:pt>
  </dgm:ptLst>
  <dgm:cxnLst>
    <dgm:cxn modelId="{21D97305-9E88-4FFB-A99E-34EA3EFAC9A0}" srcId="{856F4587-B255-4AD3-A744-F2BD2ECC5288}" destId="{28F39FF7-12CB-40D1-AAA7-9B96AB1A12F8}" srcOrd="4" destOrd="0" parTransId="{EB56F7CA-D321-4A7A-93EC-99B699CF481B}" sibTransId="{B2CBB538-3F20-460E-B1C8-D04513670E45}"/>
    <dgm:cxn modelId="{2E533E11-1C0E-4C8C-83CA-CA52731A8288}" type="presOf" srcId="{856F4587-B255-4AD3-A744-F2BD2ECC5288}" destId="{668A6C03-79E4-47B5-81A4-287D4A96699C}" srcOrd="0" destOrd="0" presId="urn:microsoft.com/office/officeart/2018/2/layout/IconVerticalSolidList"/>
    <dgm:cxn modelId="{1F222015-C0E0-4E7B-9779-C05191489A36}" srcId="{856F4587-B255-4AD3-A744-F2BD2ECC5288}" destId="{C435AEE2-828A-4D68-85A5-3AA6E966C5C5}" srcOrd="2" destOrd="0" parTransId="{D30B5A55-16E1-4D48-AAB7-3CA383E82E19}" sibTransId="{6FBB1D27-ADD4-4EDF-A936-8CFD351BD04E}"/>
    <dgm:cxn modelId="{729C6C2B-A17A-479E-8590-F7CEA6C94C3C}" type="presOf" srcId="{28F39FF7-12CB-40D1-AAA7-9B96AB1A12F8}" destId="{C1AD4C1D-25CD-425E-9608-05C8D8DDE2C8}" srcOrd="0" destOrd="0" presId="urn:microsoft.com/office/officeart/2018/2/layout/IconVerticalSolidList"/>
    <dgm:cxn modelId="{5050174A-EEB7-4EAF-AD12-E0FB1C3DDAEA}" srcId="{856F4587-B255-4AD3-A744-F2BD2ECC5288}" destId="{5A778091-20CF-4B6C-8C79-3B3FE72FD801}" srcOrd="3" destOrd="0" parTransId="{D66B7BB5-99EF-41DD-AB4A-14A08C4F9BE4}" sibTransId="{16289C04-4A5F-411B-89F1-D77CA7DAC55B}"/>
    <dgm:cxn modelId="{E9D73584-93CC-42A1-8C15-AF5F9274A1F0}" srcId="{856F4587-B255-4AD3-A744-F2BD2ECC5288}" destId="{C3AC3201-3DBA-47A0-8E72-3C1FD4D1D3E2}" srcOrd="0" destOrd="0" parTransId="{79660784-4E04-4EB6-8072-9175D5949D2E}" sibTransId="{87A0485E-E833-4602-859B-E2F4FAC87BC1}"/>
    <dgm:cxn modelId="{ED799A95-06DD-496B-9BE4-19F3843D22C4}" type="presOf" srcId="{89C89C92-AB7C-4AA1-8E52-27120ADDD3A0}" destId="{F278B3D0-635F-4AB7-9C49-A072260D2875}" srcOrd="0" destOrd="0" presId="urn:microsoft.com/office/officeart/2018/2/layout/IconVerticalSolidList"/>
    <dgm:cxn modelId="{BA0B19C6-3941-4EBB-AB5D-1653CA1161E9}" type="presOf" srcId="{5A778091-20CF-4B6C-8C79-3B3FE72FD801}" destId="{E9EF8DD8-0103-4899-B2C1-3293900F40C8}" srcOrd="0" destOrd="0" presId="urn:microsoft.com/office/officeart/2018/2/layout/IconVerticalSolidList"/>
    <dgm:cxn modelId="{0FFFAAD7-8DF4-43E1-813B-DA2D13C8BFB8}" type="presOf" srcId="{C435AEE2-828A-4D68-85A5-3AA6E966C5C5}" destId="{0AAAA358-CA43-4E4A-8F7B-724561F96B79}" srcOrd="0" destOrd="0" presId="urn:microsoft.com/office/officeart/2018/2/layout/IconVerticalSolidList"/>
    <dgm:cxn modelId="{83FCD7F3-E16E-4141-B8A3-2B7EE38CD1CB}" srcId="{856F4587-B255-4AD3-A744-F2BD2ECC5288}" destId="{89C89C92-AB7C-4AA1-8E52-27120ADDD3A0}" srcOrd="1" destOrd="0" parTransId="{BAAE64D4-1D4A-4CEB-93DC-1D17E14C0E86}" sibTransId="{0B0219FE-8792-4A3F-849D-9503A376DBD5}"/>
    <dgm:cxn modelId="{A26997F8-3103-402E-9E27-5252A1595FB8}" type="presOf" srcId="{C3AC3201-3DBA-47A0-8E72-3C1FD4D1D3E2}" destId="{FE3D613B-5B4A-46F7-8F77-BC96FDA3B221}" srcOrd="0" destOrd="0" presId="urn:microsoft.com/office/officeart/2018/2/layout/IconVerticalSolidList"/>
    <dgm:cxn modelId="{FEFA5CCA-AEFB-4F7F-8525-0CFDAC80E215}" type="presParOf" srcId="{668A6C03-79E4-47B5-81A4-287D4A96699C}" destId="{0FFF1617-784C-451E-9B2D-94FDB1AA5752}" srcOrd="0" destOrd="0" presId="urn:microsoft.com/office/officeart/2018/2/layout/IconVerticalSolidList"/>
    <dgm:cxn modelId="{60F39378-B509-40F5-900C-843EEA15B125}" type="presParOf" srcId="{0FFF1617-784C-451E-9B2D-94FDB1AA5752}" destId="{578F21C1-45EC-4E68-9169-5DF1B7D14D70}" srcOrd="0" destOrd="0" presId="urn:microsoft.com/office/officeart/2018/2/layout/IconVerticalSolidList"/>
    <dgm:cxn modelId="{7941AF89-ED30-48A0-862A-2EDB04A8CB8A}" type="presParOf" srcId="{0FFF1617-784C-451E-9B2D-94FDB1AA5752}" destId="{015DD3A8-001E-4C05-9BC1-5F22B7EF6C58}" srcOrd="1" destOrd="0" presId="urn:microsoft.com/office/officeart/2018/2/layout/IconVerticalSolidList"/>
    <dgm:cxn modelId="{A66767F0-3A58-4ED1-BA28-042465D7E440}" type="presParOf" srcId="{0FFF1617-784C-451E-9B2D-94FDB1AA5752}" destId="{B8772376-385B-4A33-972B-5F0633780125}" srcOrd="2" destOrd="0" presId="urn:microsoft.com/office/officeart/2018/2/layout/IconVerticalSolidList"/>
    <dgm:cxn modelId="{F948A8D3-6F48-41F7-BD32-7B7DFE7EDC05}" type="presParOf" srcId="{0FFF1617-784C-451E-9B2D-94FDB1AA5752}" destId="{FE3D613B-5B4A-46F7-8F77-BC96FDA3B221}" srcOrd="3" destOrd="0" presId="urn:microsoft.com/office/officeart/2018/2/layout/IconVerticalSolidList"/>
    <dgm:cxn modelId="{DB910117-68CF-442E-B631-B6DD7AC446FE}" type="presParOf" srcId="{668A6C03-79E4-47B5-81A4-287D4A96699C}" destId="{ED86DE6A-BD53-4B6F-B531-4295DCBBB6CE}" srcOrd="1" destOrd="0" presId="urn:microsoft.com/office/officeart/2018/2/layout/IconVerticalSolidList"/>
    <dgm:cxn modelId="{318D0644-12A3-4E4A-BB2C-FC21ACB1079A}" type="presParOf" srcId="{668A6C03-79E4-47B5-81A4-287D4A96699C}" destId="{D4E35D2F-9473-4515-B94A-EED4C2FEEE6C}" srcOrd="2" destOrd="0" presId="urn:microsoft.com/office/officeart/2018/2/layout/IconVerticalSolidList"/>
    <dgm:cxn modelId="{55B20D26-40EC-4B8F-A1A2-D8BCD21157FF}" type="presParOf" srcId="{D4E35D2F-9473-4515-B94A-EED4C2FEEE6C}" destId="{5200B858-2BF5-4EA9-A2CA-87C9DA31EC57}" srcOrd="0" destOrd="0" presId="urn:microsoft.com/office/officeart/2018/2/layout/IconVerticalSolidList"/>
    <dgm:cxn modelId="{83FF418E-0A52-4E6E-887A-469420F0A449}" type="presParOf" srcId="{D4E35D2F-9473-4515-B94A-EED4C2FEEE6C}" destId="{B6BB8103-270D-4D28-A74B-0D3331CBCDC4}" srcOrd="1" destOrd="0" presId="urn:microsoft.com/office/officeart/2018/2/layout/IconVerticalSolidList"/>
    <dgm:cxn modelId="{278A0739-FC9C-44DD-84F1-0A632453AC30}" type="presParOf" srcId="{D4E35D2F-9473-4515-B94A-EED4C2FEEE6C}" destId="{A85E729C-E49B-4303-A3FC-7BDCC028D502}" srcOrd="2" destOrd="0" presId="urn:microsoft.com/office/officeart/2018/2/layout/IconVerticalSolidList"/>
    <dgm:cxn modelId="{2566A992-7E67-4A97-9747-14C67D852AA1}" type="presParOf" srcId="{D4E35D2F-9473-4515-B94A-EED4C2FEEE6C}" destId="{F278B3D0-635F-4AB7-9C49-A072260D2875}" srcOrd="3" destOrd="0" presId="urn:microsoft.com/office/officeart/2018/2/layout/IconVerticalSolidList"/>
    <dgm:cxn modelId="{F6E7F79A-C173-418C-9AD4-B657877C4B1D}" type="presParOf" srcId="{668A6C03-79E4-47B5-81A4-287D4A96699C}" destId="{7FCF697E-0056-4B5E-B888-FB3C44D6B38B}" srcOrd="3" destOrd="0" presId="urn:microsoft.com/office/officeart/2018/2/layout/IconVerticalSolidList"/>
    <dgm:cxn modelId="{971601FD-E756-4342-BBE3-2984FBF9B242}" type="presParOf" srcId="{668A6C03-79E4-47B5-81A4-287D4A96699C}" destId="{5F314A30-0D00-4627-A297-7720CD85D901}" srcOrd="4" destOrd="0" presId="urn:microsoft.com/office/officeart/2018/2/layout/IconVerticalSolidList"/>
    <dgm:cxn modelId="{8F5F116E-E08A-430B-837A-EF2303FA2473}" type="presParOf" srcId="{5F314A30-0D00-4627-A297-7720CD85D901}" destId="{AEED55EB-9B51-4CF2-BEE8-AA255F3FB8B8}" srcOrd="0" destOrd="0" presId="urn:microsoft.com/office/officeart/2018/2/layout/IconVerticalSolidList"/>
    <dgm:cxn modelId="{98166E0A-7798-46E3-9E9D-20FF97581C93}" type="presParOf" srcId="{5F314A30-0D00-4627-A297-7720CD85D901}" destId="{C9572A15-84BD-4FBF-9F27-77C0FF32B57D}" srcOrd="1" destOrd="0" presId="urn:microsoft.com/office/officeart/2018/2/layout/IconVerticalSolidList"/>
    <dgm:cxn modelId="{DFF7AAA7-72D9-42C9-83E5-D701A8B7B771}" type="presParOf" srcId="{5F314A30-0D00-4627-A297-7720CD85D901}" destId="{83E4C983-F355-46CA-8885-DCAA55862CAB}" srcOrd="2" destOrd="0" presId="urn:microsoft.com/office/officeart/2018/2/layout/IconVerticalSolidList"/>
    <dgm:cxn modelId="{2694ED4E-14BB-45F9-8CDE-7547ECEC728C}" type="presParOf" srcId="{5F314A30-0D00-4627-A297-7720CD85D901}" destId="{0AAAA358-CA43-4E4A-8F7B-724561F96B79}" srcOrd="3" destOrd="0" presId="urn:microsoft.com/office/officeart/2018/2/layout/IconVerticalSolidList"/>
    <dgm:cxn modelId="{2FA994B2-B29D-4DC3-A11E-57EB9714CCA3}" type="presParOf" srcId="{668A6C03-79E4-47B5-81A4-287D4A96699C}" destId="{7A88189D-2F23-4087-88E2-834354D5015E}" srcOrd="5" destOrd="0" presId="urn:microsoft.com/office/officeart/2018/2/layout/IconVerticalSolidList"/>
    <dgm:cxn modelId="{B0BA90F7-B19C-4A6F-9A4B-BF4C030A24B6}" type="presParOf" srcId="{668A6C03-79E4-47B5-81A4-287D4A96699C}" destId="{D0690CCA-A11B-4596-B66D-76DD841E5785}" srcOrd="6" destOrd="0" presId="urn:microsoft.com/office/officeart/2018/2/layout/IconVerticalSolidList"/>
    <dgm:cxn modelId="{8CF1579C-EAA6-4724-B9C9-0EC71E88ABD4}" type="presParOf" srcId="{D0690CCA-A11B-4596-B66D-76DD841E5785}" destId="{6A9C2D5D-CE12-45BA-9AB8-803B67BF4CDA}" srcOrd="0" destOrd="0" presId="urn:microsoft.com/office/officeart/2018/2/layout/IconVerticalSolidList"/>
    <dgm:cxn modelId="{6F21D595-5763-442E-8A69-299CEB858BB9}" type="presParOf" srcId="{D0690CCA-A11B-4596-B66D-76DD841E5785}" destId="{F8F814FE-EDE8-41AE-885A-DE15B40BAF4A}" srcOrd="1" destOrd="0" presId="urn:microsoft.com/office/officeart/2018/2/layout/IconVerticalSolidList"/>
    <dgm:cxn modelId="{76129823-E17C-4A44-BDC3-F47160B58104}" type="presParOf" srcId="{D0690CCA-A11B-4596-B66D-76DD841E5785}" destId="{2B1374FC-EF3E-4FC4-B016-255EA5BFA695}" srcOrd="2" destOrd="0" presId="urn:microsoft.com/office/officeart/2018/2/layout/IconVerticalSolidList"/>
    <dgm:cxn modelId="{C3DFBECC-4962-49BA-9D21-30A9140DCC5D}" type="presParOf" srcId="{D0690CCA-A11B-4596-B66D-76DD841E5785}" destId="{E9EF8DD8-0103-4899-B2C1-3293900F40C8}" srcOrd="3" destOrd="0" presId="urn:microsoft.com/office/officeart/2018/2/layout/IconVerticalSolidList"/>
    <dgm:cxn modelId="{DA58FB97-C052-4019-B6A9-40BCB8FC81E7}" type="presParOf" srcId="{668A6C03-79E4-47B5-81A4-287D4A96699C}" destId="{855D977C-A0AC-4DEC-830C-2546067C677F}" srcOrd="7" destOrd="0" presId="urn:microsoft.com/office/officeart/2018/2/layout/IconVerticalSolidList"/>
    <dgm:cxn modelId="{3094AACA-A451-44AC-A410-FFD39FA46600}" type="presParOf" srcId="{668A6C03-79E4-47B5-81A4-287D4A96699C}" destId="{7BFAA081-1042-48F3-8FB8-9EB3F30E6E71}" srcOrd="8" destOrd="0" presId="urn:microsoft.com/office/officeart/2018/2/layout/IconVerticalSolidList"/>
    <dgm:cxn modelId="{7E1749EA-459C-423B-A79F-AC254CC2C0E0}" type="presParOf" srcId="{7BFAA081-1042-48F3-8FB8-9EB3F30E6E71}" destId="{7FC4DBF2-6496-467D-AC82-78410747BC81}" srcOrd="0" destOrd="0" presId="urn:microsoft.com/office/officeart/2018/2/layout/IconVerticalSolidList"/>
    <dgm:cxn modelId="{4FE4377F-FDA2-416D-876D-CD0028AC5D59}" type="presParOf" srcId="{7BFAA081-1042-48F3-8FB8-9EB3F30E6E71}" destId="{C0141C7D-4C49-44E1-89B4-96DD1CF8B99A}" srcOrd="1" destOrd="0" presId="urn:microsoft.com/office/officeart/2018/2/layout/IconVerticalSolidList"/>
    <dgm:cxn modelId="{ACCB7050-9853-4F44-B5F7-E8995A031D6B}" type="presParOf" srcId="{7BFAA081-1042-48F3-8FB8-9EB3F30E6E71}" destId="{F8EF6875-2660-4100-97B3-43B475703BD2}" srcOrd="2" destOrd="0" presId="urn:microsoft.com/office/officeart/2018/2/layout/IconVerticalSolidList"/>
    <dgm:cxn modelId="{6D1106B7-F474-4C01-8C0C-3557F298A7FF}" type="presParOf" srcId="{7BFAA081-1042-48F3-8FB8-9EB3F30E6E71}" destId="{C1AD4C1D-25CD-425E-9608-05C8D8DDE2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F21C1-45EC-4E68-9169-5DF1B7D14D70}">
      <dsp:nvSpPr>
        <dsp:cNvPr id="0" name=""/>
        <dsp:cNvSpPr/>
      </dsp:nvSpPr>
      <dsp:spPr>
        <a:xfrm>
          <a:off x="0" y="5522"/>
          <a:ext cx="10515600" cy="6258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DD3A8-001E-4C05-9BC1-5F22B7EF6C58}">
      <dsp:nvSpPr>
        <dsp:cNvPr id="0" name=""/>
        <dsp:cNvSpPr/>
      </dsp:nvSpPr>
      <dsp:spPr>
        <a:xfrm>
          <a:off x="189305" y="146327"/>
          <a:ext cx="344527" cy="344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3D613B-5B4A-46F7-8F77-BC96FDA3B221}">
      <dsp:nvSpPr>
        <dsp:cNvPr id="0" name=""/>
        <dsp:cNvSpPr/>
      </dsp:nvSpPr>
      <dsp:spPr>
        <a:xfrm>
          <a:off x="723137" y="5522"/>
          <a:ext cx="973826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100000"/>
            </a:lnSpc>
            <a:spcBef>
              <a:spcPct val="0"/>
            </a:spcBef>
            <a:spcAft>
              <a:spcPct val="35000"/>
            </a:spcAft>
            <a:buNone/>
          </a:pPr>
          <a:r>
            <a:rPr lang="en-US" sz="1400" kern="1200" dirty="0"/>
            <a:t>The dataset provides input features that likely would not be present in real-world applications, like chest and ankle IMUs. We found we could get relatively good performance using just one of the IMU’s and heart rate, the type of data one might get from a smart watch. </a:t>
          </a:r>
        </a:p>
      </dsp:txBody>
      <dsp:txXfrm>
        <a:off x="723137" y="5522"/>
        <a:ext cx="9738260" cy="723583"/>
      </dsp:txXfrm>
    </dsp:sp>
    <dsp:sp modelId="{5200B858-2BF5-4EA9-A2CA-87C9DA31EC57}">
      <dsp:nvSpPr>
        <dsp:cNvPr id="0" name=""/>
        <dsp:cNvSpPr/>
      </dsp:nvSpPr>
      <dsp:spPr>
        <a:xfrm>
          <a:off x="0" y="910001"/>
          <a:ext cx="10515600" cy="6258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B8103-270D-4D28-A74B-0D3331CBCDC4}">
      <dsp:nvSpPr>
        <dsp:cNvPr id="0" name=""/>
        <dsp:cNvSpPr/>
      </dsp:nvSpPr>
      <dsp:spPr>
        <a:xfrm>
          <a:off x="189305" y="1050806"/>
          <a:ext cx="344527" cy="344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8B3D0-635F-4AB7-9C49-A072260D2875}">
      <dsp:nvSpPr>
        <dsp:cNvPr id="0" name=""/>
        <dsp:cNvSpPr/>
      </dsp:nvSpPr>
      <dsp:spPr>
        <a:xfrm>
          <a:off x="723137" y="910001"/>
          <a:ext cx="973826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100000"/>
            </a:lnSpc>
            <a:spcBef>
              <a:spcPct val="0"/>
            </a:spcBef>
            <a:spcAft>
              <a:spcPct val="35000"/>
            </a:spcAft>
            <a:buNone/>
          </a:pPr>
          <a:r>
            <a:rPr lang="en-US" sz="1400" kern="1200" dirty="0"/>
            <a:t>In the future we would like to test these models using</a:t>
          </a:r>
          <a:r>
            <a:rPr lang="en-US" sz="1400" kern="1200" dirty="0">
              <a:latin typeface="Calibri Light" panose="020F0302020204030204"/>
            </a:rPr>
            <a:t> </a:t>
          </a:r>
          <a:r>
            <a:rPr lang="en-US" sz="1400" kern="1200" dirty="0"/>
            <a:t>IMU’s</a:t>
          </a:r>
          <a:r>
            <a:rPr lang="en-US" sz="1400" kern="1200" dirty="0">
              <a:latin typeface="Calibri Light" panose="020F0302020204030204"/>
            </a:rPr>
            <a:t> in real time</a:t>
          </a:r>
          <a:r>
            <a:rPr lang="en-US" sz="1400" kern="1200" dirty="0"/>
            <a:t>. In particular,</a:t>
          </a:r>
          <a:r>
            <a:rPr lang="en-US" sz="1400" kern="1200" dirty="0">
              <a:latin typeface="Calibri Light" panose="020F0302020204030204"/>
            </a:rPr>
            <a:t> </a:t>
          </a:r>
          <a:r>
            <a:rPr lang="en-US" sz="1400" kern="1200" dirty="0"/>
            <a:t> we would want to see if a low-compute embedded device could perform classifications with NN’s or SVM’s in real time, in addition to computationally cheaper decision trees.</a:t>
          </a:r>
        </a:p>
      </dsp:txBody>
      <dsp:txXfrm>
        <a:off x="723137" y="910001"/>
        <a:ext cx="9738260" cy="723583"/>
      </dsp:txXfrm>
    </dsp:sp>
    <dsp:sp modelId="{AEED55EB-9B51-4CF2-BEE8-AA255F3FB8B8}">
      <dsp:nvSpPr>
        <dsp:cNvPr id="0" name=""/>
        <dsp:cNvSpPr/>
      </dsp:nvSpPr>
      <dsp:spPr>
        <a:xfrm>
          <a:off x="0" y="1814480"/>
          <a:ext cx="10515600" cy="62580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72A15-84BD-4FBF-9F27-77C0FF32B57D}">
      <dsp:nvSpPr>
        <dsp:cNvPr id="0" name=""/>
        <dsp:cNvSpPr/>
      </dsp:nvSpPr>
      <dsp:spPr>
        <a:xfrm>
          <a:off x="189305" y="1955285"/>
          <a:ext cx="344527" cy="344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AAA358-CA43-4E4A-8F7B-724561F96B79}">
      <dsp:nvSpPr>
        <dsp:cNvPr id="0" name=""/>
        <dsp:cNvSpPr/>
      </dsp:nvSpPr>
      <dsp:spPr>
        <a:xfrm>
          <a:off x="723137" y="1814480"/>
          <a:ext cx="973826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100000"/>
            </a:lnSpc>
            <a:spcBef>
              <a:spcPct val="0"/>
            </a:spcBef>
            <a:spcAft>
              <a:spcPct val="35000"/>
            </a:spcAft>
            <a:buNone/>
          </a:pPr>
          <a:r>
            <a:rPr lang="en-US" sz="1400" kern="1200"/>
            <a:t>If we can manage to capture and recognize not only what activity has been performed but also how well it has been performed, then that could open new doors for various applications.</a:t>
          </a:r>
        </a:p>
      </dsp:txBody>
      <dsp:txXfrm>
        <a:off x="723137" y="1814480"/>
        <a:ext cx="9738260" cy="723583"/>
      </dsp:txXfrm>
    </dsp:sp>
    <dsp:sp modelId="{6A9C2D5D-CE12-45BA-9AB8-803B67BF4CDA}">
      <dsp:nvSpPr>
        <dsp:cNvPr id="0" name=""/>
        <dsp:cNvSpPr/>
      </dsp:nvSpPr>
      <dsp:spPr>
        <a:xfrm>
          <a:off x="0" y="2718959"/>
          <a:ext cx="10515600" cy="62580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814FE-EDE8-41AE-885A-DE15B40BAF4A}">
      <dsp:nvSpPr>
        <dsp:cNvPr id="0" name=""/>
        <dsp:cNvSpPr/>
      </dsp:nvSpPr>
      <dsp:spPr>
        <a:xfrm>
          <a:off x="189305" y="2859764"/>
          <a:ext cx="344527" cy="344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F8DD8-0103-4899-B2C1-3293900F40C8}">
      <dsp:nvSpPr>
        <dsp:cNvPr id="0" name=""/>
        <dsp:cNvSpPr/>
      </dsp:nvSpPr>
      <dsp:spPr>
        <a:xfrm>
          <a:off x="723137" y="2718959"/>
          <a:ext cx="973826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100000"/>
            </a:lnSpc>
            <a:spcBef>
              <a:spcPct val="0"/>
            </a:spcBef>
            <a:spcAft>
              <a:spcPct val="35000"/>
            </a:spcAft>
            <a:buNone/>
          </a:pPr>
          <a:r>
            <a:rPr lang="en-US" sz="1400" kern="1200"/>
            <a:t>Major impact will be in sports and fitness field, where athletes or individuals could monitor how well they are training or performing.</a:t>
          </a:r>
        </a:p>
      </dsp:txBody>
      <dsp:txXfrm>
        <a:off x="723137" y="2718959"/>
        <a:ext cx="9738260" cy="723583"/>
      </dsp:txXfrm>
    </dsp:sp>
    <dsp:sp modelId="{7FC4DBF2-6496-467D-AC82-78410747BC81}">
      <dsp:nvSpPr>
        <dsp:cNvPr id="0" name=""/>
        <dsp:cNvSpPr/>
      </dsp:nvSpPr>
      <dsp:spPr>
        <a:xfrm>
          <a:off x="0" y="3623438"/>
          <a:ext cx="10515600" cy="62580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41C7D-4C49-44E1-89B4-96DD1CF8B99A}">
      <dsp:nvSpPr>
        <dsp:cNvPr id="0" name=""/>
        <dsp:cNvSpPr/>
      </dsp:nvSpPr>
      <dsp:spPr>
        <a:xfrm>
          <a:off x="189305" y="3764243"/>
          <a:ext cx="344527" cy="344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AD4C1D-25CD-425E-9608-05C8D8DDE2C8}">
      <dsp:nvSpPr>
        <dsp:cNvPr id="0" name=""/>
        <dsp:cNvSpPr/>
      </dsp:nvSpPr>
      <dsp:spPr>
        <a:xfrm>
          <a:off x="723137" y="3623438"/>
          <a:ext cx="973826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100000"/>
            </a:lnSpc>
            <a:spcBef>
              <a:spcPct val="0"/>
            </a:spcBef>
            <a:spcAft>
              <a:spcPct val="35000"/>
            </a:spcAft>
            <a:buNone/>
          </a:pPr>
          <a:r>
            <a:rPr lang="en-US" sz="1400" kern="1200"/>
            <a:t>It could also prove useful in health field with elderly living assistance and rehabilitation patients.</a:t>
          </a:r>
        </a:p>
      </dsp:txBody>
      <dsp:txXfrm>
        <a:off x="723137" y="3623438"/>
        <a:ext cx="9738260" cy="7235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0DBCD-0612-9143-96F8-FA5F19DD376C}"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26176-BFDE-394B-9F3C-ECC59C18DFC9}" type="slidenum">
              <a:rPr lang="en-US" smtClean="0"/>
              <a:t>‹#›</a:t>
            </a:fld>
            <a:endParaRPr lang="en-US"/>
          </a:p>
        </p:txBody>
      </p:sp>
    </p:spTree>
    <p:extLst>
      <p:ext uri="{BB962C8B-B14F-4D97-AF65-F5344CB8AC3E}">
        <p14:creationId xmlns:p14="http://schemas.microsoft.com/office/powerpoint/2010/main" val="2559192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 Slide</a:t>
            </a:r>
          </a:p>
        </p:txBody>
      </p:sp>
      <p:sp>
        <p:nvSpPr>
          <p:cNvPr id="4" name="Slide Number Placeholder 3"/>
          <p:cNvSpPr>
            <a:spLocks noGrp="1"/>
          </p:cNvSpPr>
          <p:nvPr>
            <p:ph type="sldNum" sz="quarter" idx="5"/>
          </p:nvPr>
        </p:nvSpPr>
        <p:spPr/>
        <p:txBody>
          <a:bodyPr/>
          <a:lstStyle/>
          <a:p>
            <a:fld id="{62F26176-BFDE-394B-9F3C-ECC59C18DFC9}" type="slidenum">
              <a:rPr lang="en-US" smtClean="0"/>
              <a:t>1</a:t>
            </a:fld>
            <a:endParaRPr lang="en-US"/>
          </a:p>
        </p:txBody>
      </p:sp>
    </p:spTree>
    <p:extLst>
      <p:ext uri="{BB962C8B-B14F-4D97-AF65-F5344CB8AC3E}">
        <p14:creationId xmlns:p14="http://schemas.microsoft.com/office/powerpoint/2010/main" val="40123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F26176-BFDE-394B-9F3C-ECC59C18DFC9}" type="slidenum">
              <a:rPr lang="en-US" smtClean="0"/>
              <a:t>2</a:t>
            </a:fld>
            <a:endParaRPr lang="en-US"/>
          </a:p>
        </p:txBody>
      </p:sp>
    </p:spTree>
    <p:extLst>
      <p:ext uri="{BB962C8B-B14F-4D97-AF65-F5344CB8AC3E}">
        <p14:creationId xmlns:p14="http://schemas.microsoft.com/office/powerpoint/2010/main" val="1609940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raw acceleration (from chest IMU) and heart rate (in bpm) and we can see how they vary with four different activities (standing, cycling, running and walking)</a:t>
            </a:r>
          </a:p>
        </p:txBody>
      </p:sp>
      <p:sp>
        <p:nvSpPr>
          <p:cNvPr id="4" name="Slide Number Placeholder 3"/>
          <p:cNvSpPr>
            <a:spLocks noGrp="1"/>
          </p:cNvSpPr>
          <p:nvPr>
            <p:ph type="sldNum" sz="quarter" idx="5"/>
          </p:nvPr>
        </p:nvSpPr>
        <p:spPr/>
        <p:txBody>
          <a:bodyPr/>
          <a:lstStyle/>
          <a:p>
            <a:fld id="{62F26176-BFDE-394B-9F3C-ECC59C18DFC9}" type="slidenum">
              <a:rPr lang="en-US" smtClean="0"/>
              <a:t>8</a:t>
            </a:fld>
            <a:endParaRPr lang="en-US"/>
          </a:p>
        </p:txBody>
      </p:sp>
    </p:spTree>
    <p:extLst>
      <p:ext uri="{BB962C8B-B14F-4D97-AF65-F5344CB8AC3E}">
        <p14:creationId xmlns:p14="http://schemas.microsoft.com/office/powerpoint/2010/main" val="41745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features we explore is absolute acceleration, maximum and minimum acceleration and difference between max and min acceleration. We calculate absolute acceleration in order to get rid of the orientation. Absolute acceleration: |a| = q a 2 x + a 2 y + a 2 z where, |a| = absolute acceleration, a 2 x = IMU chest acceleration in x-axis, a 2 y = IMU chest acceleration in y-axis, a 2 z = IMU chest acceleration in z-axis</a:t>
            </a:r>
          </a:p>
        </p:txBody>
      </p:sp>
      <p:sp>
        <p:nvSpPr>
          <p:cNvPr id="4" name="Slide Number Placeholder 3"/>
          <p:cNvSpPr>
            <a:spLocks noGrp="1"/>
          </p:cNvSpPr>
          <p:nvPr>
            <p:ph type="sldNum" sz="quarter" idx="5"/>
          </p:nvPr>
        </p:nvSpPr>
        <p:spPr/>
        <p:txBody>
          <a:bodyPr/>
          <a:lstStyle/>
          <a:p>
            <a:fld id="{62F26176-BFDE-394B-9F3C-ECC59C18DFC9}" type="slidenum">
              <a:rPr lang="en-US" smtClean="0"/>
              <a:t>9</a:t>
            </a:fld>
            <a:endParaRPr lang="en-US"/>
          </a:p>
        </p:txBody>
      </p:sp>
    </p:spTree>
    <p:extLst>
      <p:ext uri="{BB962C8B-B14F-4D97-AF65-F5344CB8AC3E}">
        <p14:creationId xmlns:p14="http://schemas.microsoft.com/office/powerpoint/2010/main" val="220880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difference of maximum and minimum absolute acceleration.</a:t>
            </a:r>
          </a:p>
          <a:p>
            <a:endParaRPr lang="en-US"/>
          </a:p>
          <a:p>
            <a:r>
              <a:rPr lang="en-US"/>
              <a:t>we will compute the discrete Fourier transform (DFT) over the signal for every window and dimension separately using the fast Fourier transform (FFT) algorithm</a:t>
            </a:r>
          </a:p>
        </p:txBody>
      </p:sp>
      <p:sp>
        <p:nvSpPr>
          <p:cNvPr id="4" name="Slide Number Placeholder 3"/>
          <p:cNvSpPr>
            <a:spLocks noGrp="1"/>
          </p:cNvSpPr>
          <p:nvPr>
            <p:ph type="sldNum" sz="quarter" idx="5"/>
          </p:nvPr>
        </p:nvSpPr>
        <p:spPr/>
        <p:txBody>
          <a:bodyPr/>
          <a:lstStyle/>
          <a:p>
            <a:fld id="{62F26176-BFDE-394B-9F3C-ECC59C18DFC9}" type="slidenum">
              <a:rPr lang="en-US" smtClean="0"/>
              <a:t>10</a:t>
            </a:fld>
            <a:endParaRPr lang="en-US"/>
          </a:p>
        </p:txBody>
      </p:sp>
    </p:spTree>
    <p:extLst>
      <p:ext uri="{BB962C8B-B14F-4D97-AF65-F5344CB8AC3E}">
        <p14:creationId xmlns:p14="http://schemas.microsoft.com/office/powerpoint/2010/main" val="38831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 MEANS – KNN -- </a:t>
            </a:r>
          </a:p>
        </p:txBody>
      </p:sp>
      <p:sp>
        <p:nvSpPr>
          <p:cNvPr id="4" name="Slide Number Placeholder 3"/>
          <p:cNvSpPr>
            <a:spLocks noGrp="1"/>
          </p:cNvSpPr>
          <p:nvPr>
            <p:ph type="sldNum" sz="quarter" idx="5"/>
          </p:nvPr>
        </p:nvSpPr>
        <p:spPr/>
        <p:txBody>
          <a:bodyPr/>
          <a:lstStyle/>
          <a:p>
            <a:fld id="{62F26176-BFDE-394B-9F3C-ECC59C18DFC9}" type="slidenum">
              <a:rPr lang="en-US" smtClean="0"/>
              <a:t>21</a:t>
            </a:fld>
            <a:endParaRPr lang="en-US"/>
          </a:p>
        </p:txBody>
      </p:sp>
    </p:spTree>
    <p:extLst>
      <p:ext uri="{BB962C8B-B14F-4D97-AF65-F5344CB8AC3E}">
        <p14:creationId xmlns:p14="http://schemas.microsoft.com/office/powerpoint/2010/main" val="252168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F93A-736A-B64B-9458-B9077F3198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7AEEA-8E54-5B48-A384-9A37E4D01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830C69-CFD4-DA48-A6BC-D103767319CD}"/>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D669224F-70CD-2448-94F0-4AD521B75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EBB3D-D733-A742-BEEF-2A30CB690CBD}"/>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255750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A62A-1557-0A4B-9EFF-50380FB71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DEEC3-BEEE-4745-B183-701A8BC75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F3F7B-4AB6-474B-BDC6-1CB61C207D83}"/>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90805D19-562D-2D41-9E36-45BFFD386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4D49C-0450-6C45-B006-0B23E945D270}"/>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46127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EF905-80C8-F642-9094-5F8EE943E5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DD49C0-87CA-D14E-82AB-CC4058928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FE626-8ADA-6142-8863-2D3EF2AEA0B7}"/>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5C8D7C8D-B85F-7F4F-845E-C196C309B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D9915-D721-7A47-9F51-0271413CC6E3}"/>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244838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974E-C89F-9344-9C4D-4F948937D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FCBAE-92B0-7C40-A81E-5CE3AB2E86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CBC82-DC81-DE45-BE25-CE497868275A}"/>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B45A80AF-798D-8341-9F8C-8F6F19626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DB934-5D4F-1746-B5CA-43FD603495A2}"/>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51132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B3F9-C120-5F4B-B19F-578FF9033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7E81D-0D2F-E24A-A13E-3D42A1A47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5416C7-098B-5E4A-89BD-37C49B1976CB}"/>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B232A957-6AEC-624C-8A2A-10D1E08A4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FEA6-420A-C642-8BAE-73DB390FD958}"/>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96897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E92A-E4E7-CF4E-B762-99CE8B04D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698DA-B3F0-7C4A-BB30-82702B5B6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2A0D6D-A162-5643-9276-48DA2DC492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AF85D-F9BD-B147-9940-575A0AAB079D}"/>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6" name="Footer Placeholder 5">
            <a:extLst>
              <a:ext uri="{FF2B5EF4-FFF2-40B4-BE49-F238E27FC236}">
                <a16:creationId xmlns:a16="http://schemas.microsoft.com/office/drawing/2014/main" id="{F5C8F5E4-43A6-E749-9B1B-CD2C9233B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A7E40-C78D-A74D-8E63-F9B52CD64903}"/>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20108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CFB6-DE34-1B42-942A-5B68955A11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3D7F2-556B-B448-B8EA-BF3B7C45D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37E62-BEDA-4545-8F98-AA120DBC1E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138E4-D82C-D946-9FD8-6925420D9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683AD-4684-314B-8ECB-A3123A2EC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1C3544-2AB8-8847-9038-ED3DE8D3BB3D}"/>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8" name="Footer Placeholder 7">
            <a:extLst>
              <a:ext uri="{FF2B5EF4-FFF2-40B4-BE49-F238E27FC236}">
                <a16:creationId xmlns:a16="http://schemas.microsoft.com/office/drawing/2014/main" id="{7D228B3D-F52E-2A45-856A-DE60339E1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BD4C2-18B4-1849-8237-BC748A530B54}"/>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3961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178-EE9F-4F47-B263-281098B91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6DDFB-1538-FB4E-962F-52722AD4BBEC}"/>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4" name="Footer Placeholder 3">
            <a:extLst>
              <a:ext uri="{FF2B5EF4-FFF2-40B4-BE49-F238E27FC236}">
                <a16:creationId xmlns:a16="http://schemas.microsoft.com/office/drawing/2014/main" id="{F731F187-E23C-2D44-9772-A32F14D3E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E3302E-871D-8C44-B067-F2670D2899E2}"/>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268823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A85E9-F936-884F-87D7-DD374D889910}"/>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3" name="Footer Placeholder 2">
            <a:extLst>
              <a:ext uri="{FF2B5EF4-FFF2-40B4-BE49-F238E27FC236}">
                <a16:creationId xmlns:a16="http://schemas.microsoft.com/office/drawing/2014/main" id="{246E0FE7-3D41-DC4D-8415-12A1A362C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2A5CA0-5361-D145-A76D-2E4D0F64C348}"/>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360934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683E-3A13-EA4D-A7FB-A8CD1474E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B4816-59A2-D24F-AFC7-9C0F4DB37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ED944-E2A7-D84C-97B4-3CA1BB1AF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3CAF5-F49F-6E49-BBF0-DFF49007C077}"/>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6" name="Footer Placeholder 5">
            <a:extLst>
              <a:ext uri="{FF2B5EF4-FFF2-40B4-BE49-F238E27FC236}">
                <a16:creationId xmlns:a16="http://schemas.microsoft.com/office/drawing/2014/main" id="{87FC323A-15A1-4643-BD9F-FD4243D64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03D59-C8B8-7D4F-8A32-8653A24307F5}"/>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268235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B9C0-2F1E-D74A-9396-8A05442D6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463B1-B497-8D4D-BB78-F79A57C07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51418-D50F-464A-A737-F7AF957BE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BF975-ADB6-E646-A98F-120DA88C948D}"/>
              </a:ext>
            </a:extLst>
          </p:cNvPr>
          <p:cNvSpPr>
            <a:spLocks noGrp="1"/>
          </p:cNvSpPr>
          <p:nvPr>
            <p:ph type="dt" sz="half" idx="10"/>
          </p:nvPr>
        </p:nvSpPr>
        <p:spPr/>
        <p:txBody>
          <a:bodyPr/>
          <a:lstStyle/>
          <a:p>
            <a:fld id="{A282ACBB-9B1C-9A48-8AB6-7DC17E54C59B}" type="datetimeFigureOut">
              <a:rPr lang="en-US" smtClean="0"/>
              <a:t>4/14/2020</a:t>
            </a:fld>
            <a:endParaRPr lang="en-US"/>
          </a:p>
        </p:txBody>
      </p:sp>
      <p:sp>
        <p:nvSpPr>
          <p:cNvPr id="6" name="Footer Placeholder 5">
            <a:extLst>
              <a:ext uri="{FF2B5EF4-FFF2-40B4-BE49-F238E27FC236}">
                <a16:creationId xmlns:a16="http://schemas.microsoft.com/office/drawing/2014/main" id="{825DA16A-9527-2049-B1A0-24191C686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226A5-F688-3B4A-88C4-5B9215C503D3}"/>
              </a:ext>
            </a:extLst>
          </p:cNvPr>
          <p:cNvSpPr>
            <a:spLocks noGrp="1"/>
          </p:cNvSpPr>
          <p:nvPr>
            <p:ph type="sldNum" sz="quarter" idx="12"/>
          </p:nvPr>
        </p:nvSpPr>
        <p:spPr/>
        <p:txBody>
          <a:bodyPr/>
          <a:lstStyle/>
          <a:p>
            <a:fld id="{04B5E119-354F-4C40-BCA0-B56A05D41621}" type="slidenum">
              <a:rPr lang="en-US" smtClean="0"/>
              <a:t>‹#›</a:t>
            </a:fld>
            <a:endParaRPr lang="en-US"/>
          </a:p>
        </p:txBody>
      </p:sp>
    </p:spTree>
    <p:extLst>
      <p:ext uri="{BB962C8B-B14F-4D97-AF65-F5344CB8AC3E}">
        <p14:creationId xmlns:p14="http://schemas.microsoft.com/office/powerpoint/2010/main" val="104668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B8ACD-2021-EB47-AF5C-90517C644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C7E02E-DD60-B848-AE3A-2A77BA97E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202A9-BD5B-BC48-A719-0958DDCE3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2ACBB-9B1C-9A48-8AB6-7DC17E54C59B}" type="datetimeFigureOut">
              <a:rPr lang="en-US" smtClean="0"/>
              <a:t>4/14/2020</a:t>
            </a:fld>
            <a:endParaRPr lang="en-US"/>
          </a:p>
        </p:txBody>
      </p:sp>
      <p:sp>
        <p:nvSpPr>
          <p:cNvPr id="5" name="Footer Placeholder 4">
            <a:extLst>
              <a:ext uri="{FF2B5EF4-FFF2-40B4-BE49-F238E27FC236}">
                <a16:creationId xmlns:a16="http://schemas.microsoft.com/office/drawing/2014/main" id="{31D8CF7C-3A86-7149-B21D-A6198016F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515198-8DB1-3B48-9BB6-70611A07A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5E119-354F-4C40-BCA0-B56A05D41621}" type="slidenum">
              <a:rPr lang="en-US" smtClean="0"/>
              <a:t>‹#›</a:t>
            </a:fld>
            <a:endParaRPr lang="en-US"/>
          </a:p>
        </p:txBody>
      </p:sp>
    </p:spTree>
    <p:extLst>
      <p:ext uri="{BB962C8B-B14F-4D97-AF65-F5344CB8AC3E}">
        <p14:creationId xmlns:p14="http://schemas.microsoft.com/office/powerpoint/2010/main" val="332960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archive.ics.uci.edu/ml/datasets/PAMAP2+Physical+Activity+Monitori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9A80DB-8C08-BD49-822D-E84F6C2091CC}"/>
              </a:ext>
            </a:extLst>
          </p:cNvPr>
          <p:cNvSpPr>
            <a:spLocks noGrp="1"/>
          </p:cNvSpPr>
          <p:nvPr>
            <p:ph type="ctrTitle"/>
          </p:nvPr>
        </p:nvSpPr>
        <p:spPr>
          <a:xfrm>
            <a:off x="5189620" y="1306071"/>
            <a:ext cx="5478379" cy="2663407"/>
          </a:xfrm>
        </p:spPr>
        <p:txBody>
          <a:bodyPr>
            <a:normAutofit/>
          </a:bodyPr>
          <a:lstStyle/>
          <a:p>
            <a:pPr algn="l"/>
            <a:r>
              <a:rPr lang="en-US" sz="5400">
                <a:solidFill>
                  <a:srgbClr val="FFFFFF"/>
                </a:solidFill>
                <a:cs typeface="Calibri Light"/>
              </a:rPr>
              <a:t>Human Activity Recognition</a:t>
            </a:r>
          </a:p>
        </p:txBody>
      </p:sp>
      <p:sp>
        <p:nvSpPr>
          <p:cNvPr id="3" name="Subtitle 2">
            <a:extLst>
              <a:ext uri="{FF2B5EF4-FFF2-40B4-BE49-F238E27FC236}">
                <a16:creationId xmlns:a16="http://schemas.microsoft.com/office/drawing/2014/main" id="{F990180E-8415-634B-92F9-50EB4E57A5DA}"/>
              </a:ext>
            </a:extLst>
          </p:cNvPr>
          <p:cNvSpPr>
            <a:spLocks noGrp="1"/>
          </p:cNvSpPr>
          <p:nvPr>
            <p:ph type="subTitle" idx="1"/>
          </p:nvPr>
        </p:nvSpPr>
        <p:spPr>
          <a:xfrm>
            <a:off x="5189620" y="4106004"/>
            <a:ext cx="5478380" cy="1860883"/>
          </a:xfrm>
        </p:spPr>
        <p:txBody>
          <a:bodyPr vert="horz" lIns="91440" tIns="45720" rIns="91440" bIns="45720" rtlCol="0">
            <a:normAutofit/>
          </a:bodyPr>
          <a:lstStyle/>
          <a:p>
            <a:pPr algn="l"/>
            <a:r>
              <a:rPr lang="en-US">
                <a:solidFill>
                  <a:srgbClr val="FFFFFF"/>
                </a:solidFill>
                <a:cs typeface="Calibri"/>
              </a:rPr>
              <a:t>Kirtiraj Khandekar - kik26</a:t>
            </a:r>
          </a:p>
          <a:p>
            <a:pPr algn="l"/>
            <a:r>
              <a:rPr lang="en-US">
                <a:solidFill>
                  <a:srgbClr val="FFFFFF"/>
                </a:solidFill>
                <a:cs typeface="Calibri"/>
              </a:rPr>
              <a:t>Sai Pradeep Peri - sap187</a:t>
            </a:r>
          </a:p>
          <a:p>
            <a:pPr algn="l"/>
            <a:r>
              <a:rPr lang="en-US">
                <a:solidFill>
                  <a:srgbClr val="FFFFFF"/>
                </a:solidFill>
                <a:cs typeface="Calibri"/>
              </a:rPr>
              <a:t>Nikunj Goel - nig54</a:t>
            </a:r>
          </a:p>
          <a:p>
            <a:pPr algn="l"/>
            <a:endParaRPr lang="en-US">
              <a:solidFill>
                <a:srgbClr val="FFFFFF"/>
              </a:solidFill>
              <a:cs typeface="Calibri"/>
            </a:endParaRPr>
          </a:p>
        </p:txBody>
      </p:sp>
      <p:pic>
        <p:nvPicPr>
          <p:cNvPr id="7" name="Graphic 6" descr="Run">
            <a:extLst>
              <a:ext uri="{FF2B5EF4-FFF2-40B4-BE49-F238E27FC236}">
                <a16:creationId xmlns:a16="http://schemas.microsoft.com/office/drawing/2014/main" id="{7B88326C-39CE-4D72-86DA-E21D91EC3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08289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AAA904-F5ED-D24F-A822-C2C77A620043}"/>
              </a:ext>
            </a:extLst>
          </p:cNvPr>
          <p:cNvPicPr>
            <a:picLocks noChangeAspect="1"/>
          </p:cNvPicPr>
          <p:nvPr/>
        </p:nvPicPr>
        <p:blipFill>
          <a:blip r:embed="rId3"/>
          <a:stretch>
            <a:fillRect/>
          </a:stretch>
        </p:blipFill>
        <p:spPr>
          <a:xfrm>
            <a:off x="119742" y="311149"/>
            <a:ext cx="5715003" cy="3752851"/>
          </a:xfrm>
          <a:prstGeom prst="rect">
            <a:avLst/>
          </a:prstGeom>
        </p:spPr>
      </p:pic>
      <p:sp>
        <p:nvSpPr>
          <p:cNvPr id="5" name="TextBox 4">
            <a:extLst>
              <a:ext uri="{FF2B5EF4-FFF2-40B4-BE49-F238E27FC236}">
                <a16:creationId xmlns:a16="http://schemas.microsoft.com/office/drawing/2014/main" id="{E577850E-DC74-C344-BFF4-BA11E4C89146}"/>
              </a:ext>
            </a:extLst>
          </p:cNvPr>
          <p:cNvSpPr txBox="1"/>
          <p:nvPr/>
        </p:nvSpPr>
        <p:spPr>
          <a:xfrm>
            <a:off x="569495" y="4391526"/>
            <a:ext cx="5515429" cy="1200329"/>
          </a:xfrm>
          <a:prstGeom prst="rect">
            <a:avLst/>
          </a:prstGeom>
          <a:noFill/>
        </p:spPr>
        <p:txBody>
          <a:bodyPr wrap="square" rtlCol="0">
            <a:spAutoFit/>
          </a:bodyPr>
          <a:lstStyle/>
          <a:p>
            <a:r>
              <a:rPr lang="en-US"/>
              <a:t>Plotting of absolute acceleration of four activities (running, walking, cycling/biking, standing) against difference in acceleration. </a:t>
            </a:r>
          </a:p>
          <a:p>
            <a:endParaRPr lang="en-US"/>
          </a:p>
        </p:txBody>
      </p:sp>
      <p:pic>
        <p:nvPicPr>
          <p:cNvPr id="6" name="Picture 5">
            <a:extLst>
              <a:ext uri="{FF2B5EF4-FFF2-40B4-BE49-F238E27FC236}">
                <a16:creationId xmlns:a16="http://schemas.microsoft.com/office/drawing/2014/main" id="{5CAA8A2C-939E-6C4B-93B6-637A19779EFD}"/>
              </a:ext>
            </a:extLst>
          </p:cNvPr>
          <p:cNvPicPr>
            <a:picLocks noChangeAspect="1"/>
          </p:cNvPicPr>
          <p:nvPr/>
        </p:nvPicPr>
        <p:blipFill>
          <a:blip r:embed="rId4"/>
          <a:stretch>
            <a:fillRect/>
          </a:stretch>
        </p:blipFill>
        <p:spPr>
          <a:xfrm>
            <a:off x="5573487" y="412750"/>
            <a:ext cx="6313714" cy="3535136"/>
          </a:xfrm>
          <a:prstGeom prst="rect">
            <a:avLst/>
          </a:prstGeom>
        </p:spPr>
      </p:pic>
      <p:sp>
        <p:nvSpPr>
          <p:cNvPr id="7" name="TextBox 6">
            <a:extLst>
              <a:ext uri="{FF2B5EF4-FFF2-40B4-BE49-F238E27FC236}">
                <a16:creationId xmlns:a16="http://schemas.microsoft.com/office/drawing/2014/main" id="{3D066E22-24BC-6647-854B-4E1FA3E31E06}"/>
              </a:ext>
            </a:extLst>
          </p:cNvPr>
          <p:cNvSpPr txBox="1"/>
          <p:nvPr/>
        </p:nvSpPr>
        <p:spPr>
          <a:xfrm>
            <a:off x="6485021" y="4391526"/>
            <a:ext cx="5137484" cy="923330"/>
          </a:xfrm>
          <a:prstGeom prst="rect">
            <a:avLst/>
          </a:prstGeom>
          <a:noFill/>
        </p:spPr>
        <p:txBody>
          <a:bodyPr wrap="square" rtlCol="0">
            <a:spAutoFit/>
          </a:bodyPr>
          <a:lstStyle/>
          <a:p>
            <a:r>
              <a:rPr lang="en-US"/>
              <a:t>FFT amplitude of rotation rate of four activities (running, walking, cycling/biking, standing) </a:t>
            </a:r>
          </a:p>
          <a:p>
            <a:endParaRPr lang="en-US"/>
          </a:p>
        </p:txBody>
      </p:sp>
    </p:spTree>
    <p:extLst>
      <p:ext uri="{BB962C8B-B14F-4D97-AF65-F5344CB8AC3E}">
        <p14:creationId xmlns:p14="http://schemas.microsoft.com/office/powerpoint/2010/main" val="216424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3A54101C-FE44-A14C-9285-1E380E081AAF}"/>
              </a:ext>
            </a:extLst>
          </p:cNvPr>
          <p:cNvGraphicFramePr>
            <a:graphicFrameLocks noGrp="1"/>
          </p:cNvGraphicFramePr>
          <p:nvPr>
            <p:extLst>
              <p:ext uri="{D42A27DB-BD31-4B8C-83A1-F6EECF244321}">
                <p14:modId xmlns:p14="http://schemas.microsoft.com/office/powerpoint/2010/main" val="1475758572"/>
              </p:ext>
            </p:extLst>
          </p:nvPr>
        </p:nvGraphicFramePr>
        <p:xfrm>
          <a:off x="1381155" y="643467"/>
          <a:ext cx="9429691" cy="5575769"/>
        </p:xfrm>
        <a:graphic>
          <a:graphicData uri="http://schemas.openxmlformats.org/drawingml/2006/table">
            <a:tbl>
              <a:tblPr firstRow="1" bandRow="1">
                <a:tableStyleId>{69012ECD-51FC-41F1-AA8D-1B2483CD663E}</a:tableStyleId>
              </a:tblPr>
              <a:tblGrid>
                <a:gridCol w="2378354">
                  <a:extLst>
                    <a:ext uri="{9D8B030D-6E8A-4147-A177-3AD203B41FA5}">
                      <a16:colId xmlns:a16="http://schemas.microsoft.com/office/drawing/2014/main" val="803411287"/>
                    </a:ext>
                  </a:extLst>
                </a:gridCol>
                <a:gridCol w="2893082">
                  <a:extLst>
                    <a:ext uri="{9D8B030D-6E8A-4147-A177-3AD203B41FA5}">
                      <a16:colId xmlns:a16="http://schemas.microsoft.com/office/drawing/2014/main" val="2844705707"/>
                    </a:ext>
                  </a:extLst>
                </a:gridCol>
                <a:gridCol w="4158255">
                  <a:extLst>
                    <a:ext uri="{9D8B030D-6E8A-4147-A177-3AD203B41FA5}">
                      <a16:colId xmlns:a16="http://schemas.microsoft.com/office/drawing/2014/main" val="965827477"/>
                    </a:ext>
                  </a:extLst>
                </a:gridCol>
              </a:tblGrid>
              <a:tr h="313122">
                <a:tc>
                  <a:txBody>
                    <a:bodyPr/>
                    <a:lstStyle/>
                    <a:p>
                      <a:pPr algn="ctr" fontAlgn="b"/>
                      <a:r>
                        <a:rPr lang="en-US" sz="2000" u="none" strike="noStrike">
                          <a:effectLst/>
                        </a:rPr>
                        <a:t>Original ID</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Activity</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After Cat Codes</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704041183"/>
                  </a:ext>
                </a:extLst>
              </a:tr>
              <a:tr h="438162">
                <a:tc>
                  <a:txBody>
                    <a:bodyPr/>
                    <a:lstStyle/>
                    <a:p>
                      <a:pPr algn="ctr" rtl="0" fontAlgn="ctr"/>
                      <a:r>
                        <a:rPr lang="en-US" sz="2000" u="none" strike="noStrike">
                          <a:effectLst/>
                        </a:rPr>
                        <a:t>17</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Ironing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953998807"/>
                  </a:ext>
                </a:extLst>
              </a:tr>
              <a:tr h="438162">
                <a:tc>
                  <a:txBody>
                    <a:bodyPr/>
                    <a:lstStyle/>
                    <a:p>
                      <a:pPr algn="ctr" rtl="0"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Walking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489116008"/>
                  </a:ext>
                </a:extLst>
              </a:tr>
              <a:tr h="438162">
                <a:tc>
                  <a:txBody>
                    <a:bodyPr/>
                    <a:lstStyle/>
                    <a:p>
                      <a:pPr algn="ctr" rtl="0"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Lying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39642107"/>
                  </a:ext>
                </a:extLst>
              </a:tr>
              <a:tr h="438162">
                <a:tc>
                  <a:txBody>
                    <a:bodyPr/>
                    <a:lstStyle/>
                    <a:p>
                      <a:pPr algn="ctr" rtl="0"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Standing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149047762"/>
                  </a:ext>
                </a:extLst>
              </a:tr>
              <a:tr h="438162">
                <a:tc>
                  <a:txBody>
                    <a:bodyPr/>
                    <a:lstStyle/>
                    <a:p>
                      <a:pPr algn="ctr" rtl="0"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Sitting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1516122038"/>
                  </a:ext>
                </a:extLst>
              </a:tr>
              <a:tr h="438162">
                <a:tc>
                  <a:txBody>
                    <a:bodyPr/>
                    <a:lstStyle/>
                    <a:p>
                      <a:pPr algn="ctr" rtl="0"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Nordic Walking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995831882"/>
                  </a:ext>
                </a:extLst>
              </a:tr>
              <a:tr h="438162">
                <a:tc>
                  <a:txBody>
                    <a:bodyPr/>
                    <a:lstStyle/>
                    <a:p>
                      <a:pPr algn="ctr" rtl="0" fontAlgn="ctr"/>
                      <a:r>
                        <a:rPr lang="en-US" sz="2000" u="none" strike="noStrike">
                          <a:effectLst/>
                        </a:rPr>
                        <a:t>16</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Vacuum Cleaning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97396999"/>
                  </a:ext>
                </a:extLst>
              </a:tr>
              <a:tr h="438162">
                <a:tc>
                  <a:txBody>
                    <a:bodyPr/>
                    <a:lstStyle/>
                    <a:p>
                      <a:pPr algn="ctr" rtl="0"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Cycling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4046066265"/>
                  </a:ext>
                </a:extLst>
              </a:tr>
              <a:tr h="438162">
                <a:tc>
                  <a:txBody>
                    <a:bodyPr/>
                    <a:lstStyle/>
                    <a:p>
                      <a:pPr algn="ctr" rtl="0" fontAlgn="ctr"/>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Ascending Stairs</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733928152"/>
                  </a:ext>
                </a:extLst>
              </a:tr>
              <a:tr h="438162">
                <a:tc>
                  <a:txBody>
                    <a:bodyPr/>
                    <a:lstStyle/>
                    <a:p>
                      <a:pPr algn="ctr" rtl="0" fontAlgn="ctr"/>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Descending Stairs</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635510144"/>
                  </a:ext>
                </a:extLst>
              </a:tr>
              <a:tr h="438162">
                <a:tc>
                  <a:txBody>
                    <a:bodyPr/>
                    <a:lstStyle/>
                    <a:p>
                      <a:pPr algn="ctr" rtl="0"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Running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744634604"/>
                  </a:ext>
                </a:extLst>
              </a:tr>
              <a:tr h="438162">
                <a:tc>
                  <a:txBody>
                    <a:bodyPr/>
                    <a:lstStyle/>
                    <a:p>
                      <a:pPr algn="ctr" rtl="0" fontAlgn="ctr"/>
                      <a:r>
                        <a:rPr lang="en-US" sz="2000" u="none" strike="noStrike">
                          <a:effectLst/>
                        </a:rPr>
                        <a:t>24</a:t>
                      </a:r>
                      <a:endParaRPr lang="en-US" sz="2000" b="0" i="0" u="none" strike="noStrike">
                        <a:solidFill>
                          <a:srgbClr val="000000"/>
                        </a:solidFill>
                        <a:effectLst/>
                        <a:latin typeface="Calibri" panose="020F0502020204030204" pitchFamily="34" charset="0"/>
                      </a:endParaRPr>
                    </a:p>
                  </a:txBody>
                  <a:tcPr marL="13025" marR="13025" marT="13025" marB="0" anchor="ctr"/>
                </a:tc>
                <a:tc>
                  <a:txBody>
                    <a:bodyPr/>
                    <a:lstStyle/>
                    <a:p>
                      <a:pPr algn="ctr" fontAlgn="b"/>
                      <a:r>
                        <a:rPr lang="en-US" sz="2000" u="none" strike="noStrike">
                          <a:effectLst/>
                        </a:rPr>
                        <a:t>Rope Jumping</a:t>
                      </a:r>
                      <a:endParaRPr lang="en-US" sz="2000" b="0" i="0" u="none" strike="noStrike">
                        <a:solidFill>
                          <a:srgbClr val="000000"/>
                        </a:solidFill>
                        <a:effectLst/>
                        <a:latin typeface="Calibri" panose="020F0502020204030204" pitchFamily="34" charset="0"/>
                      </a:endParaRPr>
                    </a:p>
                  </a:txBody>
                  <a:tcPr marL="13025" marR="13025" marT="13025" marB="0" anchor="b"/>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13025" marR="13025" marT="13025" marB="0" anchor="b"/>
                </a:tc>
                <a:extLst>
                  <a:ext uri="{0D108BD9-81ED-4DB2-BD59-A6C34878D82A}">
                    <a16:rowId xmlns:a16="http://schemas.microsoft.com/office/drawing/2014/main" val="2077308869"/>
                  </a:ext>
                </a:extLst>
              </a:tr>
            </a:tbl>
          </a:graphicData>
        </a:graphic>
      </p:graphicFrame>
    </p:spTree>
    <p:extLst>
      <p:ext uri="{BB962C8B-B14F-4D97-AF65-F5344CB8AC3E}">
        <p14:creationId xmlns:p14="http://schemas.microsoft.com/office/powerpoint/2010/main" val="145976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B449-E770-014E-86B0-9DA8914E3C2A}"/>
              </a:ext>
            </a:extLst>
          </p:cNvPr>
          <p:cNvSpPr>
            <a:spLocks noGrp="1"/>
          </p:cNvSpPr>
          <p:nvPr>
            <p:ph type="title"/>
          </p:nvPr>
        </p:nvSpPr>
        <p:spPr/>
        <p:txBody>
          <a:bodyPr/>
          <a:lstStyle/>
          <a:p>
            <a:r>
              <a:rPr lang="en-US"/>
              <a:t>Problem Statement and Domain (Type of Problem)</a:t>
            </a:r>
          </a:p>
        </p:txBody>
      </p:sp>
      <p:sp>
        <p:nvSpPr>
          <p:cNvPr id="3" name="Content Placeholder 2">
            <a:extLst>
              <a:ext uri="{FF2B5EF4-FFF2-40B4-BE49-F238E27FC236}">
                <a16:creationId xmlns:a16="http://schemas.microsoft.com/office/drawing/2014/main" id="{27F05E9D-C74C-4B4A-9A42-9EDCA1766F6A}"/>
              </a:ext>
            </a:extLst>
          </p:cNvPr>
          <p:cNvSpPr>
            <a:spLocks noGrp="1"/>
          </p:cNvSpPr>
          <p:nvPr>
            <p:ph idx="1"/>
          </p:nvPr>
        </p:nvSpPr>
        <p:spPr>
          <a:xfrm>
            <a:off x="751936" y="1566833"/>
            <a:ext cx="10515600" cy="4351338"/>
          </a:xfrm>
        </p:spPr>
        <p:txBody>
          <a:bodyPr vert="horz" lIns="91440" tIns="45720" rIns="91440" bIns="45720" rtlCol="0" anchor="t">
            <a:normAutofit/>
          </a:bodyPr>
          <a:lstStyle/>
          <a:p>
            <a:r>
              <a:rPr lang="en-US">
                <a:ea typeface="+mn-lt"/>
                <a:cs typeface="+mn-lt"/>
              </a:rPr>
              <a:t>The goals of this project in physical activity monitoring is to estimate the performed activities and to identify basic or recommended activities and postures.</a:t>
            </a:r>
          </a:p>
          <a:p>
            <a:r>
              <a:rPr lang="en-US">
                <a:ea typeface="+mn-lt"/>
                <a:cs typeface="+mn-lt"/>
              </a:rPr>
              <a:t>The PAMAP dataset with different data processing methods and classification algorithms, will be used to create a benchmark of physical activity classification problems.</a:t>
            </a:r>
            <a:endParaRPr lang="en-US">
              <a:cs typeface="Calibri" panose="020F0502020204030204"/>
            </a:endParaRPr>
          </a:p>
        </p:txBody>
      </p:sp>
      <p:pic>
        <p:nvPicPr>
          <p:cNvPr id="4" name="Picture 4" descr="A close up of text on a white background&#10;&#10;Description generated with high confidence">
            <a:extLst>
              <a:ext uri="{FF2B5EF4-FFF2-40B4-BE49-F238E27FC236}">
                <a16:creationId xmlns:a16="http://schemas.microsoft.com/office/drawing/2014/main" id="{3A3BB710-D85C-48B0-BE48-B4C03397A784}"/>
              </a:ext>
            </a:extLst>
          </p:cNvPr>
          <p:cNvPicPr>
            <a:picLocks noChangeAspect="1"/>
          </p:cNvPicPr>
          <p:nvPr/>
        </p:nvPicPr>
        <p:blipFill>
          <a:blip r:embed="rId2"/>
          <a:stretch>
            <a:fillRect/>
          </a:stretch>
        </p:blipFill>
        <p:spPr>
          <a:xfrm>
            <a:off x="1029419" y="4113362"/>
            <a:ext cx="2743200" cy="2743200"/>
          </a:xfrm>
          <a:prstGeom prst="rect">
            <a:avLst/>
          </a:prstGeom>
        </p:spPr>
      </p:pic>
      <p:sp>
        <p:nvSpPr>
          <p:cNvPr id="8" name="Arrow: Right 7">
            <a:extLst>
              <a:ext uri="{FF2B5EF4-FFF2-40B4-BE49-F238E27FC236}">
                <a16:creationId xmlns:a16="http://schemas.microsoft.com/office/drawing/2014/main" id="{E162B35A-C3DB-47BF-9ACC-B0AA34D7D2CA}"/>
              </a:ext>
            </a:extLst>
          </p:cNvPr>
          <p:cNvSpPr/>
          <p:nvPr/>
        </p:nvSpPr>
        <p:spPr>
          <a:xfrm>
            <a:off x="4082796" y="4998231"/>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15D1C5-E21C-4104-9AA0-FE74EB9056EF}"/>
              </a:ext>
            </a:extLst>
          </p:cNvPr>
          <p:cNvSpPr txBox="1"/>
          <p:nvPr/>
        </p:nvSpPr>
        <p:spPr>
          <a:xfrm>
            <a:off x="5485502" y="4119653"/>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Walking ?</a:t>
            </a:r>
          </a:p>
          <a:p>
            <a:r>
              <a:rPr lang="en-US" sz="2400">
                <a:cs typeface="Calibri"/>
              </a:rPr>
              <a:t>Running ?</a:t>
            </a:r>
          </a:p>
          <a:p>
            <a:r>
              <a:rPr lang="en-US" sz="2400">
                <a:cs typeface="Calibri"/>
              </a:rPr>
              <a:t>Sleeping ?</a:t>
            </a:r>
          </a:p>
          <a:p>
            <a:r>
              <a:rPr lang="en-US" sz="2400">
                <a:cs typeface="Calibri"/>
              </a:rPr>
              <a:t>Driving ?</a:t>
            </a:r>
          </a:p>
          <a:p>
            <a:r>
              <a:rPr lang="en-US" sz="2400">
                <a:cs typeface="Calibri"/>
              </a:rPr>
              <a:t>…..</a:t>
            </a:r>
          </a:p>
          <a:p>
            <a:r>
              <a:rPr lang="en-US" sz="2400">
                <a:cs typeface="Calibri"/>
              </a:rPr>
              <a:t>….</a:t>
            </a:r>
          </a:p>
          <a:p>
            <a:endParaRPr lang="en-US">
              <a:cs typeface="Calibri"/>
            </a:endParaRPr>
          </a:p>
        </p:txBody>
      </p:sp>
    </p:spTree>
    <p:extLst>
      <p:ext uri="{BB962C8B-B14F-4D97-AF65-F5344CB8AC3E}">
        <p14:creationId xmlns:p14="http://schemas.microsoft.com/office/powerpoint/2010/main" val="271568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74CE148-C0F4-1B4B-9508-8D056D215901}"/>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Why Problem is Interesting?</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8977133E-81E6-FE4B-B316-97BC81928CF7}"/>
              </a:ext>
            </a:extLst>
          </p:cNvPr>
          <p:cNvSpPr>
            <a:spLocks noGrp="1"/>
          </p:cNvSpPr>
          <p:nvPr>
            <p:ph idx="1"/>
          </p:nvPr>
        </p:nvSpPr>
        <p:spPr>
          <a:xfrm>
            <a:off x="1424904" y="2494450"/>
            <a:ext cx="4053545" cy="3563159"/>
          </a:xfrm>
        </p:spPr>
        <p:txBody>
          <a:bodyPr vert="horz" lIns="91440" tIns="45720" rIns="91440" bIns="45720" rtlCol="0" anchor="t">
            <a:normAutofit/>
          </a:bodyPr>
          <a:lstStyle/>
          <a:p>
            <a:r>
              <a:rPr lang="en-US" sz="2000">
                <a:cs typeface="Calibri"/>
              </a:rPr>
              <a:t>Healthcare and lifestyle – elderly assistance</a:t>
            </a:r>
          </a:p>
          <a:p>
            <a:r>
              <a:rPr lang="en-US" sz="2000">
                <a:cs typeface="Calibri"/>
              </a:rPr>
              <a:t>Sports and fitness – provide feedback and motivation</a:t>
            </a:r>
          </a:p>
          <a:p>
            <a:r>
              <a:rPr lang="en-US" sz="2000">
                <a:cs typeface="Calibri"/>
              </a:rPr>
              <a:t>Gaming – VR</a:t>
            </a:r>
          </a:p>
          <a:p>
            <a:r>
              <a:rPr lang="en-US" sz="2000">
                <a:cs typeface="Calibri"/>
              </a:rPr>
              <a:t>Industrial – safety, daily analysis, training </a:t>
            </a:r>
          </a:p>
          <a:p>
            <a:r>
              <a:rPr lang="en-US" sz="2000">
                <a:cs typeface="Calibri"/>
              </a:rPr>
              <a:t>Education – RFID tags</a:t>
            </a:r>
          </a:p>
          <a:p>
            <a:r>
              <a:rPr lang="en-US" sz="2000">
                <a:cs typeface="Calibri"/>
              </a:rPr>
              <a:t>Robotics – interaction with objects and people</a:t>
            </a:r>
          </a:p>
          <a:p>
            <a:endParaRPr lang="en-US" sz="2000">
              <a:cs typeface="Calibri"/>
            </a:endParaRPr>
          </a:p>
        </p:txBody>
      </p:sp>
      <p:pic>
        <p:nvPicPr>
          <p:cNvPr id="8" name="Picture 7" descr="A close up of a map&#10;&#10;Description automatically generated">
            <a:extLst>
              <a:ext uri="{FF2B5EF4-FFF2-40B4-BE49-F238E27FC236}">
                <a16:creationId xmlns:a16="http://schemas.microsoft.com/office/drawing/2014/main" id="{014E437B-AE3D-9346-8478-E5EB798B0FFC}"/>
              </a:ext>
            </a:extLst>
          </p:cNvPr>
          <p:cNvPicPr>
            <a:picLocks noChangeAspect="1"/>
          </p:cNvPicPr>
          <p:nvPr/>
        </p:nvPicPr>
        <p:blipFill rotWithShape="1">
          <a:blip r:embed="rId2"/>
          <a:srcRect l="338" r="20147"/>
          <a:stretch/>
        </p:blipFill>
        <p:spPr>
          <a:xfrm>
            <a:off x="5986463" y="2492376"/>
            <a:ext cx="4914833" cy="3563372"/>
          </a:xfrm>
          <a:prstGeom prst="rect">
            <a:avLst/>
          </a:prstGeom>
        </p:spPr>
      </p:pic>
    </p:spTree>
    <p:extLst>
      <p:ext uri="{BB962C8B-B14F-4D97-AF65-F5344CB8AC3E}">
        <p14:creationId xmlns:p14="http://schemas.microsoft.com/office/powerpoint/2010/main" val="277748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CE46-8BD4-BF4A-AD1D-1DD9617649E1}"/>
              </a:ext>
            </a:extLst>
          </p:cNvPr>
          <p:cNvSpPr>
            <a:spLocks noGrp="1"/>
          </p:cNvSpPr>
          <p:nvPr>
            <p:ph type="title"/>
          </p:nvPr>
        </p:nvSpPr>
        <p:spPr>
          <a:xfrm>
            <a:off x="841248" y="581891"/>
            <a:ext cx="3363242" cy="3740727"/>
          </a:xfrm>
        </p:spPr>
        <p:txBody>
          <a:bodyPr vert="horz" lIns="91440" tIns="45720" rIns="91440" bIns="45720" rtlCol="0" anchor="b">
            <a:normAutofit/>
          </a:bodyPr>
          <a:lstStyle/>
          <a:p>
            <a:r>
              <a:rPr lang="en-US" sz="4800" kern="1200">
                <a:solidFill>
                  <a:schemeClr val="tx1"/>
                </a:solidFill>
                <a:latin typeface="+mj-lt"/>
                <a:ea typeface="+mj-ea"/>
                <a:cs typeface="+mj-cs"/>
              </a:rPr>
              <a:t>Hypothesis</a:t>
            </a:r>
          </a:p>
        </p:txBody>
      </p:sp>
      <p:sp>
        <p:nvSpPr>
          <p:cNvPr id="7" name="TextBox 6">
            <a:extLst>
              <a:ext uri="{FF2B5EF4-FFF2-40B4-BE49-F238E27FC236}">
                <a16:creationId xmlns:a16="http://schemas.microsoft.com/office/drawing/2014/main" id="{0D7E42D5-21A5-674A-9DDF-8019C94092F3}"/>
              </a:ext>
            </a:extLst>
          </p:cNvPr>
          <p:cNvSpPr txBox="1"/>
          <p:nvPr/>
        </p:nvSpPr>
        <p:spPr>
          <a:xfrm>
            <a:off x="841248" y="4533020"/>
            <a:ext cx="3363242" cy="1612930"/>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5 Clusters after K Means Clustering on all the Features</a:t>
            </a:r>
          </a:p>
        </p:txBody>
      </p:sp>
      <p:pic>
        <p:nvPicPr>
          <p:cNvPr id="6" name="Picture 5">
            <a:extLst>
              <a:ext uri="{FF2B5EF4-FFF2-40B4-BE49-F238E27FC236}">
                <a16:creationId xmlns:a16="http://schemas.microsoft.com/office/drawing/2014/main" id="{479E9343-9397-474E-866D-4FED1E560696}"/>
              </a:ext>
            </a:extLst>
          </p:cNvPr>
          <p:cNvPicPr>
            <a:picLocks noChangeAspect="1"/>
          </p:cNvPicPr>
          <p:nvPr/>
        </p:nvPicPr>
        <p:blipFill>
          <a:blip r:embed="rId2"/>
          <a:stretch>
            <a:fillRect/>
          </a:stretch>
        </p:blipFill>
        <p:spPr>
          <a:xfrm>
            <a:off x="4204490" y="1030513"/>
            <a:ext cx="7280199" cy="4499429"/>
          </a:xfrm>
          <a:prstGeom prst="rect">
            <a:avLst/>
          </a:prstGeom>
        </p:spPr>
      </p:pic>
    </p:spTree>
    <p:extLst>
      <p:ext uri="{BB962C8B-B14F-4D97-AF65-F5344CB8AC3E}">
        <p14:creationId xmlns:p14="http://schemas.microsoft.com/office/powerpoint/2010/main" val="303508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62">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4">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235449"/>
            <a:ext cx="11142105" cy="2882402"/>
            <a:chOff x="409710" y="235449"/>
            <a:chExt cx="11142105" cy="2882402"/>
          </a:xfrm>
        </p:grpSpPr>
        <p:sp>
          <p:nvSpPr>
            <p:cNvPr id="66"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Rectangle 69">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82856" y="235449"/>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BF7752-E1C4-4B7B-86C7-D217E85CAFD2}"/>
              </a:ext>
            </a:extLst>
          </p:cNvPr>
          <p:cNvSpPr>
            <a:spLocks noGrp="1"/>
          </p:cNvSpPr>
          <p:nvPr>
            <p:ph type="title"/>
          </p:nvPr>
        </p:nvSpPr>
        <p:spPr>
          <a:xfrm>
            <a:off x="946638" y="443503"/>
            <a:ext cx="10306520" cy="1325563"/>
          </a:xfrm>
        </p:spPr>
        <p:txBody>
          <a:bodyPr>
            <a:normAutofit/>
          </a:bodyPr>
          <a:lstStyle/>
          <a:p>
            <a:r>
              <a:rPr lang="en-US" sz="4000">
                <a:solidFill>
                  <a:srgbClr val="FFFFFF"/>
                </a:solidFill>
                <a:cs typeface="Calibri Light"/>
              </a:rPr>
              <a:t>Data Modeling :</a:t>
            </a:r>
          </a:p>
        </p:txBody>
      </p:sp>
      <p:pic>
        <p:nvPicPr>
          <p:cNvPr id="23" name="Graphic 6" descr="Presentation with Checklist">
            <a:extLst>
              <a:ext uri="{FF2B5EF4-FFF2-40B4-BE49-F238E27FC236}">
                <a16:creationId xmlns:a16="http://schemas.microsoft.com/office/drawing/2014/main" id="{E1C0402B-02CD-419E-8A6F-18CBECC1A1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279" y="2424757"/>
            <a:ext cx="3209779" cy="3209779"/>
          </a:xfrm>
          <a:prstGeom prst="rect">
            <a:avLst/>
          </a:prstGeom>
        </p:spPr>
      </p:pic>
      <p:sp>
        <p:nvSpPr>
          <p:cNvPr id="24" name="Content Placeholder 2">
            <a:extLst>
              <a:ext uri="{FF2B5EF4-FFF2-40B4-BE49-F238E27FC236}">
                <a16:creationId xmlns:a16="http://schemas.microsoft.com/office/drawing/2014/main" id="{C1DB703C-6CF2-4182-BBD0-FCF131E37C3B}"/>
              </a:ext>
            </a:extLst>
          </p:cNvPr>
          <p:cNvSpPr>
            <a:spLocks noGrp="1"/>
          </p:cNvSpPr>
          <p:nvPr>
            <p:ph idx="1"/>
          </p:nvPr>
        </p:nvSpPr>
        <p:spPr>
          <a:xfrm>
            <a:off x="5281192" y="2005620"/>
            <a:ext cx="5471529" cy="4612706"/>
          </a:xfrm>
        </p:spPr>
        <p:txBody>
          <a:bodyPr vert="horz" lIns="91440" tIns="45720" rIns="91440" bIns="45720" rtlCol="0" anchor="t">
            <a:noAutofit/>
          </a:bodyPr>
          <a:lstStyle/>
          <a:p>
            <a:r>
              <a:rPr lang="en-US" sz="1800" dirty="0">
                <a:ea typeface="+mn-lt"/>
                <a:cs typeface="+mn-lt"/>
              </a:rPr>
              <a:t>We have used several different classifiers for comparing the performance. Below are listed some of the classifiers used</a:t>
            </a:r>
            <a:endParaRPr lang="en-US" sz="1800" dirty="0">
              <a:cs typeface="Calibri" panose="020F0502020204030204"/>
            </a:endParaRPr>
          </a:p>
          <a:p>
            <a:pPr lvl="1"/>
            <a:r>
              <a:rPr lang="en-US" sz="1800" dirty="0">
                <a:cs typeface="Calibri" panose="020F0502020204030204"/>
              </a:rPr>
              <a:t>Simple Algorithms :- Logistic Regression</a:t>
            </a:r>
          </a:p>
          <a:p>
            <a:pPr lvl="1"/>
            <a:r>
              <a:rPr lang="en-US" sz="1800" dirty="0">
                <a:cs typeface="Calibri" panose="020F0502020204030204"/>
              </a:rPr>
              <a:t>Bagging Algorithms :- Random Forests</a:t>
            </a:r>
          </a:p>
          <a:p>
            <a:pPr lvl="1"/>
            <a:r>
              <a:rPr lang="en-US" sz="1800" dirty="0">
                <a:cs typeface="Calibri" panose="020F0502020204030204"/>
              </a:rPr>
              <a:t>Boosting Algorithms :- </a:t>
            </a:r>
            <a:r>
              <a:rPr lang="en-US" sz="1800" dirty="0" err="1">
                <a:cs typeface="Calibri" panose="020F0502020204030204"/>
              </a:rPr>
              <a:t>XGBoost</a:t>
            </a:r>
            <a:r>
              <a:rPr lang="en-US" sz="1800" dirty="0">
                <a:cs typeface="Calibri" panose="020F0502020204030204"/>
              </a:rPr>
              <a:t>, </a:t>
            </a:r>
            <a:r>
              <a:rPr lang="en-US" sz="1800" dirty="0" err="1">
                <a:cs typeface="Calibri" panose="020F0502020204030204"/>
              </a:rPr>
              <a:t>LightGBM</a:t>
            </a:r>
            <a:endParaRPr lang="en-US" sz="1800" dirty="0">
              <a:cs typeface="Calibri" panose="020F0502020204030204"/>
            </a:endParaRPr>
          </a:p>
          <a:p>
            <a:r>
              <a:rPr lang="en-US" sz="1800" dirty="0">
                <a:cs typeface="Calibri" panose="020F0502020204030204"/>
              </a:rPr>
              <a:t>We</a:t>
            </a:r>
            <a:r>
              <a:rPr lang="en-US" sz="1800" dirty="0">
                <a:ea typeface="+mn-lt"/>
                <a:cs typeface="+mn-lt"/>
              </a:rPr>
              <a:t> split the dataset into training set and testing set. We use 70 percent data for training the classifier and 30 percent to test the model. </a:t>
            </a:r>
          </a:p>
          <a:p>
            <a:r>
              <a:rPr lang="en-US" sz="1800" dirty="0">
                <a:ea typeface="+mn-lt"/>
                <a:cs typeface="+mn-lt"/>
              </a:rPr>
              <a:t>The parameters of each model require a certain amount of tuning and experimentation to optimize performance. Tuning for each of the models has been performed exclusively on the training data via 5-fold cross-validation, splitting the training data into disjoint training and validation sets, while the test data is held out solely for a final performance analysis.</a:t>
            </a:r>
            <a:endParaRPr lang="en-US" sz="1800" dirty="0">
              <a:cs typeface="Calibri"/>
            </a:endParaRPr>
          </a:p>
        </p:txBody>
      </p:sp>
    </p:spTree>
    <p:extLst>
      <p:ext uri="{BB962C8B-B14F-4D97-AF65-F5344CB8AC3E}">
        <p14:creationId xmlns:p14="http://schemas.microsoft.com/office/powerpoint/2010/main" val="417953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58BCB4-F557-CD4A-BCE3-4E9E875320C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Findings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15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3" name="Rectangle 7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4FDF60-A331-4723-B1F7-96675FB410C1}"/>
              </a:ext>
            </a:extLst>
          </p:cNvPr>
          <p:cNvSpPr txBox="1"/>
          <p:nvPr/>
        </p:nvSpPr>
        <p:spPr>
          <a:xfrm>
            <a:off x="1099425" y="1238081"/>
            <a:ext cx="4709345" cy="9629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b="1">
                <a:latin typeface="+mj-lt"/>
                <a:ea typeface="+mj-ea"/>
                <a:cs typeface="+mj-cs"/>
              </a:rPr>
              <a:t>Logistic Regression :</a:t>
            </a:r>
            <a:r>
              <a:rPr lang="en-US" sz="3800">
                <a:latin typeface="+mj-lt"/>
                <a:ea typeface="+mj-ea"/>
                <a:cs typeface="+mj-cs"/>
              </a:rPr>
              <a:t> </a:t>
            </a:r>
          </a:p>
        </p:txBody>
      </p:sp>
      <p:sp>
        <p:nvSpPr>
          <p:cNvPr id="78" name="Rectangle 7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911612-E5F3-484B-9220-11BAEAD35C79}"/>
              </a:ext>
            </a:extLst>
          </p:cNvPr>
          <p:cNvSpPr txBox="1"/>
          <p:nvPr/>
        </p:nvSpPr>
        <p:spPr>
          <a:xfrm>
            <a:off x="1100736" y="2508105"/>
            <a:ext cx="470934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AUC</a:t>
            </a:r>
          </a:p>
          <a:p>
            <a:pPr marL="285750" indent="-228600">
              <a:lnSpc>
                <a:spcPct val="90000"/>
              </a:lnSpc>
              <a:spcAft>
                <a:spcPts val="600"/>
              </a:spcAft>
              <a:buFont typeface="Arial" panose="020B0604020202020204" pitchFamily="34" charset="0"/>
              <a:buChar char="•"/>
            </a:pPr>
            <a:r>
              <a:rPr lang="en-US" sz="2000"/>
              <a:t>Train - 0.8865027861335988</a:t>
            </a:r>
          </a:p>
          <a:p>
            <a:pPr marL="285750" indent="-228600">
              <a:lnSpc>
                <a:spcPct val="90000"/>
              </a:lnSpc>
              <a:spcAft>
                <a:spcPts val="600"/>
              </a:spcAft>
              <a:buFont typeface="Arial" panose="020B0604020202020204" pitchFamily="34" charset="0"/>
              <a:buChar char="•"/>
            </a:pPr>
            <a:r>
              <a:rPr lang="en-US" sz="2000"/>
              <a:t>Test - 0.886487514654117</a:t>
            </a:r>
          </a:p>
          <a:p>
            <a:pPr indent="-228600">
              <a:lnSpc>
                <a:spcPct val="90000"/>
              </a:lnSpc>
              <a:spcAft>
                <a:spcPts val="600"/>
              </a:spcAft>
              <a:buFont typeface="Arial" panose="020B0604020202020204" pitchFamily="34" charset="0"/>
              <a:buChar char="•"/>
            </a:pPr>
            <a:endParaRPr lang="en-US" sz="2000"/>
          </a:p>
        </p:txBody>
      </p:sp>
      <p:pic>
        <p:nvPicPr>
          <p:cNvPr id="4" name="Picture 4" descr="A screenshot of a cell phone&#10;&#10;Description generated with high confidence">
            <a:extLst>
              <a:ext uri="{FF2B5EF4-FFF2-40B4-BE49-F238E27FC236}">
                <a16:creationId xmlns:a16="http://schemas.microsoft.com/office/drawing/2014/main" id="{DC336256-D794-4E39-B126-D9D9BB817154}"/>
              </a:ext>
            </a:extLst>
          </p:cNvPr>
          <p:cNvPicPr>
            <a:picLocks noChangeAspect="1"/>
          </p:cNvPicPr>
          <p:nvPr/>
        </p:nvPicPr>
        <p:blipFill>
          <a:blip r:embed="rId2"/>
          <a:stretch>
            <a:fillRect/>
          </a:stretch>
        </p:blipFill>
        <p:spPr>
          <a:xfrm>
            <a:off x="6665935" y="973522"/>
            <a:ext cx="4789117" cy="5161475"/>
          </a:xfrm>
          <a:prstGeom prst="rect">
            <a:avLst/>
          </a:prstGeom>
        </p:spPr>
      </p:pic>
    </p:spTree>
    <p:extLst>
      <p:ext uri="{BB962C8B-B14F-4D97-AF65-F5344CB8AC3E}">
        <p14:creationId xmlns:p14="http://schemas.microsoft.com/office/powerpoint/2010/main" val="120123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4923C1-020D-4AA8-BF9C-7B2D9CD01789}"/>
              </a:ext>
            </a:extLst>
          </p:cNvPr>
          <p:cNvSpPr txBox="1"/>
          <p:nvPr/>
        </p:nvSpPr>
        <p:spPr>
          <a:xfrm>
            <a:off x="1057025" y="922644"/>
            <a:ext cx="5040285" cy="116958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b="1">
                <a:latin typeface="+mj-lt"/>
                <a:ea typeface="+mj-ea"/>
                <a:cs typeface="+mj-cs"/>
              </a:rPr>
              <a:t>Random Forest :</a:t>
            </a:r>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9A67E2-3847-4411-8180-CBD26D388F98}"/>
              </a:ext>
            </a:extLst>
          </p:cNvPr>
          <p:cNvSpPr txBox="1"/>
          <p:nvPr/>
        </p:nvSpPr>
        <p:spPr>
          <a:xfrm>
            <a:off x="1055715" y="2508105"/>
            <a:ext cx="504028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AUC</a:t>
            </a:r>
          </a:p>
          <a:p>
            <a:pPr marL="285750" indent="-228600">
              <a:lnSpc>
                <a:spcPct val="90000"/>
              </a:lnSpc>
              <a:spcAft>
                <a:spcPts val="600"/>
              </a:spcAft>
              <a:buFont typeface="Arial" panose="020B0604020202020204" pitchFamily="34" charset="0"/>
              <a:buChar char="•"/>
            </a:pPr>
            <a:r>
              <a:rPr lang="en-US" sz="2000"/>
              <a:t>Train – 1.0</a:t>
            </a:r>
          </a:p>
          <a:p>
            <a:pPr marL="285750" indent="-228600">
              <a:lnSpc>
                <a:spcPct val="90000"/>
              </a:lnSpc>
              <a:spcAft>
                <a:spcPts val="600"/>
              </a:spcAft>
              <a:buFont typeface="Arial" panose="020B0604020202020204" pitchFamily="34" charset="0"/>
              <a:buChar char="•"/>
            </a:pPr>
            <a:r>
              <a:rPr lang="en-US" sz="2000"/>
              <a:t>Test - 0.9999998239125995</a:t>
            </a:r>
          </a:p>
        </p:txBody>
      </p:sp>
      <p:pic>
        <p:nvPicPr>
          <p:cNvPr id="3" name="Picture 4" descr="A screenshot of a cell phone&#10;&#10;Description generated with high confidence">
            <a:extLst>
              <a:ext uri="{FF2B5EF4-FFF2-40B4-BE49-F238E27FC236}">
                <a16:creationId xmlns:a16="http://schemas.microsoft.com/office/drawing/2014/main" id="{F0E369BF-0E51-4115-B3DA-7E87C13CCF61}"/>
              </a:ext>
            </a:extLst>
          </p:cNvPr>
          <p:cNvPicPr>
            <a:picLocks noChangeAspect="1"/>
          </p:cNvPicPr>
          <p:nvPr/>
        </p:nvPicPr>
        <p:blipFill>
          <a:blip r:embed="rId2"/>
          <a:stretch>
            <a:fillRect/>
          </a:stretch>
        </p:blipFill>
        <p:spPr>
          <a:xfrm>
            <a:off x="6946667" y="807941"/>
            <a:ext cx="4389120" cy="2513860"/>
          </a:xfrm>
          <a:prstGeom prst="rect">
            <a:avLst/>
          </a:prstGeom>
        </p:spPr>
      </p:pic>
      <p:pic>
        <p:nvPicPr>
          <p:cNvPr id="2" name="Picture 2" descr="A close up of a piece of paper&#10;&#10;Description generated with high confidence">
            <a:extLst>
              <a:ext uri="{FF2B5EF4-FFF2-40B4-BE49-F238E27FC236}">
                <a16:creationId xmlns:a16="http://schemas.microsoft.com/office/drawing/2014/main" id="{C3F159F7-982B-41BC-8610-1F1F91BD31D4}"/>
              </a:ext>
            </a:extLst>
          </p:cNvPr>
          <p:cNvPicPr>
            <a:picLocks noChangeAspect="1"/>
          </p:cNvPicPr>
          <p:nvPr/>
        </p:nvPicPr>
        <p:blipFill>
          <a:blip r:embed="rId3"/>
          <a:stretch>
            <a:fillRect/>
          </a:stretch>
        </p:blipFill>
        <p:spPr>
          <a:xfrm>
            <a:off x="6946667" y="3642194"/>
            <a:ext cx="4389120" cy="2446933"/>
          </a:xfrm>
          <a:prstGeom prst="rect">
            <a:avLst/>
          </a:prstGeom>
        </p:spPr>
      </p:pic>
    </p:spTree>
    <p:extLst>
      <p:ext uri="{BB962C8B-B14F-4D97-AF65-F5344CB8AC3E}">
        <p14:creationId xmlns:p14="http://schemas.microsoft.com/office/powerpoint/2010/main" val="179574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5A928-D778-F347-BD43-6714006FE18B}"/>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b="1"/>
              <a:t>XGBoost :</a:t>
            </a:r>
            <a:endParaRPr lang="en-US" sz="4000" b="1" err="1">
              <a:cs typeface="Calibri Light"/>
            </a:endParaRPr>
          </a:p>
        </p:txBody>
      </p:sp>
      <p:sp>
        <p:nvSpPr>
          <p:cNvPr id="24"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830CE5-7748-E64E-B91D-55B2D9F19D4F}"/>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AUC </a:t>
            </a:r>
          </a:p>
          <a:p>
            <a:pPr indent="-228600">
              <a:lnSpc>
                <a:spcPct val="90000"/>
              </a:lnSpc>
              <a:spcAft>
                <a:spcPts val="600"/>
              </a:spcAft>
              <a:buFont typeface="Arial" panose="020B0604020202020204" pitchFamily="34" charset="0"/>
              <a:buChar char="•"/>
            </a:pPr>
            <a:r>
              <a:rPr lang="en-US" sz="2000"/>
              <a:t>Train - 0.9999999990347878</a:t>
            </a:r>
          </a:p>
          <a:p>
            <a:pPr indent="-228600">
              <a:lnSpc>
                <a:spcPct val="90000"/>
              </a:lnSpc>
              <a:spcAft>
                <a:spcPts val="600"/>
              </a:spcAft>
              <a:buFont typeface="Arial" panose="020B0604020202020204" pitchFamily="34" charset="0"/>
              <a:buChar char="•"/>
            </a:pPr>
            <a:r>
              <a:rPr lang="en-US" sz="2000"/>
              <a:t>Test   - 0.9999999657000426 </a:t>
            </a:r>
          </a:p>
        </p:txBody>
      </p:sp>
      <p:pic>
        <p:nvPicPr>
          <p:cNvPr id="8" name="Picture 7">
            <a:extLst>
              <a:ext uri="{FF2B5EF4-FFF2-40B4-BE49-F238E27FC236}">
                <a16:creationId xmlns:a16="http://schemas.microsoft.com/office/drawing/2014/main" id="{58F8F783-3A27-E242-B0ED-2CF484CD2CFD}"/>
              </a:ext>
            </a:extLst>
          </p:cNvPr>
          <p:cNvPicPr>
            <a:picLocks noChangeAspect="1"/>
          </p:cNvPicPr>
          <p:nvPr/>
        </p:nvPicPr>
        <p:blipFill>
          <a:blip r:embed="rId2"/>
          <a:stretch>
            <a:fillRect/>
          </a:stretch>
        </p:blipFill>
        <p:spPr>
          <a:xfrm>
            <a:off x="6946667" y="792027"/>
            <a:ext cx="4389120" cy="2545688"/>
          </a:xfrm>
          <a:prstGeom prst="rect">
            <a:avLst/>
          </a:prstGeom>
        </p:spPr>
      </p:pic>
      <p:pic>
        <p:nvPicPr>
          <p:cNvPr id="7" name="Picture 6" descr="A screen shot of a social media post&#10;&#10;Description automatically generated">
            <a:extLst>
              <a:ext uri="{FF2B5EF4-FFF2-40B4-BE49-F238E27FC236}">
                <a16:creationId xmlns:a16="http://schemas.microsoft.com/office/drawing/2014/main" id="{90CB8C44-5821-1E4A-A9C3-3367BDCB9A24}"/>
              </a:ext>
            </a:extLst>
          </p:cNvPr>
          <p:cNvPicPr>
            <a:picLocks noChangeAspect="1"/>
          </p:cNvPicPr>
          <p:nvPr/>
        </p:nvPicPr>
        <p:blipFill>
          <a:blip r:embed="rId3"/>
          <a:stretch>
            <a:fillRect/>
          </a:stretch>
        </p:blipFill>
        <p:spPr>
          <a:xfrm>
            <a:off x="6946667" y="3691571"/>
            <a:ext cx="4389120" cy="2348178"/>
          </a:xfrm>
          <a:prstGeom prst="rect">
            <a:avLst/>
          </a:prstGeom>
        </p:spPr>
      </p:pic>
      <p:sp>
        <p:nvSpPr>
          <p:cNvPr id="9" name="TextBox 8">
            <a:extLst>
              <a:ext uri="{FF2B5EF4-FFF2-40B4-BE49-F238E27FC236}">
                <a16:creationId xmlns:a16="http://schemas.microsoft.com/office/drawing/2014/main" id="{08BD16D2-FF88-F94C-B53F-F512E5A20D2D}"/>
              </a:ext>
            </a:extLst>
          </p:cNvPr>
          <p:cNvSpPr txBox="1"/>
          <p:nvPr/>
        </p:nvSpPr>
        <p:spPr>
          <a:xfrm>
            <a:off x="6946667" y="3083147"/>
            <a:ext cx="4389120" cy="254568"/>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1100">
                <a:solidFill>
                  <a:srgbClr val="FFFFFF"/>
                </a:solidFill>
              </a:rPr>
              <a:t>Target column is Label Encoded</a:t>
            </a:r>
          </a:p>
        </p:txBody>
      </p:sp>
    </p:spTree>
    <p:extLst>
      <p:ext uri="{BB962C8B-B14F-4D97-AF65-F5344CB8AC3E}">
        <p14:creationId xmlns:p14="http://schemas.microsoft.com/office/powerpoint/2010/main" val="422714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D327CB-EF57-6246-AC43-2733DF7E78BF}"/>
              </a:ext>
            </a:extLst>
          </p:cNvPr>
          <p:cNvSpPr>
            <a:spLocks noGrp="1"/>
          </p:cNvSpPr>
          <p:nvPr>
            <p:ph type="title"/>
          </p:nvPr>
        </p:nvSpPr>
        <p:spPr>
          <a:xfrm>
            <a:off x="5993464" y="457898"/>
            <a:ext cx="4977976" cy="1454051"/>
          </a:xfrm>
        </p:spPr>
        <p:txBody>
          <a:bodyPr>
            <a:normAutofit/>
          </a:bodyPr>
          <a:lstStyle/>
          <a:p>
            <a:r>
              <a:rPr lang="en-US" b="1">
                <a:solidFill>
                  <a:srgbClr val="000000"/>
                </a:solidFill>
                <a:cs typeface="Calibri Light"/>
              </a:rPr>
              <a:t>Human Activity Recognition(HAR)</a:t>
            </a:r>
            <a:endParaRPr lang="en-US" b="1">
              <a:solidFill>
                <a:srgbClr val="000000"/>
              </a:solidFill>
            </a:endParaRPr>
          </a:p>
        </p:txBody>
      </p:sp>
      <p:sp>
        <p:nvSpPr>
          <p:cNvPr id="5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picture containing drawing&#10;&#10;Description generated with very high confidence">
            <a:extLst>
              <a:ext uri="{FF2B5EF4-FFF2-40B4-BE49-F238E27FC236}">
                <a16:creationId xmlns:a16="http://schemas.microsoft.com/office/drawing/2014/main" id="{89E8AA07-4A2B-4A83-8456-202590373687}"/>
              </a:ext>
            </a:extLst>
          </p:cNvPr>
          <p:cNvPicPr>
            <a:picLocks noChangeAspect="1"/>
          </p:cNvPicPr>
          <p:nvPr/>
        </p:nvPicPr>
        <p:blipFill rotWithShape="1">
          <a:blip r:embed="rId4"/>
          <a:srcRect l="1692" r="2766"/>
          <a:stretch/>
        </p:blipFill>
        <p:spPr>
          <a:xfrm>
            <a:off x="530945" y="1629089"/>
            <a:ext cx="3458639" cy="3620021"/>
          </a:xfrm>
          <a:prstGeom prst="rect">
            <a:avLst/>
          </a:prstGeom>
        </p:spPr>
      </p:pic>
      <p:sp>
        <p:nvSpPr>
          <p:cNvPr id="3" name="Content Placeholder 2">
            <a:extLst>
              <a:ext uri="{FF2B5EF4-FFF2-40B4-BE49-F238E27FC236}">
                <a16:creationId xmlns:a16="http://schemas.microsoft.com/office/drawing/2014/main" id="{EB2F3A15-FD82-F14F-8F07-56E92EE4A8D2}"/>
              </a:ext>
            </a:extLst>
          </p:cNvPr>
          <p:cNvSpPr>
            <a:spLocks noGrp="1"/>
          </p:cNvSpPr>
          <p:nvPr>
            <p:ph idx="1"/>
          </p:nvPr>
        </p:nvSpPr>
        <p:spPr>
          <a:xfrm>
            <a:off x="5989932" y="2206022"/>
            <a:ext cx="4977578" cy="3639289"/>
          </a:xfrm>
        </p:spPr>
        <p:txBody>
          <a:bodyPr vert="horz" lIns="91440" tIns="45720" rIns="91440" bIns="45720" rtlCol="0" anchor="ctr">
            <a:noAutofit/>
          </a:bodyPr>
          <a:lstStyle/>
          <a:p>
            <a:pPr marL="0" indent="0">
              <a:buNone/>
            </a:pPr>
            <a:endParaRPr lang="en-US" sz="1400">
              <a:solidFill>
                <a:srgbClr val="000000"/>
              </a:solidFill>
              <a:cs typeface="Calibri" panose="020F0502020204030204"/>
            </a:endParaRPr>
          </a:p>
          <a:p>
            <a:pPr>
              <a:lnSpc>
                <a:spcPct val="120000"/>
              </a:lnSpc>
            </a:pPr>
            <a:r>
              <a:rPr lang="en-US" sz="1700" dirty="0">
                <a:solidFill>
                  <a:srgbClr val="000000"/>
                </a:solidFill>
              </a:rPr>
              <a:t>Human activity recognition(HAR) through sensors.</a:t>
            </a:r>
            <a:endParaRPr lang="en-US" sz="1700" dirty="0">
              <a:solidFill>
                <a:srgbClr val="000000"/>
              </a:solidFill>
              <a:cs typeface="Calibri"/>
            </a:endParaRPr>
          </a:p>
          <a:p>
            <a:pPr>
              <a:lnSpc>
                <a:spcPct val="120000"/>
              </a:lnSpc>
            </a:pPr>
            <a:r>
              <a:rPr lang="en-US" sz="1700" dirty="0">
                <a:solidFill>
                  <a:srgbClr val="000000"/>
                </a:solidFill>
                <a:cs typeface="Calibri"/>
              </a:rPr>
              <a:t>Sensors – Inertial, Physiological, Image and Audio</a:t>
            </a:r>
          </a:p>
          <a:p>
            <a:pPr>
              <a:lnSpc>
                <a:spcPct val="120000"/>
              </a:lnSpc>
            </a:pPr>
            <a:r>
              <a:rPr lang="en-US" sz="1700" dirty="0">
                <a:solidFill>
                  <a:srgbClr val="000000"/>
                </a:solidFill>
                <a:ea typeface="+mn-lt"/>
                <a:cs typeface="+mn-lt"/>
              </a:rPr>
              <a:t>Computational discovery of human activity from sensor data.</a:t>
            </a:r>
          </a:p>
          <a:p>
            <a:pPr>
              <a:lnSpc>
                <a:spcPct val="120000"/>
              </a:lnSpc>
            </a:pPr>
            <a:r>
              <a:rPr lang="en-US" sz="1700" b="1" dirty="0">
                <a:solidFill>
                  <a:srgbClr val="000000"/>
                </a:solidFill>
                <a:ea typeface="+mn-lt"/>
                <a:cs typeface="+mn-lt"/>
              </a:rPr>
              <a:t>APPLICATIONS:-</a:t>
            </a:r>
            <a:br>
              <a:rPr lang="en-US" sz="1700" dirty="0">
                <a:ea typeface="+mn-lt"/>
                <a:cs typeface="+mn-lt"/>
              </a:rPr>
            </a:br>
            <a:r>
              <a:rPr lang="en-US" sz="1700" dirty="0">
                <a:solidFill>
                  <a:srgbClr val="000000"/>
                </a:solidFill>
                <a:ea typeface="+mn-lt"/>
                <a:cs typeface="+mn-lt"/>
              </a:rPr>
              <a:t>• Surveillance Systems</a:t>
            </a:r>
            <a:br>
              <a:rPr lang="en-US" sz="1700" dirty="0">
                <a:ea typeface="+mn-lt"/>
                <a:cs typeface="+mn-lt"/>
              </a:rPr>
            </a:br>
            <a:r>
              <a:rPr lang="en-US" sz="1700" dirty="0">
                <a:solidFill>
                  <a:srgbClr val="000000"/>
                </a:solidFill>
                <a:ea typeface="+mn-lt"/>
                <a:cs typeface="+mn-lt"/>
              </a:rPr>
              <a:t>• Patient Monitoring Systems</a:t>
            </a:r>
            <a:br>
              <a:rPr lang="en-US" sz="1700" dirty="0">
                <a:ea typeface="+mn-lt"/>
                <a:cs typeface="+mn-lt"/>
              </a:rPr>
            </a:br>
            <a:r>
              <a:rPr lang="en-US" sz="1700" dirty="0">
                <a:solidFill>
                  <a:srgbClr val="000000"/>
                </a:solidFill>
                <a:ea typeface="+mn-lt"/>
                <a:cs typeface="+mn-lt"/>
              </a:rPr>
              <a:t>• </a:t>
            </a:r>
            <a:r>
              <a:rPr lang="en-US" sz="1700" dirty="0">
                <a:ea typeface="+mn-lt"/>
                <a:cs typeface="+mn-lt"/>
              </a:rPr>
              <a:t>Assisted Living, Elderly Care</a:t>
            </a:r>
            <a:br>
              <a:rPr lang="en-US" sz="1700" dirty="0">
                <a:ea typeface="+mn-lt"/>
                <a:cs typeface="+mn-lt"/>
              </a:rPr>
            </a:br>
            <a:r>
              <a:rPr lang="en-US" sz="1700" dirty="0">
                <a:solidFill>
                  <a:srgbClr val="000000"/>
                </a:solidFill>
                <a:ea typeface="+mn-lt"/>
                <a:cs typeface="+mn-lt"/>
              </a:rPr>
              <a:t>• Sports play analysis</a:t>
            </a:r>
            <a:br>
              <a:rPr lang="en-US" sz="1700" dirty="0">
                <a:ea typeface="+mn-lt"/>
                <a:cs typeface="+mn-lt"/>
              </a:rPr>
            </a:br>
            <a:r>
              <a:rPr lang="en-US" sz="1700" dirty="0">
                <a:solidFill>
                  <a:srgbClr val="000000"/>
                </a:solidFill>
                <a:ea typeface="+mn-lt"/>
                <a:cs typeface="+mn-lt"/>
              </a:rPr>
              <a:t>• Content based video search </a:t>
            </a:r>
          </a:p>
          <a:p>
            <a:endParaRPr lang="en-US" sz="1400">
              <a:ea typeface="+mn-lt"/>
              <a:cs typeface="+mn-lt"/>
            </a:endParaRPr>
          </a:p>
        </p:txBody>
      </p:sp>
    </p:spTree>
    <p:extLst>
      <p:ext uri="{BB962C8B-B14F-4D97-AF65-F5344CB8AC3E}">
        <p14:creationId xmlns:p14="http://schemas.microsoft.com/office/powerpoint/2010/main" val="80329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7" name="Rectangle 8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5ED7F8-FAE7-4D1A-9B4C-5CA67B9E246B}"/>
              </a:ext>
            </a:extLst>
          </p:cNvPr>
          <p:cNvSpPr txBox="1"/>
          <p:nvPr/>
        </p:nvSpPr>
        <p:spPr>
          <a:xfrm>
            <a:off x="1057025" y="922644"/>
            <a:ext cx="5040285" cy="116958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b="1">
                <a:latin typeface="+mj-lt"/>
                <a:ea typeface="+mj-ea"/>
                <a:cs typeface="+mj-cs"/>
              </a:rPr>
              <a:t>Light GBM :</a:t>
            </a:r>
            <a:endParaRPr lang="en-US" sz="4000">
              <a:latin typeface="+mj-lt"/>
              <a:ea typeface="+mj-ea"/>
              <a:cs typeface="+mj-cs"/>
            </a:endParaRPr>
          </a:p>
        </p:txBody>
      </p:sp>
      <p:sp>
        <p:nvSpPr>
          <p:cNvPr id="92" name="Rectangle 9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BEDF37-891C-47E2-AFD6-DC1FF06001E7}"/>
              </a:ext>
            </a:extLst>
          </p:cNvPr>
          <p:cNvSpPr txBox="1"/>
          <p:nvPr/>
        </p:nvSpPr>
        <p:spPr>
          <a:xfrm>
            <a:off x="1055715" y="2508105"/>
            <a:ext cx="504028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Bef>
                <a:spcPct val="0"/>
              </a:spcBef>
              <a:spcAft>
                <a:spcPts val="600"/>
              </a:spcAft>
              <a:buFont typeface="Arial" panose="020B0604020202020204" pitchFamily="34" charset="0"/>
              <a:buChar char="•"/>
            </a:pPr>
            <a:r>
              <a:rPr lang="en-US" sz="2000"/>
              <a:t>AUC</a:t>
            </a:r>
            <a:endParaRPr lang="en-US"/>
          </a:p>
          <a:p>
            <a:pPr indent="-228600">
              <a:lnSpc>
                <a:spcPct val="90000"/>
              </a:lnSpc>
              <a:spcBef>
                <a:spcPct val="0"/>
              </a:spcBef>
              <a:spcAft>
                <a:spcPts val="600"/>
              </a:spcAft>
              <a:buFont typeface="Arial" panose="020B0604020202020204" pitchFamily="34" charset="0"/>
              <a:buChar char="•"/>
            </a:pPr>
            <a:r>
              <a:rPr lang="en-US" sz="2000"/>
              <a:t>Train - 0.999464900410993</a:t>
            </a:r>
          </a:p>
          <a:p>
            <a:pPr indent="-228600">
              <a:lnSpc>
                <a:spcPct val="90000"/>
              </a:lnSpc>
              <a:spcBef>
                <a:spcPct val="0"/>
              </a:spcBef>
              <a:spcAft>
                <a:spcPts val="600"/>
              </a:spcAft>
              <a:buFont typeface="Arial" panose="020B0604020202020204" pitchFamily="34" charset="0"/>
              <a:buChar char="•"/>
            </a:pPr>
            <a:r>
              <a:rPr lang="en-US" sz="2000"/>
              <a:t>Test - 0.9994545154702058</a:t>
            </a:r>
          </a:p>
        </p:txBody>
      </p:sp>
      <p:pic>
        <p:nvPicPr>
          <p:cNvPr id="4" name="Picture 4" descr="A screenshot of a cell phone&#10;&#10;Description generated with very high confidence">
            <a:extLst>
              <a:ext uri="{FF2B5EF4-FFF2-40B4-BE49-F238E27FC236}">
                <a16:creationId xmlns:a16="http://schemas.microsoft.com/office/drawing/2014/main" id="{3677789E-F414-4A26-B43F-1278CA8DFEB2}"/>
              </a:ext>
            </a:extLst>
          </p:cNvPr>
          <p:cNvPicPr>
            <a:picLocks noChangeAspect="1"/>
          </p:cNvPicPr>
          <p:nvPr/>
        </p:nvPicPr>
        <p:blipFill>
          <a:blip r:embed="rId2"/>
          <a:stretch>
            <a:fillRect/>
          </a:stretch>
        </p:blipFill>
        <p:spPr>
          <a:xfrm>
            <a:off x="7076288" y="774285"/>
            <a:ext cx="4129877" cy="2581173"/>
          </a:xfrm>
          <a:prstGeom prst="rect">
            <a:avLst/>
          </a:prstGeom>
        </p:spPr>
      </p:pic>
      <p:pic>
        <p:nvPicPr>
          <p:cNvPr id="2" name="Picture 2" descr="A close up of a piece of paper&#10;&#10;Description generated with high confidence">
            <a:extLst>
              <a:ext uri="{FF2B5EF4-FFF2-40B4-BE49-F238E27FC236}">
                <a16:creationId xmlns:a16="http://schemas.microsoft.com/office/drawing/2014/main" id="{D8DCCB92-CA50-440C-8368-597B47BB6065}"/>
              </a:ext>
            </a:extLst>
          </p:cNvPr>
          <p:cNvPicPr>
            <a:picLocks noChangeAspect="1"/>
          </p:cNvPicPr>
          <p:nvPr/>
        </p:nvPicPr>
        <p:blipFill>
          <a:blip r:embed="rId3"/>
          <a:stretch>
            <a:fillRect/>
          </a:stretch>
        </p:blipFill>
        <p:spPr>
          <a:xfrm>
            <a:off x="6946667" y="3642194"/>
            <a:ext cx="4389120" cy="2446933"/>
          </a:xfrm>
          <a:prstGeom prst="rect">
            <a:avLst/>
          </a:prstGeom>
        </p:spPr>
      </p:pic>
    </p:spTree>
    <p:extLst>
      <p:ext uri="{BB962C8B-B14F-4D97-AF65-F5344CB8AC3E}">
        <p14:creationId xmlns:p14="http://schemas.microsoft.com/office/powerpoint/2010/main" val="325756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BC58-CA03-7342-8CF2-4A29427E44DD}"/>
              </a:ext>
            </a:extLst>
          </p:cNvPr>
          <p:cNvSpPr>
            <a:spLocks noGrp="1"/>
          </p:cNvSpPr>
          <p:nvPr>
            <p:ph type="title"/>
          </p:nvPr>
        </p:nvSpPr>
        <p:spPr>
          <a:xfrm>
            <a:off x="780691" y="5691"/>
            <a:ext cx="10515600" cy="736092"/>
          </a:xfrm>
        </p:spPr>
        <p:txBody>
          <a:bodyPr/>
          <a:lstStyle/>
          <a:p>
            <a:r>
              <a:rPr lang="en-US"/>
              <a:t>Confidence in the results</a:t>
            </a:r>
          </a:p>
        </p:txBody>
      </p:sp>
      <p:graphicFrame>
        <p:nvGraphicFramePr>
          <p:cNvPr id="4" name="Table 4">
            <a:extLst>
              <a:ext uri="{FF2B5EF4-FFF2-40B4-BE49-F238E27FC236}">
                <a16:creationId xmlns:a16="http://schemas.microsoft.com/office/drawing/2014/main" id="{C5D1DD0F-555C-4C07-A9EF-34A54AA75619}"/>
              </a:ext>
            </a:extLst>
          </p:cNvPr>
          <p:cNvGraphicFramePr>
            <a:graphicFrameLocks noGrp="1"/>
          </p:cNvGraphicFramePr>
          <p:nvPr>
            <p:ph idx="1"/>
            <p:extLst>
              <p:ext uri="{D42A27DB-BD31-4B8C-83A1-F6EECF244321}">
                <p14:modId xmlns:p14="http://schemas.microsoft.com/office/powerpoint/2010/main" val="245757960"/>
              </p:ext>
            </p:extLst>
          </p:nvPr>
        </p:nvGraphicFramePr>
        <p:xfrm>
          <a:off x="938841" y="804832"/>
          <a:ext cx="105156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71227312"/>
                    </a:ext>
                  </a:extLst>
                </a:gridCol>
                <a:gridCol w="3505200">
                  <a:extLst>
                    <a:ext uri="{9D8B030D-6E8A-4147-A177-3AD203B41FA5}">
                      <a16:colId xmlns:a16="http://schemas.microsoft.com/office/drawing/2014/main" val="1020422782"/>
                    </a:ext>
                  </a:extLst>
                </a:gridCol>
                <a:gridCol w="3505200">
                  <a:extLst>
                    <a:ext uri="{9D8B030D-6E8A-4147-A177-3AD203B41FA5}">
                      <a16:colId xmlns:a16="http://schemas.microsoft.com/office/drawing/2014/main" val="1547035880"/>
                    </a:ext>
                  </a:extLst>
                </a:gridCol>
              </a:tblGrid>
              <a:tr h="370840">
                <a:tc>
                  <a:txBody>
                    <a:bodyPr/>
                    <a:lstStyle/>
                    <a:p>
                      <a:pPr algn="ctr"/>
                      <a:r>
                        <a:rPr lang="en-US"/>
                        <a:t>Model</a:t>
                      </a:r>
                    </a:p>
                  </a:txBody>
                  <a:tcPr anchor="ctr"/>
                </a:tc>
                <a:tc>
                  <a:txBody>
                    <a:bodyPr/>
                    <a:lstStyle/>
                    <a:p>
                      <a:pPr algn="ctr"/>
                      <a:r>
                        <a:rPr lang="en-US"/>
                        <a:t>Train AUC</a:t>
                      </a:r>
                    </a:p>
                  </a:txBody>
                  <a:tcPr anchor="ctr"/>
                </a:tc>
                <a:tc>
                  <a:txBody>
                    <a:bodyPr/>
                    <a:lstStyle/>
                    <a:p>
                      <a:pPr algn="ctr"/>
                      <a:r>
                        <a:rPr lang="en-US"/>
                        <a:t>Test AUC</a:t>
                      </a:r>
                    </a:p>
                  </a:txBody>
                  <a:tcPr anchor="ctr"/>
                </a:tc>
                <a:extLst>
                  <a:ext uri="{0D108BD9-81ED-4DB2-BD59-A6C34878D82A}">
                    <a16:rowId xmlns:a16="http://schemas.microsoft.com/office/drawing/2014/main" val="1548328116"/>
                  </a:ext>
                </a:extLst>
              </a:tr>
              <a:tr h="370840">
                <a:tc>
                  <a:txBody>
                    <a:bodyPr/>
                    <a:lstStyle/>
                    <a:p>
                      <a:pPr algn="ctr"/>
                      <a:r>
                        <a:rPr lang="en-US"/>
                        <a:t>Logistic Regression</a:t>
                      </a:r>
                    </a:p>
                  </a:txBody>
                  <a:tcPr anchor="ctr"/>
                </a:tc>
                <a:tc>
                  <a:txBody>
                    <a:bodyPr/>
                    <a:lstStyle/>
                    <a:p>
                      <a:pPr lvl="0" algn="ctr">
                        <a:buNone/>
                      </a:pPr>
                      <a:r>
                        <a:rPr lang="en-US" sz="1800" b="0" i="0" u="none" strike="noStrike" noProof="0">
                          <a:latin typeface="Calibri"/>
                        </a:rPr>
                        <a:t>0.8865027861335988</a:t>
                      </a:r>
                      <a:endParaRPr lang="en-US"/>
                    </a:p>
                  </a:txBody>
                  <a:tcPr anchor="ctr"/>
                </a:tc>
                <a:tc>
                  <a:txBody>
                    <a:bodyPr/>
                    <a:lstStyle/>
                    <a:p>
                      <a:pPr lvl="0" algn="ctr">
                        <a:lnSpc>
                          <a:spcPct val="100000"/>
                        </a:lnSpc>
                        <a:spcBef>
                          <a:spcPts val="0"/>
                        </a:spcBef>
                        <a:spcAft>
                          <a:spcPts val="0"/>
                        </a:spcAft>
                        <a:buNone/>
                      </a:pPr>
                      <a:r>
                        <a:rPr lang="en-US" sz="1800" b="0" i="0" u="none" strike="noStrike" noProof="0">
                          <a:latin typeface="Calibri"/>
                        </a:rPr>
                        <a:t>0.886487514654117</a:t>
                      </a:r>
                    </a:p>
                  </a:txBody>
                  <a:tcPr anchor="ctr"/>
                </a:tc>
                <a:extLst>
                  <a:ext uri="{0D108BD9-81ED-4DB2-BD59-A6C34878D82A}">
                    <a16:rowId xmlns:a16="http://schemas.microsoft.com/office/drawing/2014/main" val="1547654111"/>
                  </a:ext>
                </a:extLst>
              </a:tr>
              <a:tr h="370840">
                <a:tc>
                  <a:txBody>
                    <a:bodyPr/>
                    <a:lstStyle/>
                    <a:p>
                      <a:pPr algn="ctr"/>
                      <a:r>
                        <a:rPr lang="en-US"/>
                        <a:t>Random Forest</a:t>
                      </a:r>
                    </a:p>
                  </a:txBody>
                  <a:tcPr anchor="ctr"/>
                </a:tc>
                <a:tc>
                  <a:txBody>
                    <a:bodyPr/>
                    <a:lstStyle/>
                    <a:p>
                      <a:pPr algn="ctr"/>
                      <a:r>
                        <a:rPr lang="en-US"/>
                        <a:t>1.0</a:t>
                      </a:r>
                    </a:p>
                  </a:txBody>
                  <a:tcPr anchor="ctr"/>
                </a:tc>
                <a:tc>
                  <a:txBody>
                    <a:bodyPr/>
                    <a:lstStyle/>
                    <a:p>
                      <a:pPr lvl="0" algn="ctr">
                        <a:buNone/>
                      </a:pPr>
                      <a:r>
                        <a:rPr lang="en-US" sz="1800" b="0" i="0" u="none" strike="noStrike" noProof="0">
                          <a:latin typeface="Calibri"/>
                        </a:rPr>
                        <a:t>0.9999998239125995</a:t>
                      </a:r>
                      <a:endParaRPr lang="en-US"/>
                    </a:p>
                  </a:txBody>
                  <a:tcPr anchor="ctr"/>
                </a:tc>
                <a:extLst>
                  <a:ext uri="{0D108BD9-81ED-4DB2-BD59-A6C34878D82A}">
                    <a16:rowId xmlns:a16="http://schemas.microsoft.com/office/drawing/2014/main" val="3580409436"/>
                  </a:ext>
                </a:extLst>
              </a:tr>
              <a:tr h="370840">
                <a:tc>
                  <a:txBody>
                    <a:bodyPr/>
                    <a:lstStyle/>
                    <a:p>
                      <a:pPr algn="ctr"/>
                      <a:r>
                        <a:rPr lang="en-US"/>
                        <a:t>Light GBM</a:t>
                      </a:r>
                    </a:p>
                  </a:txBody>
                  <a:tcPr anchor="ctr"/>
                </a:tc>
                <a:tc>
                  <a:txBody>
                    <a:bodyPr/>
                    <a:lstStyle/>
                    <a:p>
                      <a:pPr lvl="0" algn="ctr">
                        <a:buNone/>
                      </a:pPr>
                      <a:r>
                        <a:rPr lang="en-US" sz="1800" b="0" i="0" u="none" strike="noStrike" noProof="0">
                          <a:latin typeface="Calibri"/>
                        </a:rPr>
                        <a:t>0.999464900410993</a:t>
                      </a:r>
                      <a:endParaRPr lang="en-US"/>
                    </a:p>
                  </a:txBody>
                  <a:tcPr anchor="ctr"/>
                </a:tc>
                <a:tc>
                  <a:txBody>
                    <a:bodyPr/>
                    <a:lstStyle/>
                    <a:p>
                      <a:pPr lvl="0" algn="ctr">
                        <a:buNone/>
                      </a:pPr>
                      <a:r>
                        <a:rPr lang="en-US" sz="1800" b="0" i="0" u="none" strike="noStrike" noProof="0">
                          <a:latin typeface="Calibri"/>
                        </a:rPr>
                        <a:t>0.9994545154702058</a:t>
                      </a:r>
                      <a:endParaRPr lang="en-US"/>
                    </a:p>
                  </a:txBody>
                  <a:tcPr anchor="ctr"/>
                </a:tc>
                <a:extLst>
                  <a:ext uri="{0D108BD9-81ED-4DB2-BD59-A6C34878D82A}">
                    <a16:rowId xmlns:a16="http://schemas.microsoft.com/office/drawing/2014/main" val="810187761"/>
                  </a:ext>
                </a:extLst>
              </a:tr>
              <a:tr h="370840">
                <a:tc>
                  <a:txBody>
                    <a:bodyPr/>
                    <a:lstStyle/>
                    <a:p>
                      <a:pPr algn="ctr"/>
                      <a:r>
                        <a:rPr lang="en-US"/>
                        <a:t>XG Boost</a:t>
                      </a:r>
                    </a:p>
                  </a:txBody>
                  <a:tcPr anchor="ctr"/>
                </a:tc>
                <a:tc>
                  <a:txBody>
                    <a:bodyPr/>
                    <a:lstStyle/>
                    <a:p>
                      <a:pPr lvl="0" algn="ctr">
                        <a:buNone/>
                      </a:pPr>
                      <a:r>
                        <a:rPr lang="en-US" sz="1800" b="0" i="0" u="none" strike="noStrike" noProof="0">
                          <a:latin typeface="Calibri"/>
                        </a:rPr>
                        <a:t>0.9999999990347878</a:t>
                      </a:r>
                      <a:endParaRPr lang="en-US"/>
                    </a:p>
                  </a:txBody>
                  <a:tcPr anchor="ctr"/>
                </a:tc>
                <a:tc>
                  <a:txBody>
                    <a:bodyPr/>
                    <a:lstStyle/>
                    <a:p>
                      <a:pPr lvl="0" algn="ctr">
                        <a:buNone/>
                      </a:pPr>
                      <a:r>
                        <a:rPr lang="en-US" sz="1800" b="0" i="0" u="none" strike="noStrike" noProof="0">
                          <a:latin typeface="Calibri"/>
                        </a:rPr>
                        <a:t>0.9999999657000426</a:t>
                      </a:r>
                      <a:endParaRPr lang="en-US"/>
                    </a:p>
                  </a:txBody>
                  <a:tcPr anchor="ctr"/>
                </a:tc>
                <a:extLst>
                  <a:ext uri="{0D108BD9-81ED-4DB2-BD59-A6C34878D82A}">
                    <a16:rowId xmlns:a16="http://schemas.microsoft.com/office/drawing/2014/main" val="3083721770"/>
                  </a:ext>
                </a:extLst>
              </a:tr>
            </a:tbl>
          </a:graphicData>
        </a:graphic>
      </p:graphicFrame>
      <p:pic>
        <p:nvPicPr>
          <p:cNvPr id="3" name="Picture 2">
            <a:extLst>
              <a:ext uri="{FF2B5EF4-FFF2-40B4-BE49-F238E27FC236}">
                <a16:creationId xmlns:a16="http://schemas.microsoft.com/office/drawing/2014/main" id="{0142D61E-9370-D64B-95D7-66969C3C325A}"/>
              </a:ext>
            </a:extLst>
          </p:cNvPr>
          <p:cNvPicPr>
            <a:picLocks noChangeAspect="1"/>
          </p:cNvPicPr>
          <p:nvPr/>
        </p:nvPicPr>
        <p:blipFill>
          <a:blip r:embed="rId3"/>
          <a:stretch>
            <a:fillRect/>
          </a:stretch>
        </p:blipFill>
        <p:spPr>
          <a:xfrm>
            <a:off x="838200" y="3814762"/>
            <a:ext cx="4533900" cy="2501900"/>
          </a:xfrm>
          <a:prstGeom prst="rect">
            <a:avLst/>
          </a:prstGeom>
        </p:spPr>
      </p:pic>
      <p:sp>
        <p:nvSpPr>
          <p:cNvPr id="7" name="TextBox 6">
            <a:extLst>
              <a:ext uri="{FF2B5EF4-FFF2-40B4-BE49-F238E27FC236}">
                <a16:creationId xmlns:a16="http://schemas.microsoft.com/office/drawing/2014/main" id="{21E5AF65-79AB-A444-9CBA-EEA08553FE3B}"/>
              </a:ext>
            </a:extLst>
          </p:cNvPr>
          <p:cNvSpPr txBox="1"/>
          <p:nvPr/>
        </p:nvSpPr>
        <p:spPr>
          <a:xfrm>
            <a:off x="5895467" y="4214255"/>
            <a:ext cx="4851044" cy="1200329"/>
          </a:xfrm>
          <a:prstGeom prst="rect">
            <a:avLst/>
          </a:prstGeom>
          <a:noFill/>
        </p:spPr>
        <p:txBody>
          <a:bodyPr wrap="square" rtlCol="0" anchor="t">
            <a:spAutoFit/>
          </a:bodyPr>
          <a:lstStyle/>
          <a:p>
            <a:r>
              <a:rPr lang="en-US" sz="2400"/>
              <a:t>AUC on Limited Features (</a:t>
            </a:r>
            <a:r>
              <a:rPr lang="en-US" sz="2400" err="1"/>
              <a:t>XGBoost</a:t>
            </a:r>
            <a:r>
              <a:rPr lang="en-US" sz="2400"/>
              <a:t>)</a:t>
            </a:r>
            <a:br>
              <a:rPr lang="en-US" sz="2400"/>
            </a:br>
            <a:r>
              <a:rPr lang="en-US" sz="2400"/>
              <a:t>Train : </a:t>
            </a:r>
            <a:r>
              <a:rPr lang="en-US" sz="2400">
                <a:solidFill>
                  <a:srgbClr val="212121"/>
                </a:solidFill>
                <a:latin typeface="Calibri"/>
                <a:cs typeface="Courier New"/>
              </a:rPr>
              <a:t>0.9553235466050946</a:t>
            </a:r>
            <a:endParaRPr lang="en-US" sz="2400">
              <a:latin typeface="Calibri"/>
              <a:cs typeface="Courier New"/>
            </a:endParaRPr>
          </a:p>
          <a:p>
            <a:r>
              <a:rPr lang="en-US" sz="2400"/>
              <a:t>Test :</a:t>
            </a:r>
            <a:r>
              <a:rPr lang="en-US" sz="2400">
                <a:solidFill>
                  <a:srgbClr val="000000"/>
                </a:solidFill>
                <a:latin typeface="Calibri" panose="020F0502020204030204"/>
                <a:cs typeface="Calibri" panose="020F0502020204030204"/>
              </a:rPr>
              <a:t> </a:t>
            </a:r>
            <a:r>
              <a:rPr lang="en-US" sz="2400">
                <a:solidFill>
                  <a:srgbClr val="212121"/>
                </a:solidFill>
                <a:latin typeface="Calibri"/>
                <a:cs typeface="Courier New"/>
              </a:rPr>
              <a:t>0.9528126807398868</a:t>
            </a:r>
            <a:endParaRPr lang="en-US" sz="2400">
              <a:latin typeface="Calibri"/>
              <a:cs typeface="Courier New"/>
            </a:endParaRPr>
          </a:p>
        </p:txBody>
      </p:sp>
      <p:sp>
        <p:nvSpPr>
          <p:cNvPr id="8" name="TextBox 7">
            <a:extLst>
              <a:ext uri="{FF2B5EF4-FFF2-40B4-BE49-F238E27FC236}">
                <a16:creationId xmlns:a16="http://schemas.microsoft.com/office/drawing/2014/main" id="{AC01E3FE-B044-4501-9029-BAC25880440C}"/>
              </a:ext>
            </a:extLst>
          </p:cNvPr>
          <p:cNvSpPr txBox="1"/>
          <p:nvPr/>
        </p:nvSpPr>
        <p:spPr>
          <a:xfrm>
            <a:off x="842513" y="3071004"/>
            <a:ext cx="53598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Testing </a:t>
            </a:r>
            <a:r>
              <a:rPr lang="en-US" sz="2400" b="1" err="1">
                <a:cs typeface="Calibri"/>
              </a:rPr>
              <a:t>XGBoost</a:t>
            </a:r>
            <a:r>
              <a:rPr lang="en-US" sz="2400" b="1">
                <a:cs typeface="Calibri"/>
              </a:rPr>
              <a:t> with limited Features :</a:t>
            </a:r>
          </a:p>
        </p:txBody>
      </p:sp>
    </p:spTree>
    <p:extLst>
      <p:ext uri="{BB962C8B-B14F-4D97-AF65-F5344CB8AC3E}">
        <p14:creationId xmlns:p14="http://schemas.microsoft.com/office/powerpoint/2010/main" val="2988745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5" descr="A picture containing screenshot&#10;&#10;Description generated with very high confidence">
            <a:extLst>
              <a:ext uri="{FF2B5EF4-FFF2-40B4-BE49-F238E27FC236}">
                <a16:creationId xmlns:a16="http://schemas.microsoft.com/office/drawing/2014/main" id="{E892263E-D70B-4154-B1AE-DBD412BA06CE}"/>
              </a:ext>
            </a:extLst>
          </p:cNvPr>
          <p:cNvPicPr>
            <a:picLocks noChangeAspect="1"/>
          </p:cNvPicPr>
          <p:nvPr/>
        </p:nvPicPr>
        <p:blipFill>
          <a:blip r:embed="rId2"/>
          <a:stretch>
            <a:fillRect/>
          </a:stretch>
        </p:blipFill>
        <p:spPr>
          <a:xfrm>
            <a:off x="1270060" y="1132764"/>
            <a:ext cx="4358182" cy="4413350"/>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2" descr="A screenshot of a cell phone&#10;&#10;Description generated with very high confidence">
            <a:extLst>
              <a:ext uri="{FF2B5EF4-FFF2-40B4-BE49-F238E27FC236}">
                <a16:creationId xmlns:a16="http://schemas.microsoft.com/office/drawing/2014/main" id="{2AF12914-71FA-476C-9D32-EA0EC6D39B54}"/>
              </a:ext>
            </a:extLst>
          </p:cNvPr>
          <p:cNvPicPr>
            <a:picLocks noChangeAspect="1"/>
          </p:cNvPicPr>
          <p:nvPr/>
        </p:nvPicPr>
        <p:blipFill>
          <a:blip r:embed="rId3"/>
          <a:stretch>
            <a:fillRect/>
          </a:stretch>
        </p:blipFill>
        <p:spPr>
          <a:xfrm>
            <a:off x="6564545" y="1119335"/>
            <a:ext cx="4384704" cy="4440208"/>
          </a:xfrm>
          <a:prstGeom prst="rect">
            <a:avLst/>
          </a:prstGeom>
        </p:spPr>
      </p:pic>
      <p:sp>
        <p:nvSpPr>
          <p:cNvPr id="4" name="TextBox 3">
            <a:extLst>
              <a:ext uri="{FF2B5EF4-FFF2-40B4-BE49-F238E27FC236}">
                <a16:creationId xmlns:a16="http://schemas.microsoft.com/office/drawing/2014/main" id="{B220FB1C-98F4-4038-A4F3-562F1E46CD0B}"/>
              </a:ext>
            </a:extLst>
          </p:cNvPr>
          <p:cNvSpPr txBox="1"/>
          <p:nvPr/>
        </p:nvSpPr>
        <p:spPr>
          <a:xfrm>
            <a:off x="2887249" y="7682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Train set</a:t>
            </a:r>
          </a:p>
        </p:txBody>
      </p:sp>
      <p:sp>
        <p:nvSpPr>
          <p:cNvPr id="7" name="TextBox 6">
            <a:extLst>
              <a:ext uri="{FF2B5EF4-FFF2-40B4-BE49-F238E27FC236}">
                <a16:creationId xmlns:a16="http://schemas.microsoft.com/office/drawing/2014/main" id="{FECA3EBF-E2B3-478B-9FF4-7E2C9DD81B78}"/>
              </a:ext>
            </a:extLst>
          </p:cNvPr>
          <p:cNvSpPr txBox="1"/>
          <p:nvPr/>
        </p:nvSpPr>
        <p:spPr>
          <a:xfrm>
            <a:off x="8120693" y="7525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Test set</a:t>
            </a:r>
          </a:p>
        </p:txBody>
      </p:sp>
      <p:sp>
        <p:nvSpPr>
          <p:cNvPr id="3" name="TextBox 2">
            <a:extLst>
              <a:ext uri="{FF2B5EF4-FFF2-40B4-BE49-F238E27FC236}">
                <a16:creationId xmlns:a16="http://schemas.microsoft.com/office/drawing/2014/main" id="{C142B099-56C7-461E-BC65-B2D45BFB32A9}"/>
              </a:ext>
            </a:extLst>
          </p:cNvPr>
          <p:cNvSpPr txBox="1"/>
          <p:nvPr/>
        </p:nvSpPr>
        <p:spPr>
          <a:xfrm>
            <a:off x="638175" y="67458"/>
            <a:ext cx="7995128"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cs typeface="Calibri"/>
              </a:rPr>
              <a:t>SHAP analysis for Random Forest model</a:t>
            </a:r>
          </a:p>
        </p:txBody>
      </p:sp>
    </p:spTree>
    <p:extLst>
      <p:ext uri="{BB962C8B-B14F-4D97-AF65-F5344CB8AC3E}">
        <p14:creationId xmlns:p14="http://schemas.microsoft.com/office/powerpoint/2010/main" val="3811443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B2FB8-8B47-A54F-9F1B-44CF149230E3}"/>
              </a:ext>
            </a:extLst>
          </p:cNvPr>
          <p:cNvSpPr txBox="1"/>
          <p:nvPr/>
        </p:nvSpPr>
        <p:spPr>
          <a:xfrm>
            <a:off x="1136428" y="627564"/>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Conclusion : </a:t>
            </a:r>
          </a:p>
        </p:txBody>
      </p:sp>
      <p:sp>
        <p:nvSpPr>
          <p:cNvPr id="3" name="TextBox 2">
            <a:extLst>
              <a:ext uri="{FF2B5EF4-FFF2-40B4-BE49-F238E27FC236}">
                <a16:creationId xmlns:a16="http://schemas.microsoft.com/office/drawing/2014/main" id="{9E314D73-0831-4998-ABDC-B5A5F341A25B}"/>
              </a:ext>
            </a:extLst>
          </p:cNvPr>
          <p:cNvSpPr txBox="1"/>
          <p:nvPr/>
        </p:nvSpPr>
        <p:spPr>
          <a:xfrm>
            <a:off x="1136429" y="1818098"/>
            <a:ext cx="6870433" cy="44138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gn="just">
              <a:lnSpc>
                <a:spcPct val="90000"/>
              </a:lnSpc>
              <a:spcAft>
                <a:spcPts val="600"/>
              </a:spcAft>
              <a:buFont typeface="Arial" panose="020B0604020202020204" pitchFamily="34" charset="0"/>
              <a:buChar char="•"/>
            </a:pPr>
            <a:r>
              <a:rPr lang="en-US" dirty="0"/>
              <a:t>In this project, we have used PAMAP2 dataset which comprises of 9 subjects performing 18 activities over a period of 10 hours. </a:t>
            </a:r>
            <a:endParaRPr lang="en-US" dirty="0">
              <a:cs typeface="Calibri"/>
            </a:endParaRPr>
          </a:p>
          <a:p>
            <a:pPr indent="-228600" algn="just">
              <a:lnSpc>
                <a:spcPct val="90000"/>
              </a:lnSpc>
              <a:spcAft>
                <a:spcPts val="600"/>
              </a:spcAft>
              <a:buFont typeface="Arial" panose="020B0604020202020204" pitchFamily="34" charset="0"/>
              <a:buChar char="•"/>
            </a:pPr>
            <a:endParaRPr lang="en-US" dirty="0">
              <a:cs typeface="Calibri"/>
            </a:endParaRPr>
          </a:p>
          <a:p>
            <a:pPr marL="285750" indent="-228600" algn="just">
              <a:lnSpc>
                <a:spcPct val="90000"/>
              </a:lnSpc>
              <a:spcAft>
                <a:spcPts val="600"/>
              </a:spcAft>
              <a:buFont typeface="Arial" panose="020B0604020202020204" pitchFamily="34" charset="0"/>
              <a:buChar char="•"/>
            </a:pPr>
            <a:r>
              <a:rPr lang="en-US" dirty="0"/>
              <a:t>First, we pre-processed the raw data by removing unnecessary NAN values,  removing the activity of Subject 9 and finally extracting necessary feature columns to use in the classification models.</a:t>
            </a:r>
            <a:endParaRPr lang="en-US" dirty="0">
              <a:cs typeface="Calibri"/>
            </a:endParaRPr>
          </a:p>
          <a:p>
            <a:pPr marL="285750" indent="-228600" algn="just">
              <a:lnSpc>
                <a:spcPct val="90000"/>
              </a:lnSpc>
              <a:spcAft>
                <a:spcPts val="600"/>
              </a:spcAft>
              <a:buFont typeface="Arial" panose="020B0604020202020204" pitchFamily="34" charset="0"/>
              <a:buChar char="•"/>
            </a:pPr>
            <a:endParaRPr lang="en-US" dirty="0">
              <a:cs typeface="Calibri"/>
            </a:endParaRPr>
          </a:p>
          <a:p>
            <a:pPr marL="285750" indent="-228600" algn="just">
              <a:lnSpc>
                <a:spcPct val="90000"/>
              </a:lnSpc>
              <a:spcAft>
                <a:spcPts val="600"/>
              </a:spcAft>
              <a:buFont typeface="Arial" panose="020B0604020202020204" pitchFamily="34" charset="0"/>
              <a:buChar char="•"/>
            </a:pPr>
            <a:r>
              <a:rPr lang="en-US" dirty="0"/>
              <a:t>Finally we performed classification on the transformed data and managed to achieve considerable AUC score. Logistic regression unsurprisingly performed the worst as it is a linear classifier. As expected, Tree base approaches improved test AUC.</a:t>
            </a:r>
            <a:br>
              <a:rPr lang="en-US" sz="1300" dirty="0"/>
            </a:br>
            <a:r>
              <a:rPr lang="en-US" sz="1300" dirty="0"/>
              <a:t> </a:t>
            </a:r>
            <a:br>
              <a:rPr lang="en-US" sz="1300" dirty="0"/>
            </a:br>
            <a:br>
              <a:rPr lang="en-US" sz="1300" dirty="0"/>
            </a:br>
            <a:br>
              <a:rPr lang="en-US" sz="1300" dirty="0"/>
            </a:br>
            <a:endParaRPr lang="en-US" sz="1300" dirty="0">
              <a:cs typeface="Calibri" panose="020F0502020204030204"/>
            </a:endParaRP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Database">
            <a:extLst>
              <a:ext uri="{FF2B5EF4-FFF2-40B4-BE49-F238E27FC236}">
                <a16:creationId xmlns:a16="http://schemas.microsoft.com/office/drawing/2014/main" id="{04870518-4A56-4726-ABBD-168C512B8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0111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56A9-7070-0744-A404-C6BE70AE480F}"/>
              </a:ext>
            </a:extLst>
          </p:cNvPr>
          <p:cNvSpPr>
            <a:spLocks noGrp="1"/>
          </p:cNvSpPr>
          <p:nvPr>
            <p:ph type="title"/>
          </p:nvPr>
        </p:nvSpPr>
        <p:spPr>
          <a:xfrm>
            <a:off x="838200" y="365125"/>
            <a:ext cx="10515600" cy="1325563"/>
          </a:xfrm>
        </p:spPr>
        <p:txBody>
          <a:bodyPr>
            <a:normAutofit/>
          </a:bodyPr>
          <a:lstStyle/>
          <a:p>
            <a:pPr algn="ctr"/>
            <a:r>
              <a:rPr lang="en-US"/>
              <a:t>Future Direction</a:t>
            </a:r>
          </a:p>
        </p:txBody>
      </p:sp>
      <p:graphicFrame>
        <p:nvGraphicFramePr>
          <p:cNvPr id="9" name="Content Placeholder 2">
            <a:extLst>
              <a:ext uri="{FF2B5EF4-FFF2-40B4-BE49-F238E27FC236}">
                <a16:creationId xmlns:a16="http://schemas.microsoft.com/office/drawing/2014/main" id="{5BE0BA03-6C55-4207-8CE4-5425849F2351}"/>
              </a:ext>
            </a:extLst>
          </p:cNvPr>
          <p:cNvGraphicFramePr>
            <a:graphicFrameLocks noGrp="1"/>
          </p:cNvGraphicFramePr>
          <p:nvPr>
            <p:ph idx="1"/>
            <p:extLst>
              <p:ext uri="{D42A27DB-BD31-4B8C-83A1-F6EECF244321}">
                <p14:modId xmlns:p14="http://schemas.microsoft.com/office/powerpoint/2010/main" val="336775097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755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DC0D-8B4D-F34E-AC54-1D153FD3741E}"/>
              </a:ext>
            </a:extLst>
          </p:cNvPr>
          <p:cNvSpPr>
            <a:spLocks noGrp="1"/>
          </p:cNvSpPr>
          <p:nvPr>
            <p:ph type="title"/>
          </p:nvPr>
        </p:nvSpPr>
        <p:spPr/>
        <p:txBody>
          <a:bodyPr/>
          <a:lstStyle/>
          <a:p>
            <a:r>
              <a:rPr lang="en-US"/>
              <a:t>Data Description Origin and Source?</a:t>
            </a:r>
          </a:p>
        </p:txBody>
      </p:sp>
      <p:sp>
        <p:nvSpPr>
          <p:cNvPr id="3" name="Content Placeholder 2">
            <a:extLst>
              <a:ext uri="{FF2B5EF4-FFF2-40B4-BE49-F238E27FC236}">
                <a16:creationId xmlns:a16="http://schemas.microsoft.com/office/drawing/2014/main" id="{7213A019-297C-3C4E-9720-2F65B491E262}"/>
              </a:ext>
            </a:extLst>
          </p:cNvPr>
          <p:cNvSpPr>
            <a:spLocks noGrp="1"/>
          </p:cNvSpPr>
          <p:nvPr>
            <p:ph idx="1"/>
          </p:nvPr>
        </p:nvSpPr>
        <p:spPr>
          <a:xfrm>
            <a:off x="838200" y="1825625"/>
            <a:ext cx="5257800" cy="4351338"/>
          </a:xfrm>
        </p:spPr>
        <p:txBody>
          <a:bodyPr vert="horz" lIns="91440" tIns="45720" rIns="91440" bIns="45720" rtlCol="0" anchor="t">
            <a:normAutofit/>
          </a:bodyPr>
          <a:lstStyle/>
          <a:p>
            <a:r>
              <a:rPr lang="en-US">
                <a:cs typeface="Calibri"/>
              </a:rPr>
              <a:t>3 Colibri wireless inertial measurement units (IMU)</a:t>
            </a:r>
          </a:p>
          <a:p>
            <a:r>
              <a:rPr lang="en-US">
                <a:cs typeface="Calibri"/>
              </a:rPr>
              <a:t>HR monitoring using BM-CS5SR</a:t>
            </a:r>
          </a:p>
          <a:p>
            <a:r>
              <a:rPr lang="en-US">
                <a:cs typeface="Calibri"/>
              </a:rPr>
              <a:t>Data collected from 9 participants</a:t>
            </a:r>
          </a:p>
          <a:p>
            <a:r>
              <a:rPr lang="en-US">
                <a:cs typeface="Calibri"/>
              </a:rPr>
              <a:t>10 hours of data collected each</a:t>
            </a:r>
          </a:p>
          <a:p>
            <a:r>
              <a:rPr lang="en-US">
                <a:cs typeface="Calibri"/>
              </a:rPr>
              <a:t>12 compulsory activities, list of optional activities, total 18</a:t>
            </a:r>
          </a:p>
          <a:p>
            <a:endParaRPr lang="en-US">
              <a:cs typeface="Calibri"/>
            </a:endParaRPr>
          </a:p>
        </p:txBody>
      </p:sp>
      <p:pic>
        <p:nvPicPr>
          <p:cNvPr id="4" name="Picture 3">
            <a:extLst>
              <a:ext uri="{FF2B5EF4-FFF2-40B4-BE49-F238E27FC236}">
                <a16:creationId xmlns:a16="http://schemas.microsoft.com/office/drawing/2014/main" id="{D774DD67-CB6E-43A9-9777-2C865778EE13}"/>
              </a:ext>
            </a:extLst>
          </p:cNvPr>
          <p:cNvPicPr>
            <a:picLocks noChangeAspect="1"/>
          </p:cNvPicPr>
          <p:nvPr/>
        </p:nvPicPr>
        <p:blipFill>
          <a:blip r:embed="rId2"/>
          <a:stretch>
            <a:fillRect/>
          </a:stretch>
        </p:blipFill>
        <p:spPr>
          <a:xfrm>
            <a:off x="5954598" y="1809750"/>
            <a:ext cx="6048375" cy="3238500"/>
          </a:xfrm>
          <a:prstGeom prst="rect">
            <a:avLst/>
          </a:prstGeom>
        </p:spPr>
      </p:pic>
      <p:sp>
        <p:nvSpPr>
          <p:cNvPr id="6" name="TextBox 5">
            <a:extLst>
              <a:ext uri="{FF2B5EF4-FFF2-40B4-BE49-F238E27FC236}">
                <a16:creationId xmlns:a16="http://schemas.microsoft.com/office/drawing/2014/main" id="{90BA9CF9-F74B-4525-AD09-15A8424C3042}"/>
              </a:ext>
            </a:extLst>
          </p:cNvPr>
          <p:cNvSpPr txBox="1"/>
          <p:nvPr/>
        </p:nvSpPr>
        <p:spPr>
          <a:xfrm>
            <a:off x="1575610" y="6008172"/>
            <a:ext cx="8757975" cy="369332"/>
          </a:xfrm>
          <a:prstGeom prst="rect">
            <a:avLst/>
          </a:prstGeom>
          <a:noFill/>
        </p:spPr>
        <p:txBody>
          <a:bodyPr wrap="none" rtlCol="0">
            <a:spAutoFit/>
          </a:bodyPr>
          <a:lstStyle/>
          <a:p>
            <a:r>
              <a:rPr lang="en-IN"/>
              <a:t>Data source - </a:t>
            </a:r>
            <a:r>
              <a:rPr lang="en-IN">
                <a:hlinkClick r:id="rId3"/>
              </a:rPr>
              <a:t>http://archive.ics.uci.edu/ml/datasets/PAMAP2+Physical+Activity+Monitoring</a:t>
            </a:r>
            <a:endParaRPr lang="en-IN"/>
          </a:p>
        </p:txBody>
      </p:sp>
    </p:spTree>
    <p:extLst>
      <p:ext uri="{BB962C8B-B14F-4D97-AF65-F5344CB8AC3E}">
        <p14:creationId xmlns:p14="http://schemas.microsoft.com/office/powerpoint/2010/main" val="71127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B5E942E-F857-4570-9563-1A9AFA381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0" y="283908"/>
            <a:ext cx="8386910" cy="62901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48984DD-F45E-4292-91C1-75DA5921F96B}"/>
              </a:ext>
            </a:extLst>
          </p:cNvPr>
          <p:cNvPicPr>
            <a:picLocks noChangeAspect="1"/>
          </p:cNvPicPr>
          <p:nvPr/>
        </p:nvPicPr>
        <p:blipFill>
          <a:blip r:embed="rId3"/>
          <a:stretch>
            <a:fillRect/>
          </a:stretch>
        </p:blipFill>
        <p:spPr>
          <a:xfrm>
            <a:off x="8663430" y="1351149"/>
            <a:ext cx="3390900" cy="3952875"/>
          </a:xfrm>
          <a:prstGeom prst="rect">
            <a:avLst/>
          </a:prstGeom>
        </p:spPr>
      </p:pic>
    </p:spTree>
    <p:extLst>
      <p:ext uri="{BB962C8B-B14F-4D97-AF65-F5344CB8AC3E}">
        <p14:creationId xmlns:p14="http://schemas.microsoft.com/office/powerpoint/2010/main" val="18216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B4B1-E5D1-46F5-AF6D-A2C2A1DAB11C}"/>
              </a:ext>
            </a:extLst>
          </p:cNvPr>
          <p:cNvSpPr>
            <a:spLocks noGrp="1"/>
          </p:cNvSpPr>
          <p:nvPr>
            <p:ph type="title"/>
          </p:nvPr>
        </p:nvSpPr>
        <p:spPr/>
        <p:txBody>
          <a:bodyPr/>
          <a:lstStyle/>
          <a:p>
            <a:r>
              <a:rPr lang="en-US"/>
              <a:t>Data Description Origin &amp; Source</a:t>
            </a:r>
            <a:endParaRPr lang="en-IN"/>
          </a:p>
        </p:txBody>
      </p:sp>
      <p:sp>
        <p:nvSpPr>
          <p:cNvPr id="3" name="Content Placeholder 2">
            <a:extLst>
              <a:ext uri="{FF2B5EF4-FFF2-40B4-BE49-F238E27FC236}">
                <a16:creationId xmlns:a16="http://schemas.microsoft.com/office/drawing/2014/main" id="{27BE3791-80FE-4DBF-A9DB-A65368A3A7EA}"/>
              </a:ext>
            </a:extLst>
          </p:cNvPr>
          <p:cNvSpPr>
            <a:spLocks noGrp="1"/>
          </p:cNvSpPr>
          <p:nvPr>
            <p:ph idx="1"/>
          </p:nvPr>
        </p:nvSpPr>
        <p:spPr>
          <a:xfrm>
            <a:off x="838200" y="1595587"/>
            <a:ext cx="5257800" cy="4351338"/>
          </a:xfrm>
        </p:spPr>
        <p:txBody>
          <a:bodyPr/>
          <a:lstStyle/>
          <a:p>
            <a:r>
              <a:rPr lang="en-IN"/>
              <a:t>1 data file per subject</a:t>
            </a:r>
          </a:p>
          <a:p>
            <a:r>
              <a:rPr lang="en-IN"/>
              <a:t>Each data file has 54 columns</a:t>
            </a:r>
          </a:p>
          <a:p>
            <a:r>
              <a:rPr lang="en-IN"/>
              <a:t>IMU sensor data has 17 columns</a:t>
            </a:r>
          </a:p>
        </p:txBody>
      </p:sp>
      <p:pic>
        <p:nvPicPr>
          <p:cNvPr id="5" name="Picture 4">
            <a:extLst>
              <a:ext uri="{FF2B5EF4-FFF2-40B4-BE49-F238E27FC236}">
                <a16:creationId xmlns:a16="http://schemas.microsoft.com/office/drawing/2014/main" id="{F836593E-F307-4836-B0DA-3B9085815B2C}"/>
              </a:ext>
            </a:extLst>
          </p:cNvPr>
          <p:cNvPicPr>
            <a:picLocks noChangeAspect="1"/>
          </p:cNvPicPr>
          <p:nvPr/>
        </p:nvPicPr>
        <p:blipFill>
          <a:blip r:embed="rId2"/>
          <a:stretch>
            <a:fillRect/>
          </a:stretch>
        </p:blipFill>
        <p:spPr>
          <a:xfrm>
            <a:off x="8620125" y="1378457"/>
            <a:ext cx="2733675" cy="2209800"/>
          </a:xfrm>
          <a:prstGeom prst="rect">
            <a:avLst/>
          </a:prstGeom>
        </p:spPr>
      </p:pic>
      <p:pic>
        <p:nvPicPr>
          <p:cNvPr id="6" name="Picture 5">
            <a:extLst>
              <a:ext uri="{FF2B5EF4-FFF2-40B4-BE49-F238E27FC236}">
                <a16:creationId xmlns:a16="http://schemas.microsoft.com/office/drawing/2014/main" id="{A5F9C369-8EFD-4850-BD5B-7822C7032C36}"/>
              </a:ext>
            </a:extLst>
          </p:cNvPr>
          <p:cNvPicPr>
            <a:picLocks noChangeAspect="1"/>
          </p:cNvPicPr>
          <p:nvPr/>
        </p:nvPicPr>
        <p:blipFill>
          <a:blip r:embed="rId3"/>
          <a:stretch>
            <a:fillRect/>
          </a:stretch>
        </p:blipFill>
        <p:spPr>
          <a:xfrm>
            <a:off x="343807" y="3723194"/>
            <a:ext cx="8276318" cy="2266950"/>
          </a:xfrm>
          <a:prstGeom prst="rect">
            <a:avLst/>
          </a:prstGeom>
        </p:spPr>
      </p:pic>
    </p:spTree>
    <p:extLst>
      <p:ext uri="{BB962C8B-B14F-4D97-AF65-F5344CB8AC3E}">
        <p14:creationId xmlns:p14="http://schemas.microsoft.com/office/powerpoint/2010/main" val="327959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1593-289F-764B-9384-A0BC81EE746F}"/>
              </a:ext>
            </a:extLst>
          </p:cNvPr>
          <p:cNvSpPr>
            <a:spLocks noGrp="1"/>
          </p:cNvSpPr>
          <p:nvPr>
            <p:ph type="title"/>
          </p:nvPr>
        </p:nvSpPr>
        <p:spPr>
          <a:xfrm>
            <a:off x="838201" y="593075"/>
            <a:ext cx="6487670" cy="1325563"/>
          </a:xfrm>
        </p:spPr>
        <p:txBody>
          <a:bodyPr>
            <a:normAutofit/>
          </a:bodyPr>
          <a:lstStyle/>
          <a:p>
            <a:r>
              <a:rPr lang="en-US"/>
              <a:t>Data Exploration</a:t>
            </a:r>
          </a:p>
        </p:txBody>
      </p:sp>
      <p:sp>
        <p:nvSpPr>
          <p:cNvPr id="3" name="Content Placeholder 2">
            <a:extLst>
              <a:ext uri="{FF2B5EF4-FFF2-40B4-BE49-F238E27FC236}">
                <a16:creationId xmlns:a16="http://schemas.microsoft.com/office/drawing/2014/main" id="{4708C02C-2018-8849-A02D-9A8ECA79C730}"/>
              </a:ext>
            </a:extLst>
          </p:cNvPr>
          <p:cNvSpPr>
            <a:spLocks noGrp="1"/>
          </p:cNvSpPr>
          <p:nvPr>
            <p:ph idx="1"/>
          </p:nvPr>
        </p:nvSpPr>
        <p:spPr>
          <a:xfrm>
            <a:off x="838200" y="2053575"/>
            <a:ext cx="7896725" cy="4208548"/>
          </a:xfrm>
        </p:spPr>
        <p:txBody>
          <a:bodyPr vert="horz" lIns="91440" tIns="45720" rIns="91440" bIns="45720" rtlCol="0" anchor="t">
            <a:normAutofit/>
          </a:bodyPr>
          <a:lstStyle/>
          <a:p>
            <a:r>
              <a:rPr lang="en-US" sz="2200"/>
              <a:t>9 .DAT files of all 9 participants</a:t>
            </a:r>
          </a:p>
          <a:p>
            <a:r>
              <a:rPr lang="en-US" sz="2200"/>
              <a:t>Appended all the files into 1 single data frame.</a:t>
            </a:r>
            <a:endParaRPr lang="en-US" sz="2200">
              <a:cs typeface="Calibri"/>
            </a:endParaRPr>
          </a:p>
          <a:p>
            <a:r>
              <a:rPr lang="en-US" sz="2200"/>
              <a:t>Removed all NAN’s because there was data drop due to wireless sensors.</a:t>
            </a:r>
            <a:endParaRPr lang="en-US" sz="2200">
              <a:cs typeface="Calibri"/>
            </a:endParaRPr>
          </a:p>
          <a:p>
            <a:r>
              <a:rPr lang="en-US" sz="2200"/>
              <a:t>Removed Activity 0 because of transient activity (activity between 2 activities)</a:t>
            </a:r>
            <a:endParaRPr lang="en-US" sz="2200">
              <a:cs typeface="Calibri"/>
            </a:endParaRPr>
          </a:p>
          <a:p>
            <a:r>
              <a:rPr lang="en-US" sz="2200"/>
              <a:t>Removed Orientation Column which are 4 per IMU as they do not provide valid data.</a:t>
            </a:r>
            <a:endParaRPr lang="en-US" sz="2200">
              <a:cs typeface="Calibri"/>
            </a:endParaRPr>
          </a:p>
          <a:p>
            <a:pPr marL="0" indent="0">
              <a:buNone/>
            </a:pPr>
            <a:endParaRPr lang="en-US" sz="2200"/>
          </a:p>
        </p:txBody>
      </p:sp>
      <p:pic>
        <p:nvPicPr>
          <p:cNvPr id="4" name="Picture 3">
            <a:extLst>
              <a:ext uri="{FF2B5EF4-FFF2-40B4-BE49-F238E27FC236}">
                <a16:creationId xmlns:a16="http://schemas.microsoft.com/office/drawing/2014/main" id="{785ACB57-D694-E547-98E6-FC98594B92BA}"/>
              </a:ext>
            </a:extLst>
          </p:cNvPr>
          <p:cNvPicPr>
            <a:picLocks noChangeAspect="1"/>
          </p:cNvPicPr>
          <p:nvPr/>
        </p:nvPicPr>
        <p:blipFill>
          <a:blip r:embed="rId2"/>
          <a:stretch>
            <a:fillRect/>
          </a:stretch>
        </p:blipFill>
        <p:spPr>
          <a:xfrm>
            <a:off x="8821307" y="281401"/>
            <a:ext cx="2257504" cy="3010006"/>
          </a:xfrm>
          <a:prstGeom prst="rect">
            <a:avLst/>
          </a:prstGeom>
        </p:spPr>
      </p:pic>
      <p:pic>
        <p:nvPicPr>
          <p:cNvPr id="6" name="Picture 5">
            <a:extLst>
              <a:ext uri="{FF2B5EF4-FFF2-40B4-BE49-F238E27FC236}">
                <a16:creationId xmlns:a16="http://schemas.microsoft.com/office/drawing/2014/main" id="{DAD3508B-F67C-7F45-9C59-DCD1D0768A12}"/>
              </a:ext>
            </a:extLst>
          </p:cNvPr>
          <p:cNvPicPr>
            <a:picLocks noChangeAspect="1"/>
          </p:cNvPicPr>
          <p:nvPr/>
        </p:nvPicPr>
        <p:blipFill>
          <a:blip r:embed="rId3"/>
          <a:stretch>
            <a:fillRect/>
          </a:stretch>
        </p:blipFill>
        <p:spPr>
          <a:xfrm>
            <a:off x="4015813" y="4947521"/>
            <a:ext cx="8058043" cy="1737951"/>
          </a:xfrm>
          <a:prstGeom prst="rect">
            <a:avLst/>
          </a:prstGeom>
        </p:spPr>
      </p:pic>
    </p:spTree>
    <p:extLst>
      <p:ext uri="{BB962C8B-B14F-4D97-AF65-F5344CB8AC3E}">
        <p14:creationId xmlns:p14="http://schemas.microsoft.com/office/powerpoint/2010/main" val="406028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02C775-FC22-F944-92C9-C2F7BACD85BB}"/>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800">
                <a:solidFill>
                  <a:srgbClr val="FFFFFF"/>
                </a:solidFill>
                <a:latin typeface="+mj-lt"/>
                <a:ea typeface="+mj-ea"/>
                <a:cs typeface="+mj-cs"/>
              </a:rPr>
              <a:t>Number and Kind of activities performed by subjects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9C05448-9AD5-C540-8077-D5D28991FD2B}"/>
              </a:ext>
            </a:extLst>
          </p:cNvPr>
          <p:cNvPicPr>
            <a:picLocks noChangeAspect="1"/>
          </p:cNvPicPr>
          <p:nvPr/>
        </p:nvPicPr>
        <p:blipFill>
          <a:blip r:embed="rId2"/>
          <a:stretch>
            <a:fillRect/>
          </a:stretch>
        </p:blipFill>
        <p:spPr>
          <a:xfrm>
            <a:off x="331567" y="2447866"/>
            <a:ext cx="5455917" cy="3955540"/>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A pencil and paper&#10;&#10;Description automatically generated">
            <a:extLst>
              <a:ext uri="{FF2B5EF4-FFF2-40B4-BE49-F238E27FC236}">
                <a16:creationId xmlns:a16="http://schemas.microsoft.com/office/drawing/2014/main" id="{C9B9829A-4867-E241-B56E-FBDC284BAE73}"/>
              </a:ext>
            </a:extLst>
          </p:cNvPr>
          <p:cNvPicPr>
            <a:picLocks noChangeAspect="1"/>
          </p:cNvPicPr>
          <p:nvPr/>
        </p:nvPicPr>
        <p:blipFill>
          <a:blip r:embed="rId3"/>
          <a:stretch>
            <a:fillRect/>
          </a:stretch>
        </p:blipFill>
        <p:spPr>
          <a:xfrm>
            <a:off x="6445073" y="3027558"/>
            <a:ext cx="5455917" cy="2796157"/>
          </a:xfrm>
          <a:prstGeom prst="rect">
            <a:avLst/>
          </a:prstGeom>
        </p:spPr>
      </p:pic>
      <p:sp>
        <p:nvSpPr>
          <p:cNvPr id="7" name="TextBox 6">
            <a:extLst>
              <a:ext uri="{FF2B5EF4-FFF2-40B4-BE49-F238E27FC236}">
                <a16:creationId xmlns:a16="http://schemas.microsoft.com/office/drawing/2014/main" id="{4D01BC1C-9B08-C249-BCDA-2526CC0233D0}"/>
              </a:ext>
            </a:extLst>
          </p:cNvPr>
          <p:cNvSpPr txBox="1"/>
          <p:nvPr/>
        </p:nvSpPr>
        <p:spPr>
          <a:xfrm>
            <a:off x="3320716" y="6403406"/>
            <a:ext cx="6785810" cy="369332"/>
          </a:xfrm>
          <a:prstGeom prst="rect">
            <a:avLst/>
          </a:prstGeom>
          <a:noFill/>
        </p:spPr>
        <p:txBody>
          <a:bodyPr wrap="square" rtlCol="0">
            <a:spAutoFit/>
          </a:bodyPr>
          <a:lstStyle/>
          <a:p>
            <a:pPr>
              <a:spcAft>
                <a:spcPts val="600"/>
              </a:spcAft>
            </a:pPr>
            <a:r>
              <a:rPr lang="en-US"/>
              <a:t>Subject 9 has least activities so Discarding subject 9.</a:t>
            </a:r>
          </a:p>
        </p:txBody>
      </p:sp>
    </p:spTree>
    <p:extLst>
      <p:ext uri="{BB962C8B-B14F-4D97-AF65-F5344CB8AC3E}">
        <p14:creationId xmlns:p14="http://schemas.microsoft.com/office/powerpoint/2010/main" val="199424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387E9D2-84CE-DF4D-AC31-1993F20414BC}"/>
              </a:ext>
            </a:extLst>
          </p:cNvPr>
          <p:cNvPicPr>
            <a:picLocks noChangeAspect="1"/>
          </p:cNvPicPr>
          <p:nvPr/>
        </p:nvPicPr>
        <p:blipFill>
          <a:blip r:embed="rId3"/>
          <a:stretch>
            <a:fillRect/>
          </a:stretch>
        </p:blipFill>
        <p:spPr>
          <a:xfrm>
            <a:off x="1725047" y="222703"/>
            <a:ext cx="7631596" cy="5571065"/>
          </a:xfrm>
          <a:prstGeom prst="rect">
            <a:avLst/>
          </a:prstGeom>
          <a:ln>
            <a:noFill/>
          </a:ln>
        </p:spPr>
      </p:pic>
      <p:sp>
        <p:nvSpPr>
          <p:cNvPr id="33"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BF2792-C460-7C4E-8B23-BA83E521B4C6}"/>
              </a:ext>
            </a:extLst>
          </p:cNvPr>
          <p:cNvSpPr txBox="1"/>
          <p:nvPr/>
        </p:nvSpPr>
        <p:spPr>
          <a:xfrm>
            <a:off x="1725047" y="6016471"/>
            <a:ext cx="5354244" cy="923330"/>
          </a:xfrm>
          <a:prstGeom prst="rect">
            <a:avLst/>
          </a:prstGeom>
          <a:noFill/>
        </p:spPr>
        <p:txBody>
          <a:bodyPr wrap="square" rtlCol="0">
            <a:spAutoFit/>
          </a:bodyPr>
          <a:lstStyle/>
          <a:p>
            <a:r>
              <a:rPr lang="en-US"/>
              <a:t>Raw acceleration (from chest IMU) and heat rate data from dataset of four activities </a:t>
            </a:r>
          </a:p>
          <a:p>
            <a:endParaRPr lang="en-US"/>
          </a:p>
        </p:txBody>
      </p:sp>
    </p:spTree>
    <p:extLst>
      <p:ext uri="{BB962C8B-B14F-4D97-AF65-F5344CB8AC3E}">
        <p14:creationId xmlns:p14="http://schemas.microsoft.com/office/powerpoint/2010/main" val="38690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E210EE-4238-FE49-9606-5CBD3F65C533}"/>
              </a:ext>
            </a:extLst>
          </p:cNvPr>
          <p:cNvPicPr>
            <a:picLocks noChangeAspect="1"/>
          </p:cNvPicPr>
          <p:nvPr/>
        </p:nvPicPr>
        <p:blipFill>
          <a:blip r:embed="rId3"/>
          <a:stretch>
            <a:fillRect/>
          </a:stretch>
        </p:blipFill>
        <p:spPr>
          <a:xfrm>
            <a:off x="1757756" y="544436"/>
            <a:ext cx="8044859" cy="5571065"/>
          </a:xfrm>
          <a:prstGeom prst="rect">
            <a:avLst/>
          </a:prstGeom>
          <a:ln>
            <a:noFill/>
          </a:ln>
        </p:spPr>
      </p:pic>
      <p:sp>
        <p:nvSpPr>
          <p:cNvPr id="16"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30A26E-8902-A146-B19A-A9EC20024764}"/>
              </a:ext>
            </a:extLst>
          </p:cNvPr>
          <p:cNvSpPr txBox="1"/>
          <p:nvPr/>
        </p:nvSpPr>
        <p:spPr>
          <a:xfrm>
            <a:off x="2056949" y="6115501"/>
            <a:ext cx="4668253" cy="923330"/>
          </a:xfrm>
          <a:prstGeom prst="rect">
            <a:avLst/>
          </a:prstGeom>
          <a:noFill/>
        </p:spPr>
        <p:txBody>
          <a:bodyPr wrap="square" rtlCol="0">
            <a:spAutoFit/>
          </a:bodyPr>
          <a:lstStyle/>
          <a:p>
            <a:r>
              <a:rPr lang="en-US"/>
              <a:t>Absolute acceleration of four activities (running, walking, cycling/biking, standing) </a:t>
            </a:r>
          </a:p>
          <a:p>
            <a:endParaRPr lang="en-US"/>
          </a:p>
        </p:txBody>
      </p:sp>
    </p:spTree>
    <p:extLst>
      <p:ext uri="{BB962C8B-B14F-4D97-AF65-F5344CB8AC3E}">
        <p14:creationId xmlns:p14="http://schemas.microsoft.com/office/powerpoint/2010/main" val="97840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1166</Words>
  <Application>Microsoft Office PowerPoint</Application>
  <PresentationFormat>Widescreen</PresentationFormat>
  <Paragraphs>165</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Human Activity Recognition</vt:lpstr>
      <vt:lpstr>Human Activity Recognition(HAR)</vt:lpstr>
      <vt:lpstr>Data Description Origin and Source?</vt:lpstr>
      <vt:lpstr>PowerPoint Presentation</vt:lpstr>
      <vt:lpstr>Data Description Origin &amp; Source</vt:lpstr>
      <vt:lpstr>Data Exploration</vt:lpstr>
      <vt:lpstr>PowerPoint Presentation</vt:lpstr>
      <vt:lpstr>PowerPoint Presentation</vt:lpstr>
      <vt:lpstr>PowerPoint Presentation</vt:lpstr>
      <vt:lpstr>PowerPoint Presentation</vt:lpstr>
      <vt:lpstr>PowerPoint Presentation</vt:lpstr>
      <vt:lpstr>Problem Statement and Domain (Type of Problem)</vt:lpstr>
      <vt:lpstr>Why Problem is Interesting? </vt:lpstr>
      <vt:lpstr>Hypothesis</vt:lpstr>
      <vt:lpstr>Data Modeling :</vt:lpstr>
      <vt:lpstr>Findings</vt:lpstr>
      <vt:lpstr>PowerPoint Presentation</vt:lpstr>
      <vt:lpstr>PowerPoint Presentation</vt:lpstr>
      <vt:lpstr>XGBoost :</vt:lpstr>
      <vt:lpstr>PowerPoint Presentation</vt:lpstr>
      <vt:lpstr>Confidence in the results</vt:lpstr>
      <vt:lpstr>PowerPoint Presentation</vt:lpstr>
      <vt:lpstr>PowerPoint Presentation</vt:lpstr>
      <vt:lpstr>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Recognition</dc:title>
  <dc:creator>Goel, Nikunj</dc:creator>
  <cp:lastModifiedBy>kirtiraj khandekar</cp:lastModifiedBy>
  <cp:revision>23</cp:revision>
  <dcterms:created xsi:type="dcterms:W3CDTF">2020-04-14T19:33:05Z</dcterms:created>
  <dcterms:modified xsi:type="dcterms:W3CDTF">2020-04-14T22:09:51Z</dcterms:modified>
</cp:coreProperties>
</file>