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0" r:id="rId5"/>
  </p:sldMasterIdLst>
  <p:notesMasterIdLst>
    <p:notesMasterId r:id="rId33"/>
  </p:notesMasterIdLst>
  <p:sldIdLst>
    <p:sldId id="289" r:id="rId6"/>
    <p:sldId id="290" r:id="rId7"/>
    <p:sldId id="277" r:id="rId8"/>
    <p:sldId id="258" r:id="rId9"/>
    <p:sldId id="269" r:id="rId10"/>
    <p:sldId id="259" r:id="rId11"/>
    <p:sldId id="268" r:id="rId12"/>
    <p:sldId id="260" r:id="rId13"/>
    <p:sldId id="270" r:id="rId14"/>
    <p:sldId id="271" r:id="rId15"/>
    <p:sldId id="272" r:id="rId16"/>
    <p:sldId id="273" r:id="rId17"/>
    <p:sldId id="274" r:id="rId18"/>
    <p:sldId id="275" r:id="rId19"/>
    <p:sldId id="276" r:id="rId20"/>
    <p:sldId id="278" r:id="rId21"/>
    <p:sldId id="279" r:id="rId22"/>
    <p:sldId id="281" r:id="rId23"/>
    <p:sldId id="282" r:id="rId24"/>
    <p:sldId id="283" r:id="rId25"/>
    <p:sldId id="284" r:id="rId26"/>
    <p:sldId id="285" r:id="rId27"/>
    <p:sldId id="280" r:id="rId28"/>
    <p:sldId id="286" r:id="rId29"/>
    <p:sldId id="287" r:id="rId30"/>
    <p:sldId id="288" r:id="rId31"/>
    <p:sldId id="29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8" autoAdjust="0"/>
    <p:restoredTop sz="85695" autoAdjust="0"/>
  </p:normalViewPr>
  <p:slideViewPr>
    <p:cSldViewPr snapToGrid="0">
      <p:cViewPr varScale="1">
        <p:scale>
          <a:sx n="57" d="100"/>
          <a:sy n="57" d="100"/>
        </p:scale>
        <p:origin x="148"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724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58911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58402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316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0" name="Rectangle 4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296899-4D05-F9DE-E97A-51DA59414864}"/>
              </a:ext>
            </a:extLst>
          </p:cNvPr>
          <p:cNvSpPr>
            <a:spLocks noGrp="1"/>
          </p:cNvSpPr>
          <p:nvPr>
            <p:ph type="ctrTitle"/>
          </p:nvPr>
        </p:nvSpPr>
        <p:spPr>
          <a:xfrm>
            <a:off x="638620" y="863695"/>
            <a:ext cx="3511233" cy="3779995"/>
          </a:xfrm>
        </p:spPr>
        <p:txBody>
          <a:bodyPr anchor="ctr">
            <a:normAutofit/>
          </a:bodyPr>
          <a:lstStyle/>
          <a:p>
            <a:pPr algn="ctr"/>
            <a:r>
              <a:rPr lang="en-US" sz="2800" dirty="0">
                <a:solidFill>
                  <a:srgbClr val="FFFFFF"/>
                </a:solidFill>
              </a:rPr>
              <a:t>K-means clustering</a:t>
            </a:r>
            <a:br>
              <a:rPr lang="en-US" sz="2800" dirty="0">
                <a:solidFill>
                  <a:srgbClr val="FFFFFF"/>
                </a:solidFill>
              </a:rPr>
            </a:br>
            <a:r>
              <a:rPr lang="en-US" sz="2800" dirty="0">
                <a:solidFill>
                  <a:srgbClr val="FFFFFF"/>
                </a:solidFill>
              </a:rPr>
              <a:t> method based network shared resources mining</a:t>
            </a:r>
          </a:p>
        </p:txBody>
      </p:sp>
      <p:sp>
        <p:nvSpPr>
          <p:cNvPr id="3" name="Subtitle 2">
            <a:extLst>
              <a:ext uri="{FF2B5EF4-FFF2-40B4-BE49-F238E27FC236}">
                <a16:creationId xmlns:a16="http://schemas.microsoft.com/office/drawing/2014/main" id="{3A479721-A269-720E-4D78-D22888B070CB}"/>
              </a:ext>
            </a:extLst>
          </p:cNvPr>
          <p:cNvSpPr>
            <a:spLocks noGrp="1"/>
          </p:cNvSpPr>
          <p:nvPr>
            <p:ph type="subTitle" idx="1"/>
          </p:nvPr>
        </p:nvSpPr>
        <p:spPr>
          <a:xfrm>
            <a:off x="638621" y="4739780"/>
            <a:ext cx="3511233" cy="1147054"/>
          </a:xfrm>
        </p:spPr>
        <p:txBody>
          <a:bodyPr anchor="b">
            <a:normAutofit/>
          </a:bodyPr>
          <a:lstStyle/>
          <a:p>
            <a:r>
              <a:rPr lang="en-US" dirty="0"/>
              <a:t>A Short story Presented by</a:t>
            </a:r>
          </a:p>
          <a:p>
            <a:r>
              <a:rPr lang="en-US" dirty="0"/>
              <a:t>  </a:t>
            </a:r>
            <a:r>
              <a:rPr lang="en-US" dirty="0" err="1"/>
              <a:t>kancheti</a:t>
            </a:r>
            <a:r>
              <a:rPr lang="en-US" dirty="0"/>
              <a:t> </a:t>
            </a:r>
            <a:r>
              <a:rPr lang="en-US" dirty="0" err="1"/>
              <a:t>sai</a:t>
            </a:r>
            <a:r>
              <a:rPr lang="en-US" dirty="0"/>
              <a:t> </a:t>
            </a:r>
            <a:r>
              <a:rPr lang="en-US" sz="1800" dirty="0" err="1"/>
              <a:t>pragna</a:t>
            </a:r>
            <a:endParaRPr lang="en-US" sz="1800" dirty="0"/>
          </a:p>
          <a:p>
            <a:r>
              <a:rPr lang="en-US" dirty="0"/>
              <a:t>  </a:t>
            </a:r>
            <a:r>
              <a:rPr lang="en-US" dirty="0" err="1"/>
              <a:t>Sjsu_id</a:t>
            </a:r>
            <a:r>
              <a:rPr lang="en-US" dirty="0"/>
              <a:t>: 016698552</a:t>
            </a:r>
          </a:p>
        </p:txBody>
      </p:sp>
      <p:sp>
        <p:nvSpPr>
          <p:cNvPr id="52" name="Rectangle 5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5" name="Picture 34" descr="3D white lines connected with dots">
            <a:extLst>
              <a:ext uri="{FF2B5EF4-FFF2-40B4-BE49-F238E27FC236}">
                <a16:creationId xmlns:a16="http://schemas.microsoft.com/office/drawing/2014/main" id="{3305E6A2-FB96-AA34-1AE8-635752323692}"/>
              </a:ext>
            </a:extLst>
          </p:cNvPr>
          <p:cNvPicPr>
            <a:picLocks noChangeAspect="1"/>
          </p:cNvPicPr>
          <p:nvPr/>
        </p:nvPicPr>
        <p:blipFill rotWithShape="1">
          <a:blip r:embed="rId2"/>
          <a:srcRect l="13967" r="13967" b="1"/>
          <a:stretch/>
        </p:blipFill>
        <p:spPr>
          <a:xfrm>
            <a:off x="4654295" y="457200"/>
            <a:ext cx="7086151" cy="5899650"/>
          </a:xfrm>
          <a:prstGeom prst="rect">
            <a:avLst/>
          </a:prstGeom>
        </p:spPr>
      </p:pic>
    </p:spTree>
    <p:extLst>
      <p:ext uri="{BB962C8B-B14F-4D97-AF65-F5344CB8AC3E}">
        <p14:creationId xmlns:p14="http://schemas.microsoft.com/office/powerpoint/2010/main" val="259354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7FBE-7508-99BC-8532-3745F09018B2}"/>
              </a:ext>
            </a:extLst>
          </p:cNvPr>
          <p:cNvSpPr>
            <a:spLocks noGrp="1"/>
          </p:cNvSpPr>
          <p:nvPr>
            <p:ph type="title"/>
          </p:nvPr>
        </p:nvSpPr>
        <p:spPr>
          <a:xfrm>
            <a:off x="581192" y="702156"/>
            <a:ext cx="11029616" cy="1013800"/>
          </a:xfrm>
        </p:spPr>
        <p:txBody>
          <a:bodyPr>
            <a:normAutofit/>
          </a:bodyPr>
          <a:lstStyle/>
          <a:p>
            <a:r>
              <a:rPr lang="en-US" dirty="0"/>
              <a:t>Density-based Method</a:t>
            </a:r>
          </a:p>
        </p:txBody>
      </p:sp>
      <p:sp>
        <p:nvSpPr>
          <p:cNvPr id="10" name="Rectangle 9">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A3D86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tter chart&#10;&#10;Description automatically generated with medium confidence">
            <a:extLst>
              <a:ext uri="{FF2B5EF4-FFF2-40B4-BE49-F238E27FC236}">
                <a16:creationId xmlns:a16="http://schemas.microsoft.com/office/drawing/2014/main" id="{6D981116-D941-A64F-6524-0B6CCE8BFF24}"/>
              </a:ext>
            </a:extLst>
          </p:cNvPr>
          <p:cNvPicPr>
            <a:picLocks noChangeAspect="1"/>
          </p:cNvPicPr>
          <p:nvPr/>
        </p:nvPicPr>
        <p:blipFill>
          <a:blip r:embed="rId2"/>
          <a:stretch>
            <a:fillRect/>
          </a:stretch>
        </p:blipFill>
        <p:spPr>
          <a:xfrm>
            <a:off x="657225" y="2808565"/>
            <a:ext cx="4962525" cy="2754201"/>
          </a:xfrm>
          <a:prstGeom prst="rect">
            <a:avLst/>
          </a:prstGeom>
        </p:spPr>
      </p:pic>
      <p:sp>
        <p:nvSpPr>
          <p:cNvPr id="3" name="Content Placeholder 2">
            <a:extLst>
              <a:ext uri="{FF2B5EF4-FFF2-40B4-BE49-F238E27FC236}">
                <a16:creationId xmlns:a16="http://schemas.microsoft.com/office/drawing/2014/main" id="{AE1CB2A1-1C0A-1931-529B-08612CC0AE7B}"/>
              </a:ext>
            </a:extLst>
          </p:cNvPr>
          <p:cNvSpPr>
            <a:spLocks noGrp="1"/>
          </p:cNvSpPr>
          <p:nvPr>
            <p:ph idx="1"/>
          </p:nvPr>
        </p:nvSpPr>
        <p:spPr>
          <a:xfrm>
            <a:off x="6335805" y="2180496"/>
            <a:ext cx="5275001" cy="4045683"/>
          </a:xfrm>
        </p:spPr>
        <p:txBody>
          <a:bodyPr>
            <a:normAutofit/>
          </a:bodyPr>
          <a:lstStyle/>
          <a:p>
            <a:pPr>
              <a:buClr>
                <a:srgbClr val="A3D864"/>
              </a:buClr>
            </a:pPr>
            <a:r>
              <a:rPr lang="en-US" b="0" i="0" dirty="0">
                <a:solidFill>
                  <a:srgbClr val="202124"/>
                </a:solidFill>
                <a:effectLst/>
                <a:latin typeface="Roboto" panose="020B0604020202020204" pitchFamily="2" charset="0"/>
              </a:rPr>
              <a:t>Density-Based Clustering method identify distinctive clusters in the data, based on the idea that a cluster/group in a data space is a contiguous region of high point density, separated from other clusters by sparse regions.</a:t>
            </a:r>
          </a:p>
          <a:p>
            <a:pPr>
              <a:buClr>
                <a:srgbClr val="A3D864"/>
              </a:buClr>
            </a:pPr>
            <a:r>
              <a:rPr lang="en-US" dirty="0"/>
              <a:t>Basically, in this method clusters are formed or the data spaces are partitioned by the density of the data point in a particular region</a:t>
            </a:r>
          </a:p>
          <a:p>
            <a:pPr>
              <a:buClr>
                <a:srgbClr val="A3D864"/>
              </a:buClr>
            </a:pPr>
            <a:r>
              <a:rPr lang="en-US" dirty="0"/>
              <a:t>The figure shows how clusters are formed after applying Density-Based Method of clustering</a:t>
            </a:r>
          </a:p>
          <a:p>
            <a:pPr>
              <a:buClr>
                <a:srgbClr val="A3D864"/>
              </a:buClr>
            </a:pPr>
            <a:endParaRPr lang="en-US" dirty="0"/>
          </a:p>
        </p:txBody>
      </p:sp>
    </p:spTree>
    <p:extLst>
      <p:ext uri="{BB962C8B-B14F-4D97-AF65-F5344CB8AC3E}">
        <p14:creationId xmlns:p14="http://schemas.microsoft.com/office/powerpoint/2010/main" val="261346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331-407F-292B-A452-677678B00E7F}"/>
              </a:ext>
            </a:extLst>
          </p:cNvPr>
          <p:cNvSpPr>
            <a:spLocks noGrp="1"/>
          </p:cNvSpPr>
          <p:nvPr>
            <p:ph type="title"/>
          </p:nvPr>
        </p:nvSpPr>
        <p:spPr>
          <a:xfrm>
            <a:off x="581192" y="702156"/>
            <a:ext cx="11029616" cy="1013800"/>
          </a:xfrm>
        </p:spPr>
        <p:txBody>
          <a:bodyPr>
            <a:normAutofit/>
          </a:bodyPr>
          <a:lstStyle/>
          <a:p>
            <a:r>
              <a:rPr lang="en-US" dirty="0"/>
              <a:t>Hierarchical Method</a:t>
            </a:r>
          </a:p>
        </p:txBody>
      </p:sp>
      <p:sp>
        <p:nvSpPr>
          <p:cNvPr id="10" name="Rectangle 9">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C7FAA"/>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text&#10;&#10;Description automatically generated">
            <a:extLst>
              <a:ext uri="{FF2B5EF4-FFF2-40B4-BE49-F238E27FC236}">
                <a16:creationId xmlns:a16="http://schemas.microsoft.com/office/drawing/2014/main" id="{04B6515E-A91E-5FFB-0620-D20BB360B5AB}"/>
              </a:ext>
            </a:extLst>
          </p:cNvPr>
          <p:cNvPicPr>
            <a:picLocks noChangeAspect="1"/>
          </p:cNvPicPr>
          <p:nvPr/>
        </p:nvPicPr>
        <p:blipFill>
          <a:blip r:embed="rId2"/>
          <a:stretch>
            <a:fillRect/>
          </a:stretch>
        </p:blipFill>
        <p:spPr>
          <a:xfrm>
            <a:off x="657225" y="3186957"/>
            <a:ext cx="4962525" cy="1997416"/>
          </a:xfrm>
          <a:prstGeom prst="rect">
            <a:avLst/>
          </a:prstGeom>
        </p:spPr>
      </p:pic>
      <p:sp>
        <p:nvSpPr>
          <p:cNvPr id="3" name="Content Placeholder 2">
            <a:extLst>
              <a:ext uri="{FF2B5EF4-FFF2-40B4-BE49-F238E27FC236}">
                <a16:creationId xmlns:a16="http://schemas.microsoft.com/office/drawing/2014/main" id="{4FA77486-A418-4575-154D-84E90E5EAC2C}"/>
              </a:ext>
            </a:extLst>
          </p:cNvPr>
          <p:cNvSpPr>
            <a:spLocks noGrp="1"/>
          </p:cNvSpPr>
          <p:nvPr>
            <p:ph idx="1"/>
          </p:nvPr>
        </p:nvSpPr>
        <p:spPr>
          <a:xfrm>
            <a:off x="6335807" y="2180496"/>
            <a:ext cx="5275001" cy="4045683"/>
          </a:xfrm>
        </p:spPr>
        <p:txBody>
          <a:bodyPr>
            <a:normAutofit/>
          </a:bodyPr>
          <a:lstStyle/>
          <a:p>
            <a:pPr>
              <a:buClr>
                <a:srgbClr val="FC7FAA"/>
              </a:buClr>
            </a:pPr>
            <a:r>
              <a:rPr lang="en-US" dirty="0"/>
              <a:t> In the case of hierarchical clustering method, the objects of the datasets are segregated in the hierarchical fashion of clusters or groups. </a:t>
            </a:r>
          </a:p>
          <a:p>
            <a:pPr>
              <a:buClr>
                <a:srgbClr val="FC7FAA"/>
              </a:buClr>
            </a:pPr>
            <a:r>
              <a:rPr lang="en-US" dirty="0"/>
              <a:t>Examples: Agglomerative Hierarchical clustering algorithm (AGNES), Divisive Hierarchical clustering algorithm (DIANA) etc.,</a:t>
            </a:r>
          </a:p>
          <a:p>
            <a:pPr>
              <a:buClr>
                <a:srgbClr val="FC7FAA"/>
              </a:buClr>
            </a:pPr>
            <a:r>
              <a:rPr lang="en-US" dirty="0"/>
              <a:t>The figure shows how clusters are formed after applying Hierarchical Method of clustering</a:t>
            </a:r>
          </a:p>
        </p:txBody>
      </p:sp>
    </p:spTree>
    <p:extLst>
      <p:ext uri="{BB962C8B-B14F-4D97-AF65-F5344CB8AC3E}">
        <p14:creationId xmlns:p14="http://schemas.microsoft.com/office/powerpoint/2010/main" val="2906497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785F-C404-6093-67F9-B527AF72C296}"/>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Grid-based method</a:t>
            </a:r>
          </a:p>
        </p:txBody>
      </p:sp>
      <p:grpSp>
        <p:nvGrpSpPr>
          <p:cNvPr id="10" name="Group 9">
            <a:extLst>
              <a:ext uri="{FF2B5EF4-FFF2-40B4-BE49-F238E27FC236}">
                <a16:creationId xmlns:a16="http://schemas.microsoft.com/office/drawing/2014/main" id="{0707D684-ABCB-401C-869A-D03BBC060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1" name="Rectangle 10">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FD931B"/>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FD931B"/>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D931B"/>
            </a:solidFill>
            <a:ln>
              <a:noFill/>
            </a:ln>
            <a:effectLst/>
          </p:spPr>
          <p:style>
            <a:lnRef idx="1">
              <a:schemeClr val="accent1"/>
            </a:lnRef>
            <a:fillRef idx="3">
              <a:schemeClr val="accent1"/>
            </a:fillRef>
            <a:effectRef idx="2">
              <a:schemeClr val="accent1"/>
            </a:effectRef>
            <a:fontRef idx="minor">
              <a:schemeClr val="lt1"/>
            </a:fontRef>
          </p:style>
        </p:sp>
      </p:grpSp>
      <p:sp>
        <p:nvSpPr>
          <p:cNvPr id="15" name="Rectangle 14">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187CDC3E-7E1C-55F1-6E2B-022D4478D708}"/>
              </a:ext>
            </a:extLst>
          </p:cNvPr>
          <p:cNvPicPr>
            <a:picLocks noChangeAspect="1"/>
          </p:cNvPicPr>
          <p:nvPr/>
        </p:nvPicPr>
        <p:blipFill rotWithShape="1">
          <a:blip r:embed="rId2"/>
          <a:srcRect l="7297" r="7711" b="1"/>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9681B4B4-B709-BEF9-E30E-C26E79F22B03}"/>
              </a:ext>
            </a:extLst>
          </p:cNvPr>
          <p:cNvSpPr>
            <a:spLocks noGrp="1"/>
          </p:cNvSpPr>
          <p:nvPr>
            <p:ph idx="1"/>
          </p:nvPr>
        </p:nvSpPr>
        <p:spPr>
          <a:xfrm>
            <a:off x="6335805" y="2180496"/>
            <a:ext cx="5275001" cy="4045683"/>
          </a:xfrm>
        </p:spPr>
        <p:txBody>
          <a:bodyPr>
            <a:normAutofit/>
          </a:bodyPr>
          <a:lstStyle/>
          <a:p>
            <a:pPr>
              <a:buClr>
                <a:srgbClr val="FD931B"/>
              </a:buClr>
            </a:pPr>
            <a:r>
              <a:rPr lang="en-US" dirty="0"/>
              <a:t>In grid-based clustering method, the object space is divided into fixed number of cells that forms the shape of a grid like structure. Clustering algorithm is STING (Statistical Information Grid).</a:t>
            </a:r>
          </a:p>
          <a:p>
            <a:pPr>
              <a:buClr>
                <a:srgbClr val="FD931B"/>
              </a:buClr>
            </a:pPr>
            <a:r>
              <a:rPr lang="en-US" dirty="0"/>
              <a:t>The figure shows how clusters are formed after applying grid-based clustering </a:t>
            </a:r>
            <a:r>
              <a:rPr lang="en-US" dirty="0" err="1"/>
              <a:t>method</a:t>
            </a:r>
            <a:r>
              <a:rPr lang="en-US" dirty="0" err="1">
                <a:solidFill>
                  <a:srgbClr val="FFFFFF"/>
                </a:solidFill>
              </a:rPr>
              <a:t>rid</a:t>
            </a:r>
            <a:r>
              <a:rPr lang="en-US" dirty="0">
                <a:solidFill>
                  <a:srgbClr val="FFFFFF"/>
                </a:solidFill>
              </a:rPr>
              <a:t>-based method</a:t>
            </a:r>
            <a:endParaRPr lang="en-US" dirty="0"/>
          </a:p>
          <a:p>
            <a:pPr>
              <a:buClr>
                <a:srgbClr val="FD931B"/>
              </a:buClr>
            </a:pPr>
            <a:endParaRPr lang="en-US" dirty="0"/>
          </a:p>
          <a:p>
            <a:pPr>
              <a:buClr>
                <a:srgbClr val="FD931B"/>
              </a:buClr>
            </a:pPr>
            <a:endParaRPr lang="en-US" dirty="0"/>
          </a:p>
        </p:txBody>
      </p:sp>
    </p:spTree>
    <p:extLst>
      <p:ext uri="{BB962C8B-B14F-4D97-AF65-F5344CB8AC3E}">
        <p14:creationId xmlns:p14="http://schemas.microsoft.com/office/powerpoint/2010/main" val="175083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7168-B997-D1C5-944E-A17F2519B446}"/>
              </a:ext>
            </a:extLst>
          </p:cNvPr>
          <p:cNvSpPr>
            <a:spLocks noGrp="1"/>
          </p:cNvSpPr>
          <p:nvPr>
            <p:ph type="title"/>
          </p:nvPr>
        </p:nvSpPr>
        <p:spPr>
          <a:xfrm>
            <a:off x="581192" y="702156"/>
            <a:ext cx="11029616" cy="1013800"/>
          </a:xfrm>
        </p:spPr>
        <p:txBody>
          <a:bodyPr>
            <a:normAutofit/>
          </a:bodyPr>
          <a:lstStyle/>
          <a:p>
            <a:r>
              <a:rPr lang="en-US" dirty="0"/>
              <a:t>Model-based clustering method</a:t>
            </a:r>
          </a:p>
        </p:txBody>
      </p:sp>
      <p:sp>
        <p:nvSpPr>
          <p:cNvPr id="12" name="Rectangle 11">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6194D0"/>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50E62721-3E16-9152-4853-4F24B94BEB73}"/>
              </a:ext>
            </a:extLst>
          </p:cNvPr>
          <p:cNvPicPr>
            <a:picLocks noChangeAspect="1"/>
          </p:cNvPicPr>
          <p:nvPr/>
        </p:nvPicPr>
        <p:blipFill>
          <a:blip r:embed="rId2"/>
          <a:stretch>
            <a:fillRect/>
          </a:stretch>
        </p:blipFill>
        <p:spPr>
          <a:xfrm>
            <a:off x="657225" y="2504610"/>
            <a:ext cx="4962525" cy="3362110"/>
          </a:xfrm>
          <a:prstGeom prst="rect">
            <a:avLst/>
          </a:prstGeom>
        </p:spPr>
      </p:pic>
      <p:sp>
        <p:nvSpPr>
          <p:cNvPr id="3" name="Content Placeholder 2">
            <a:extLst>
              <a:ext uri="{FF2B5EF4-FFF2-40B4-BE49-F238E27FC236}">
                <a16:creationId xmlns:a16="http://schemas.microsoft.com/office/drawing/2014/main" id="{268083A8-5587-3341-3DEC-CB1B7F8BD3E8}"/>
              </a:ext>
            </a:extLst>
          </p:cNvPr>
          <p:cNvSpPr>
            <a:spLocks noGrp="1"/>
          </p:cNvSpPr>
          <p:nvPr>
            <p:ph idx="1"/>
          </p:nvPr>
        </p:nvSpPr>
        <p:spPr>
          <a:xfrm>
            <a:off x="6335805" y="2180496"/>
            <a:ext cx="5275001" cy="4045683"/>
          </a:xfrm>
        </p:spPr>
        <p:txBody>
          <a:bodyPr>
            <a:normAutofit/>
          </a:bodyPr>
          <a:lstStyle/>
          <a:p>
            <a:pPr>
              <a:buClr>
                <a:srgbClr val="6194D0"/>
              </a:buClr>
            </a:pPr>
            <a:r>
              <a:rPr lang="en-US" dirty="0"/>
              <a:t>Model-based clustering works on the concept of Probability Model which is a mathematical representation of any random occurrence of dataset. Each of the groups that would form will have different Probability Model.</a:t>
            </a:r>
          </a:p>
          <a:p>
            <a:pPr>
              <a:buClr>
                <a:srgbClr val="6194D0"/>
              </a:buClr>
            </a:pPr>
            <a:r>
              <a:rPr lang="en-US" dirty="0"/>
              <a:t> The figure shows how clusters are formed after applying Model-based clustering method</a:t>
            </a:r>
          </a:p>
          <a:p>
            <a:pPr marL="0" indent="0">
              <a:buClr>
                <a:srgbClr val="6194D0"/>
              </a:buClr>
              <a:buNone/>
            </a:pPr>
            <a:endParaRPr lang="en-US" dirty="0"/>
          </a:p>
          <a:p>
            <a:pPr marL="0" indent="0">
              <a:buClr>
                <a:srgbClr val="6194D0"/>
              </a:buClr>
              <a:buNone/>
            </a:pPr>
            <a:endParaRPr lang="en-US" dirty="0"/>
          </a:p>
        </p:txBody>
      </p:sp>
    </p:spTree>
    <p:extLst>
      <p:ext uri="{BB962C8B-B14F-4D97-AF65-F5344CB8AC3E}">
        <p14:creationId xmlns:p14="http://schemas.microsoft.com/office/powerpoint/2010/main" val="118793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9CDB-ADD3-55C8-1D26-0832B9349769}"/>
              </a:ext>
            </a:extLst>
          </p:cNvPr>
          <p:cNvSpPr>
            <a:spLocks noGrp="1"/>
          </p:cNvSpPr>
          <p:nvPr>
            <p:ph type="title"/>
          </p:nvPr>
        </p:nvSpPr>
        <p:spPr>
          <a:xfrm>
            <a:off x="581192" y="702156"/>
            <a:ext cx="11029616" cy="1013800"/>
          </a:xfrm>
        </p:spPr>
        <p:txBody>
          <a:bodyPr>
            <a:normAutofit/>
          </a:bodyPr>
          <a:lstStyle/>
          <a:p>
            <a:r>
              <a:rPr lang="en-US" dirty="0"/>
              <a:t>Constraint-based method</a:t>
            </a:r>
          </a:p>
        </p:txBody>
      </p:sp>
      <p:sp>
        <p:nvSpPr>
          <p:cNvPr id="1031" name="Rectangle 1030">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001FE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strained Clustering | SpringerLink">
            <a:extLst>
              <a:ext uri="{FF2B5EF4-FFF2-40B4-BE49-F238E27FC236}">
                <a16:creationId xmlns:a16="http://schemas.microsoft.com/office/drawing/2014/main" id="{378EAF28-E9A4-BC11-D8DC-FB9CEC063A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2664055"/>
            <a:ext cx="4962525" cy="304322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91AC974-7D88-259C-04D5-0B977CD6B18F}"/>
              </a:ext>
            </a:extLst>
          </p:cNvPr>
          <p:cNvSpPr>
            <a:spLocks noGrp="1"/>
          </p:cNvSpPr>
          <p:nvPr>
            <p:ph idx="1"/>
          </p:nvPr>
        </p:nvSpPr>
        <p:spPr>
          <a:xfrm>
            <a:off x="6335805" y="2180496"/>
            <a:ext cx="5275001" cy="4045683"/>
          </a:xfrm>
        </p:spPr>
        <p:txBody>
          <a:bodyPr>
            <a:normAutofit/>
          </a:bodyPr>
          <a:lstStyle/>
          <a:p>
            <a:pPr>
              <a:buClr>
                <a:srgbClr val="001FE9"/>
              </a:buClr>
            </a:pPr>
            <a:r>
              <a:rPr lang="en-US" dirty="0"/>
              <a:t>Constrained-based clustering method is a semi-supervised learning technique where amalgamation of small proportion of labeled data with a large proportion of unlabeled data occurs.</a:t>
            </a:r>
          </a:p>
          <a:p>
            <a:pPr>
              <a:buClr>
                <a:srgbClr val="001FE9"/>
              </a:buClr>
            </a:pPr>
            <a:r>
              <a:rPr lang="en-US" dirty="0"/>
              <a:t> Constrained K-means (COP-K-Means) algorithm is one of the common algorithms using this method</a:t>
            </a:r>
          </a:p>
          <a:p>
            <a:pPr>
              <a:buClr>
                <a:srgbClr val="001FE9"/>
              </a:buClr>
            </a:pPr>
            <a:r>
              <a:rPr lang="en-US" dirty="0"/>
              <a:t>The figure illustrates clustering using Constraint-based method.</a:t>
            </a:r>
          </a:p>
          <a:p>
            <a:pPr>
              <a:buClr>
                <a:srgbClr val="001FE9"/>
              </a:buClr>
            </a:pPr>
            <a:endParaRPr lang="en-US" dirty="0"/>
          </a:p>
        </p:txBody>
      </p:sp>
    </p:spTree>
    <p:extLst>
      <p:ext uri="{BB962C8B-B14F-4D97-AF65-F5344CB8AC3E}">
        <p14:creationId xmlns:p14="http://schemas.microsoft.com/office/powerpoint/2010/main" val="243637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9">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1">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23">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ny question marks on black background">
            <a:extLst>
              <a:ext uri="{FF2B5EF4-FFF2-40B4-BE49-F238E27FC236}">
                <a16:creationId xmlns:a16="http://schemas.microsoft.com/office/drawing/2014/main" id="{9C493E27-5EC9-E668-E5DA-A78542EBAE98}"/>
              </a:ext>
            </a:extLst>
          </p:cNvPr>
          <p:cNvPicPr>
            <a:picLocks noChangeAspect="1"/>
          </p:cNvPicPr>
          <p:nvPr/>
        </p:nvPicPr>
        <p:blipFill rotWithShape="1">
          <a:blip r:embed="rId2"/>
          <a:srcRect t="7787"/>
          <a:stretch/>
        </p:blipFill>
        <p:spPr>
          <a:xfrm>
            <a:off x="20" y="10"/>
            <a:ext cx="12191980" cy="6857990"/>
          </a:xfrm>
          <a:prstGeom prst="rect">
            <a:avLst/>
          </a:prstGeom>
        </p:spPr>
      </p:pic>
      <p:grpSp>
        <p:nvGrpSpPr>
          <p:cNvPr id="32" name="Group 25">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7" name="Rectangle 26">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0F6C7B-59CD-9BE3-A741-94DF0228731F}"/>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a:solidFill>
                  <a:srgbClr val="FFFFFF"/>
                </a:solidFill>
              </a:rPr>
              <a:t>K-means clustering</a:t>
            </a:r>
          </a:p>
        </p:txBody>
      </p:sp>
    </p:spTree>
    <p:extLst>
      <p:ext uri="{BB962C8B-B14F-4D97-AF65-F5344CB8AC3E}">
        <p14:creationId xmlns:p14="http://schemas.microsoft.com/office/powerpoint/2010/main" val="168197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5FA4-A91B-E195-74F6-CE9496615798}"/>
              </a:ext>
            </a:extLst>
          </p:cNvPr>
          <p:cNvSpPr>
            <a:spLocks noGrp="1"/>
          </p:cNvSpPr>
          <p:nvPr>
            <p:ph type="title"/>
          </p:nvPr>
        </p:nvSpPr>
        <p:spPr/>
        <p:txBody>
          <a:bodyPr/>
          <a:lstStyle/>
          <a:p>
            <a:r>
              <a:rPr lang="en-US" dirty="0"/>
              <a:t>K-means clustering algorithm</a:t>
            </a:r>
          </a:p>
        </p:txBody>
      </p:sp>
      <p:sp>
        <p:nvSpPr>
          <p:cNvPr id="3" name="Content Placeholder 2">
            <a:extLst>
              <a:ext uri="{FF2B5EF4-FFF2-40B4-BE49-F238E27FC236}">
                <a16:creationId xmlns:a16="http://schemas.microsoft.com/office/drawing/2014/main" id="{DCFB6FFE-C432-DAAF-87CC-6F8C6CEF9045}"/>
              </a:ext>
            </a:extLst>
          </p:cNvPr>
          <p:cNvSpPr>
            <a:spLocks noGrp="1"/>
          </p:cNvSpPr>
          <p:nvPr>
            <p:ph idx="1"/>
          </p:nvPr>
        </p:nvSpPr>
        <p:spPr>
          <a:xfrm>
            <a:off x="581192" y="2180496"/>
            <a:ext cx="11029615" cy="4677504"/>
          </a:xfrm>
        </p:spPr>
        <p:txBody>
          <a:bodyPr/>
          <a:lstStyle/>
          <a:p>
            <a:r>
              <a:rPr lang="en-US" sz="1800" dirty="0">
                <a:effectLst/>
                <a:latin typeface="+mj-lt"/>
                <a:ea typeface="Calibri" panose="020F0502020204030204" pitchFamily="34" charset="0"/>
                <a:cs typeface="Times New Roman" panose="02020603050405020304" pitchFamily="18" charset="0"/>
              </a:rPr>
              <a:t>The K-Means algorithm is a sort of partition-based clustering approach that belongs to the unsupervised learning techniques. It divides a huge set of data into K number of smaller groups. The two distinct steps of this method are described below.</a:t>
            </a:r>
          </a:p>
          <a:p>
            <a:r>
              <a:rPr lang="en-US" dirty="0"/>
              <a:t>a. First phase: K centroids or centers are selected haphazardly in this phase. K should have a permanent value. During the procedure, it cannot be changed.</a:t>
            </a:r>
          </a:p>
          <a:p>
            <a:r>
              <a:rPr lang="en-US" dirty="0"/>
              <a:t>b. Second phase: Each data point is given its closest center or centroids during this phase. Euclidean distance is used to calculate the separation between cluster centroids or centers and all data points.</a:t>
            </a:r>
          </a:p>
          <a:p>
            <a:r>
              <a:rPr lang="en-US" dirty="0"/>
              <a:t>The distance between any two points, let's say point x and point y, is known as the Euclidean distance. The separation between x and y is equal to the separation between x and y. Equation (1) states the following for the Euclidean distance between any two randomly chosen points, x and y:</a:t>
            </a:r>
          </a:p>
          <a:p>
            <a:endParaRPr lang="en-US" dirty="0"/>
          </a:p>
        </p:txBody>
      </p:sp>
      <p:pic>
        <p:nvPicPr>
          <p:cNvPr id="4" name="Picture 3">
            <a:extLst>
              <a:ext uri="{FF2B5EF4-FFF2-40B4-BE49-F238E27FC236}">
                <a16:creationId xmlns:a16="http://schemas.microsoft.com/office/drawing/2014/main" id="{228B9543-0956-7D08-3516-EC5E274DB7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6236" y="6150268"/>
            <a:ext cx="2159000" cy="444500"/>
          </a:xfrm>
          <a:prstGeom prst="rect">
            <a:avLst/>
          </a:prstGeom>
          <a:noFill/>
          <a:ln>
            <a:noFill/>
          </a:ln>
        </p:spPr>
      </p:pic>
    </p:spTree>
    <p:extLst>
      <p:ext uri="{BB962C8B-B14F-4D97-AF65-F5344CB8AC3E}">
        <p14:creationId xmlns:p14="http://schemas.microsoft.com/office/powerpoint/2010/main" val="208180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C3FB-CAD0-6C93-CB4B-CADEF955FCE2}"/>
              </a:ext>
            </a:extLst>
          </p:cNvPr>
          <p:cNvSpPr>
            <a:spLocks noGrp="1"/>
          </p:cNvSpPr>
          <p:nvPr>
            <p:ph type="title"/>
          </p:nvPr>
        </p:nvSpPr>
        <p:spPr/>
        <p:txBody>
          <a:bodyPr/>
          <a:lstStyle/>
          <a:p>
            <a:r>
              <a:rPr lang="en-US" dirty="0"/>
              <a:t>K-means clustering algorithm</a:t>
            </a:r>
          </a:p>
        </p:txBody>
      </p:sp>
      <p:sp>
        <p:nvSpPr>
          <p:cNvPr id="3" name="Content Placeholder 2">
            <a:extLst>
              <a:ext uri="{FF2B5EF4-FFF2-40B4-BE49-F238E27FC236}">
                <a16:creationId xmlns:a16="http://schemas.microsoft.com/office/drawing/2014/main" id="{8618F0B6-51BC-0471-463A-4F67C9ADA1AE}"/>
              </a:ext>
            </a:extLst>
          </p:cNvPr>
          <p:cNvSpPr>
            <a:spLocks noGrp="1"/>
          </p:cNvSpPr>
          <p:nvPr>
            <p:ph idx="1"/>
          </p:nvPr>
        </p:nvSpPr>
        <p:spPr/>
        <p:txBody>
          <a:bodyPr>
            <a:normAutofit/>
          </a:bodyPr>
          <a:lstStyle/>
          <a:p>
            <a:r>
              <a:rPr lang="en-US" dirty="0"/>
              <a:t> Algorithm for K-Means</a:t>
            </a:r>
          </a:p>
          <a:p>
            <a:r>
              <a:rPr lang="en-US" dirty="0"/>
              <a:t>1. Input: Choose a database and select the value of K that is the number of clusters we want at the </a:t>
            </a:r>
            <a:r>
              <a:rPr lang="en-US" dirty="0" err="1"/>
              <a:t>end.Let</a:t>
            </a:r>
            <a:r>
              <a:rPr lang="en-US" dirty="0"/>
              <a:t> </a:t>
            </a:r>
          </a:p>
          <a:p>
            <a:r>
              <a:rPr lang="en-US" dirty="0"/>
              <a:t>the database be D with n number of data objects. D = {d1, d2, d3, ….,</a:t>
            </a:r>
            <a:r>
              <a:rPr lang="en-US" dirty="0" err="1"/>
              <a:t>dn</a:t>
            </a:r>
            <a:r>
              <a:rPr lang="en-US" dirty="0"/>
              <a:t>}</a:t>
            </a:r>
          </a:p>
          <a:p>
            <a:r>
              <a:rPr lang="en-US" dirty="0"/>
              <a:t>2. Output: We will obtain an arrangement of K number of clusters.</a:t>
            </a:r>
          </a:p>
          <a:p>
            <a:r>
              <a:rPr lang="en-US" dirty="0"/>
              <a:t>3. Algorithm</a:t>
            </a:r>
          </a:p>
          <a:p>
            <a:r>
              <a:rPr lang="en-US" dirty="0"/>
              <a:t>(</a:t>
            </a:r>
            <a:r>
              <a:rPr lang="en-US" dirty="0" err="1"/>
              <a:t>i</a:t>
            </a:r>
            <a:r>
              <a:rPr lang="en-US" dirty="0"/>
              <a:t>) Randomly select the number of clusters, K.</a:t>
            </a:r>
          </a:p>
          <a:p>
            <a:r>
              <a:rPr lang="en-US" dirty="0"/>
              <a:t>(ii) Choose the </a:t>
            </a:r>
            <a:r>
              <a:rPr lang="en-US" dirty="0" err="1"/>
              <a:t>centre</a:t>
            </a:r>
            <a:r>
              <a:rPr lang="en-US" dirty="0"/>
              <a:t> or the centroids for K clusters. The initial values of the </a:t>
            </a:r>
            <a:r>
              <a:rPr lang="en-US" dirty="0" err="1"/>
              <a:t>centres</a:t>
            </a:r>
            <a:r>
              <a:rPr lang="en-US" dirty="0"/>
              <a:t> are selected </a:t>
            </a:r>
          </a:p>
          <a:p>
            <a:r>
              <a:rPr lang="en-US" dirty="0"/>
              <a:t>arbitrarily.</a:t>
            </a:r>
          </a:p>
          <a:p>
            <a:pPr marL="0" indent="0">
              <a:buNone/>
            </a:pPr>
            <a:endParaRPr lang="en-US" dirty="0"/>
          </a:p>
        </p:txBody>
      </p:sp>
    </p:spTree>
    <p:extLst>
      <p:ext uri="{BB962C8B-B14F-4D97-AF65-F5344CB8AC3E}">
        <p14:creationId xmlns:p14="http://schemas.microsoft.com/office/powerpoint/2010/main" val="196020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AB14-79BF-7A5B-D2DB-09CCDC17402C}"/>
              </a:ext>
            </a:extLst>
          </p:cNvPr>
          <p:cNvSpPr>
            <a:spLocks noGrp="1"/>
          </p:cNvSpPr>
          <p:nvPr>
            <p:ph type="title"/>
          </p:nvPr>
        </p:nvSpPr>
        <p:spPr>
          <a:xfrm>
            <a:off x="581192" y="702156"/>
            <a:ext cx="11029616" cy="1013800"/>
          </a:xfrm>
        </p:spPr>
        <p:txBody>
          <a:bodyPr>
            <a:normAutofit/>
          </a:bodyPr>
          <a:lstStyle/>
          <a:p>
            <a:r>
              <a:rPr lang="en-US">
                <a:solidFill>
                  <a:srgbClr val="FFFFFF"/>
                </a:solidFill>
              </a:rPr>
              <a:t>K-means clustering algorithm</a:t>
            </a:r>
          </a:p>
        </p:txBody>
      </p:sp>
      <p:sp>
        <p:nvSpPr>
          <p:cNvPr id="45" name="Rectangle 44">
            <a:extLst>
              <a:ext uri="{FF2B5EF4-FFF2-40B4-BE49-F238E27FC236}">
                <a16:creationId xmlns:a16="http://schemas.microsoft.com/office/drawing/2014/main" id="{EAA9E59E-BB8E-4464-AAB5-469BBDAC6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16E70B"/>
          </a:solidFill>
          <a:ln>
            <a:noFill/>
          </a:ln>
          <a:effectLst/>
        </p:spPr>
        <p:style>
          <a:lnRef idx="1">
            <a:schemeClr val="accent1"/>
          </a:lnRef>
          <a:fillRef idx="3">
            <a:schemeClr val="accent1"/>
          </a:fillRef>
          <a:effectRef idx="2">
            <a:schemeClr val="accent1"/>
          </a:effectRef>
          <a:fontRef idx="minor">
            <a:schemeClr val="lt1"/>
          </a:fontRef>
        </p:style>
      </p:sp>
      <p:sp>
        <p:nvSpPr>
          <p:cNvPr id="21" name="Content Placeholder 2">
            <a:extLst>
              <a:ext uri="{FF2B5EF4-FFF2-40B4-BE49-F238E27FC236}">
                <a16:creationId xmlns:a16="http://schemas.microsoft.com/office/drawing/2014/main" id="{29B8AD24-317E-8062-C1A0-8AFBD4483FEA}"/>
              </a:ext>
            </a:extLst>
          </p:cNvPr>
          <p:cNvSpPr>
            <a:spLocks noGrp="1"/>
          </p:cNvSpPr>
          <p:nvPr>
            <p:ph idx="1"/>
          </p:nvPr>
        </p:nvSpPr>
        <p:spPr>
          <a:xfrm>
            <a:off x="581192" y="2180496"/>
            <a:ext cx="7225075" cy="3678303"/>
          </a:xfrm>
        </p:spPr>
        <p:txBody>
          <a:bodyPr>
            <a:normAutofit/>
          </a:bodyPr>
          <a:lstStyle/>
          <a:p>
            <a:pPr>
              <a:buClr>
                <a:srgbClr val="16E70B"/>
              </a:buClr>
            </a:pPr>
            <a:r>
              <a:rPr lang="en-US" dirty="0"/>
              <a:t>(iii) Arrange all data objects to the closest cluster; this is determined with the help of Euclidean distance </a:t>
            </a:r>
          </a:p>
          <a:p>
            <a:pPr>
              <a:buClr>
                <a:srgbClr val="16E70B"/>
              </a:buClr>
            </a:pPr>
            <a:r>
              <a:rPr lang="en-US" dirty="0"/>
              <a:t>theory.</a:t>
            </a:r>
          </a:p>
          <a:p>
            <a:pPr>
              <a:buClr>
                <a:srgbClr val="16E70B"/>
              </a:buClr>
            </a:pPr>
            <a:r>
              <a:rPr lang="en-US" dirty="0"/>
              <a:t>(iv) Again calculate the </a:t>
            </a:r>
            <a:r>
              <a:rPr lang="en-US" dirty="0" err="1"/>
              <a:t>centre</a:t>
            </a:r>
            <a:r>
              <a:rPr lang="en-US" dirty="0"/>
              <a:t> of the cluster. This is evaluated by taking the mean of the data objects </a:t>
            </a:r>
          </a:p>
          <a:p>
            <a:pPr>
              <a:buClr>
                <a:srgbClr val="16E70B"/>
              </a:buClr>
            </a:pPr>
            <a:r>
              <a:rPr lang="en-US" dirty="0"/>
              <a:t>present in each of the cluster individually. If there are n objects say x1, x2, x3, …., and then the mean is </a:t>
            </a:r>
          </a:p>
          <a:p>
            <a:pPr>
              <a:buClr>
                <a:srgbClr val="16E70B"/>
              </a:buClr>
            </a:pPr>
            <a:r>
              <a:rPr lang="en-US" dirty="0"/>
              <a:t>given in equation (2)</a:t>
            </a:r>
          </a:p>
          <a:p>
            <a:pPr>
              <a:buClr>
                <a:srgbClr val="16E70B"/>
              </a:buClr>
            </a:pPr>
            <a:r>
              <a:rPr lang="en-US" dirty="0"/>
              <a:t>(v) Repeat step (iii) and (iv) until convergence. This is basically an iterative technique</a:t>
            </a:r>
          </a:p>
        </p:txBody>
      </p:sp>
      <p:pic>
        <p:nvPicPr>
          <p:cNvPr id="14" name="Picture 13">
            <a:extLst>
              <a:ext uri="{FF2B5EF4-FFF2-40B4-BE49-F238E27FC236}">
                <a16:creationId xmlns:a16="http://schemas.microsoft.com/office/drawing/2014/main" id="{563F1BDB-26B2-34E6-5C24-3F41411C41BC}"/>
              </a:ext>
            </a:extLst>
          </p:cNvPr>
          <p:cNvPicPr>
            <a:picLocks noChangeAspect="1"/>
          </p:cNvPicPr>
          <p:nvPr/>
        </p:nvPicPr>
        <p:blipFill rotWithShape="1">
          <a:blip r:embed="rId2"/>
          <a:srcRect l="3656" r="1269" b="3"/>
          <a:stretch/>
        </p:blipFill>
        <p:spPr>
          <a:xfrm>
            <a:off x="8051799" y="1871133"/>
            <a:ext cx="3683001" cy="4504267"/>
          </a:xfrm>
          <a:prstGeom prst="rect">
            <a:avLst/>
          </a:prstGeom>
        </p:spPr>
      </p:pic>
    </p:spTree>
    <p:extLst>
      <p:ext uri="{BB962C8B-B14F-4D97-AF65-F5344CB8AC3E}">
        <p14:creationId xmlns:p14="http://schemas.microsoft.com/office/powerpoint/2010/main" val="388204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and red cube illustration">
            <a:extLst>
              <a:ext uri="{FF2B5EF4-FFF2-40B4-BE49-F238E27FC236}">
                <a16:creationId xmlns:a16="http://schemas.microsoft.com/office/drawing/2014/main" id="{F60F8A05-C977-B0F6-F7FC-B0AFDB2FDB64}"/>
              </a:ext>
            </a:extLst>
          </p:cNvPr>
          <p:cNvPicPr>
            <a:picLocks noChangeAspect="1"/>
          </p:cNvPicPr>
          <p:nvPr/>
        </p:nvPicPr>
        <p:blipFill rotWithShape="1">
          <a:blip r:embed="rId2">
            <a:alphaModFix amt="40000"/>
          </a:blip>
          <a:srcRect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9888179A-3A92-26A2-98C0-0FC35D47E933}"/>
              </a:ext>
            </a:extLst>
          </p:cNvPr>
          <p:cNvSpPr>
            <a:spLocks noGrp="1"/>
          </p:cNvSpPr>
          <p:nvPr>
            <p:ph type="title"/>
          </p:nvPr>
        </p:nvSpPr>
        <p:spPr>
          <a:xfrm>
            <a:off x="965201" y="1020431"/>
            <a:ext cx="10225530" cy="1475013"/>
          </a:xfrm>
        </p:spPr>
        <p:txBody>
          <a:bodyPr vert="horz" lIns="91440" tIns="45720" rIns="91440" bIns="45720" rtlCol="0" anchor="b">
            <a:normAutofit/>
          </a:bodyPr>
          <a:lstStyle/>
          <a:p>
            <a:pPr>
              <a:lnSpc>
                <a:spcPct val="90000"/>
              </a:lnSpc>
            </a:pPr>
            <a:r>
              <a:rPr lang="en-US" dirty="0">
                <a:solidFill>
                  <a:schemeClr val="tx1"/>
                </a:solidFill>
                <a:effectLst/>
              </a:rPr>
              <a:t>Application of k-means clustering algorithm in mining of network shared resources</a:t>
            </a:r>
            <a:br>
              <a:rPr lang="en-US" dirty="0">
                <a:solidFill>
                  <a:schemeClr val="tx1"/>
                </a:solidFill>
                <a:effectLst/>
              </a:rPr>
            </a:br>
            <a:endParaRPr lang="en-US" dirty="0">
              <a:solidFill>
                <a:schemeClr val="tx1"/>
              </a:solidFill>
            </a:endParaRPr>
          </a:p>
        </p:txBody>
      </p:sp>
    </p:spTree>
    <p:extLst>
      <p:ext uri="{BB962C8B-B14F-4D97-AF65-F5344CB8AC3E}">
        <p14:creationId xmlns:p14="http://schemas.microsoft.com/office/powerpoint/2010/main" val="40286227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96128F-F192-48ED-B471-4DDB13BC550B}"/>
              </a:ext>
            </a:extLst>
          </p:cNvPr>
          <p:cNvSpPr>
            <a:spLocks noGrp="1"/>
          </p:cNvSpPr>
          <p:nvPr>
            <p:ph type="title"/>
          </p:nvPr>
        </p:nvSpPr>
        <p:spPr>
          <a:xfrm>
            <a:off x="601255" y="702156"/>
            <a:ext cx="3409783" cy="1013800"/>
          </a:xfrm>
        </p:spPr>
        <p:txBody>
          <a:bodyPr>
            <a:normAutofit/>
          </a:bodyPr>
          <a:lstStyle/>
          <a:p>
            <a:pPr>
              <a:lnSpc>
                <a:spcPct val="90000"/>
              </a:lnSpc>
            </a:pPr>
            <a:r>
              <a:rPr lang="en-US" sz="2200"/>
              <a:t>Why mining network shared resources?</a:t>
            </a:r>
          </a:p>
        </p:txBody>
      </p:sp>
      <p:sp>
        <p:nvSpPr>
          <p:cNvPr id="16" name="Rectangle 15">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89EAFF"/>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2133ABE-B5E7-5191-5066-D9144FF390B6}"/>
              </a:ext>
            </a:extLst>
          </p:cNvPr>
          <p:cNvSpPr>
            <a:spLocks noGrp="1"/>
          </p:cNvSpPr>
          <p:nvPr>
            <p:ph idx="1"/>
          </p:nvPr>
        </p:nvSpPr>
        <p:spPr>
          <a:xfrm>
            <a:off x="601255" y="1964168"/>
            <a:ext cx="3409782" cy="4036582"/>
          </a:xfrm>
        </p:spPr>
        <p:txBody>
          <a:bodyPr>
            <a:normAutofit/>
          </a:bodyPr>
          <a:lstStyle/>
          <a:p>
            <a:pPr>
              <a:lnSpc>
                <a:spcPct val="90000"/>
              </a:lnSpc>
            </a:pPr>
            <a:r>
              <a:rPr lang="en-US" sz="1500" dirty="0">
                <a:solidFill>
                  <a:schemeClr val="bg1"/>
                </a:solidFill>
              </a:rPr>
              <a:t>The demand for  data resource sharing in internet has been growing and this brought up many optimization techniques in utilizing efficiency of resources.</a:t>
            </a:r>
          </a:p>
          <a:p>
            <a:pPr>
              <a:lnSpc>
                <a:spcPct val="90000"/>
              </a:lnSpc>
            </a:pPr>
            <a:r>
              <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chemeClr val="bg1"/>
                </a:solidFill>
                <a:effectLst/>
                <a:latin typeface="+mj-lt"/>
                <a:ea typeface="Calibri" panose="020F0502020204030204" pitchFamily="34" charset="0"/>
                <a:cs typeface="Times New Roman" panose="02020603050405020304" pitchFamily="18" charset="0"/>
              </a:rPr>
              <a:t>At present, there are at least 15 Trillion files available on the internet, The vast availability of resources makes a complex task in retrieving the relevant data resources efficiently</a:t>
            </a:r>
          </a:p>
          <a:p>
            <a:pPr>
              <a:lnSpc>
                <a:spcPct val="90000"/>
              </a:lnSpc>
            </a:pPr>
            <a:r>
              <a:rPr lang="en-US" sz="1500" dirty="0">
                <a:solidFill>
                  <a:schemeClr val="bg1"/>
                </a:solidFill>
                <a:latin typeface="+mj-lt"/>
              </a:rPr>
              <a:t>In order to solve problems of large redundant information and relevant data resources research the need for data mining in network shared data resources arose.</a:t>
            </a:r>
          </a:p>
          <a:p>
            <a:pPr>
              <a:lnSpc>
                <a:spcPct val="90000"/>
              </a:lnSpc>
            </a:pPr>
            <a:endParaRPr lang="en-US" sz="1500" dirty="0">
              <a:solidFill>
                <a:schemeClr val="bg1"/>
              </a:solidFill>
              <a:latin typeface="+mj-lt"/>
            </a:endParaRPr>
          </a:p>
        </p:txBody>
      </p:sp>
      <p:pic>
        <p:nvPicPr>
          <p:cNvPr id="7" name="Picture 6" descr="A picture containing text&#10;&#10;Description automatically generated">
            <a:extLst>
              <a:ext uri="{FF2B5EF4-FFF2-40B4-BE49-F238E27FC236}">
                <a16:creationId xmlns:a16="http://schemas.microsoft.com/office/drawing/2014/main" id="{F73096C6-5EBF-55D9-B4D2-7AD00D5A3B9C}"/>
              </a:ext>
            </a:extLst>
          </p:cNvPr>
          <p:cNvPicPr>
            <a:picLocks noChangeAspect="1"/>
          </p:cNvPicPr>
          <p:nvPr/>
        </p:nvPicPr>
        <p:blipFill>
          <a:blip r:embed="rId2"/>
          <a:stretch>
            <a:fillRect/>
          </a:stretch>
        </p:blipFill>
        <p:spPr>
          <a:xfrm>
            <a:off x="4791522" y="1622166"/>
            <a:ext cx="6489819" cy="3634298"/>
          </a:xfrm>
          <a:prstGeom prst="rect">
            <a:avLst/>
          </a:prstGeom>
        </p:spPr>
      </p:pic>
    </p:spTree>
    <p:extLst>
      <p:ext uri="{BB962C8B-B14F-4D97-AF65-F5344CB8AC3E}">
        <p14:creationId xmlns:p14="http://schemas.microsoft.com/office/powerpoint/2010/main" val="4092548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CB2E-C20E-B67A-BDD4-265C74549A6E}"/>
              </a:ext>
            </a:extLst>
          </p:cNvPr>
          <p:cNvSpPr>
            <a:spLocks noGrp="1"/>
          </p:cNvSpPr>
          <p:nvPr>
            <p:ph type="title"/>
          </p:nvPr>
        </p:nvSpPr>
        <p:spPr>
          <a:xfrm>
            <a:off x="581192" y="702156"/>
            <a:ext cx="11029616" cy="1013800"/>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K-means-based data clustering of network shared resources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3" name="Rectangle 8">
            <a:extLst>
              <a:ext uri="{FF2B5EF4-FFF2-40B4-BE49-F238E27FC236}">
                <a16:creationId xmlns:a16="http://schemas.microsoft.com/office/drawing/2014/main" id="{054F317B-4EA9-4C94-9EF8-020431E39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E95B7DF-55AF-19CD-F102-88CA66E19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1192" y="2361056"/>
            <a:ext cx="3455549" cy="3794787"/>
          </a:xfrm>
          <a:prstGeom prst="rect">
            <a:avLst/>
          </a:prstGeom>
          <a:noFill/>
        </p:spPr>
      </p:pic>
      <p:sp>
        <p:nvSpPr>
          <p:cNvPr id="3" name="Content Placeholder 2">
            <a:extLst>
              <a:ext uri="{FF2B5EF4-FFF2-40B4-BE49-F238E27FC236}">
                <a16:creationId xmlns:a16="http://schemas.microsoft.com/office/drawing/2014/main" id="{EC6484F3-0405-DBB3-4618-D04BF584D572}"/>
              </a:ext>
            </a:extLst>
          </p:cNvPr>
          <p:cNvSpPr>
            <a:spLocks noGrp="1"/>
          </p:cNvSpPr>
          <p:nvPr>
            <p:ph idx="1"/>
          </p:nvPr>
        </p:nvSpPr>
        <p:spPr>
          <a:xfrm>
            <a:off x="4505325" y="2180496"/>
            <a:ext cx="7105481" cy="4045683"/>
          </a:xfrm>
        </p:spPr>
        <p:txBody>
          <a:bodyPr>
            <a:normAutofit/>
          </a:bodyPr>
          <a:lstStyle/>
          <a:p>
            <a:r>
              <a:rPr lang="en-US" dirty="0"/>
              <a:t>The K-means algorithm has emerged as the most well-known and widely used algorithm in the process of data collecting due to its advantages of high data processing efficiency, low computational complexity, and strong scalability.</a:t>
            </a:r>
          </a:p>
          <a:p>
            <a:r>
              <a:rPr lang="en-US" dirty="0"/>
              <a:t> The data of Network shared resources is clustered in to different classes using k-means clustering in the manner shown in the image.</a:t>
            </a:r>
          </a:p>
        </p:txBody>
      </p:sp>
    </p:spTree>
    <p:extLst>
      <p:ext uri="{BB962C8B-B14F-4D97-AF65-F5344CB8AC3E}">
        <p14:creationId xmlns:p14="http://schemas.microsoft.com/office/powerpoint/2010/main" val="345069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594C-2E12-5790-4438-6157D961D585}"/>
              </a:ext>
            </a:extLst>
          </p:cNvPr>
          <p:cNvSpPr>
            <a:spLocks noGrp="1"/>
          </p:cNvSpPr>
          <p:nvPr>
            <p:ph type="title"/>
          </p:nvPr>
        </p:nvSpPr>
        <p:spPr/>
        <p:txBody>
          <a:bodyPr/>
          <a:lstStyle/>
          <a:p>
            <a:r>
              <a:rPr lang="en-US">
                <a:effectLst/>
                <a:latin typeface="Calibri" panose="020F0502020204030204" pitchFamily="34" charset="0"/>
                <a:ea typeface="Calibri" panose="020F0502020204030204" pitchFamily="34" charset="0"/>
                <a:cs typeface="Times New Roman" panose="02020603050405020304" pitchFamily="18" charset="0"/>
              </a:rPr>
              <a:t>K-means-based data clustering of network shared resources</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4B1679-CC85-FA51-ECE3-B2236BB31CF7}"/>
              </a:ext>
            </a:extLst>
          </p:cNvPr>
          <p:cNvSpPr>
            <a:spLocks noGrp="1"/>
          </p:cNvSpPr>
          <p:nvPr>
            <p:ph idx="1"/>
          </p:nvPr>
        </p:nvSpPr>
        <p:spPr>
          <a:xfrm>
            <a:off x="581192" y="1538868"/>
            <a:ext cx="11029615" cy="4939991"/>
          </a:xfrm>
        </p:spPr>
        <p:txBody>
          <a:bodyPr>
            <a:normAutofit/>
          </a:bodyPr>
          <a:lstStyle/>
          <a:p>
            <a:r>
              <a:rPr lang="en-US" dirty="0"/>
              <a:t> When compared to existing methods that are mentioned above the K-means clustering algorithm has the following advantages:</a:t>
            </a:r>
          </a:p>
          <a:p>
            <a:pPr marL="0" indent="0">
              <a:buNone/>
            </a:pPr>
            <a:endParaRPr lang="en-US" dirty="0"/>
          </a:p>
          <a:p>
            <a:r>
              <a:rPr lang="en-US" dirty="0"/>
              <a:t>The K-means clustering technique has a significant robustness when managing data sets. In particular, when using the algorithm to handle the class and the class has a large gap between the data set, the classification results are improved.</a:t>
            </a:r>
          </a:p>
          <a:p>
            <a:pPr marL="0" indent="0">
              <a:buNone/>
            </a:pPr>
            <a:endParaRPr lang="en-US" dirty="0"/>
          </a:p>
          <a:p>
            <a:r>
              <a:rPr lang="en-US" dirty="0"/>
              <a:t>The input order of data objects has almost no impact on the classification outcomes when numerical data sets are classified using the K-means clustering algorithm. </a:t>
            </a:r>
          </a:p>
        </p:txBody>
      </p:sp>
    </p:spTree>
    <p:extLst>
      <p:ext uri="{BB962C8B-B14F-4D97-AF65-F5344CB8AC3E}">
        <p14:creationId xmlns:p14="http://schemas.microsoft.com/office/powerpoint/2010/main" val="380857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A193-A631-221A-5331-20B0D7400DB8}"/>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K-means-based data clustering of network shared resources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7F9CD2-99D8-36D5-EBBA-72A06440C032}"/>
              </a:ext>
            </a:extLst>
          </p:cNvPr>
          <p:cNvSpPr>
            <a:spLocks noGrp="1"/>
          </p:cNvSpPr>
          <p:nvPr>
            <p:ph idx="1"/>
          </p:nvPr>
        </p:nvSpPr>
        <p:spPr/>
        <p:txBody>
          <a:bodyPr/>
          <a:lstStyle/>
          <a:p>
            <a:r>
              <a:rPr lang="en-US" dirty="0"/>
              <a:t>The reason is that in order to achieve the classification of the data set, the distance formula is applied to determine the distance from each data object to the center point during the clustering process using this technique. </a:t>
            </a:r>
          </a:p>
          <a:p>
            <a:endParaRPr lang="en-US" dirty="0"/>
          </a:p>
          <a:p>
            <a:r>
              <a:rPr lang="en-US" dirty="0"/>
              <a:t>Which was not in the case of above mentioned methods where the outcomes of classification division are hugely impacted buy the order of input objects.</a:t>
            </a:r>
          </a:p>
          <a:p>
            <a:pPr marL="0" indent="0">
              <a:buNone/>
            </a:pPr>
            <a:endParaRPr lang="en-US" dirty="0"/>
          </a:p>
          <a:p>
            <a:r>
              <a:rPr lang="en-US" dirty="0"/>
              <a:t>This algorithm is capable of handling big data sets. The outcomes of data clustering won't be affected if there is data overlap between different data sets, hence this approach has good practical use.</a:t>
            </a:r>
          </a:p>
        </p:txBody>
      </p:sp>
    </p:spTree>
    <p:extLst>
      <p:ext uri="{BB962C8B-B14F-4D97-AF65-F5344CB8AC3E}">
        <p14:creationId xmlns:p14="http://schemas.microsoft.com/office/powerpoint/2010/main" val="2943148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2">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4">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36">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38">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9" name="Rectangle 40">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gital balance scale using circles">
            <a:extLst>
              <a:ext uri="{FF2B5EF4-FFF2-40B4-BE49-F238E27FC236}">
                <a16:creationId xmlns:a16="http://schemas.microsoft.com/office/drawing/2014/main" id="{A84F46C4-BD6F-1D3E-5777-77FD0B39A994}"/>
              </a:ext>
            </a:extLst>
          </p:cNvPr>
          <p:cNvPicPr>
            <a:picLocks noChangeAspect="1"/>
          </p:cNvPicPr>
          <p:nvPr/>
        </p:nvPicPr>
        <p:blipFill rotWithShape="1">
          <a:blip r:embed="rId2"/>
          <a:srcRect b="7025"/>
          <a:stretch/>
        </p:blipFill>
        <p:spPr>
          <a:xfrm>
            <a:off x="-18023" y="868871"/>
            <a:ext cx="12191980" cy="6857990"/>
          </a:xfrm>
          <a:prstGeom prst="rect">
            <a:avLst/>
          </a:prstGeom>
        </p:spPr>
      </p:pic>
      <p:sp>
        <p:nvSpPr>
          <p:cNvPr id="43" name="Rectangle 42">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48056"/>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631735"/>
            <a:ext cx="11303626" cy="2020536"/>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AD9998-E30F-ACF9-E221-B5069FD491BA}"/>
              </a:ext>
            </a:extLst>
          </p:cNvPr>
          <p:cNvSpPr>
            <a:spLocks noGrp="1"/>
          </p:cNvSpPr>
          <p:nvPr>
            <p:ph type="title"/>
          </p:nvPr>
        </p:nvSpPr>
        <p:spPr>
          <a:xfrm>
            <a:off x="609599" y="803683"/>
            <a:ext cx="10965141" cy="1093314"/>
          </a:xfrm>
        </p:spPr>
        <p:txBody>
          <a:bodyPr vert="horz" lIns="91440" tIns="45720" rIns="91440" bIns="45720" rtlCol="0" anchor="b">
            <a:normAutofit/>
          </a:bodyPr>
          <a:lstStyle/>
          <a:p>
            <a:r>
              <a:rPr lang="en-US" sz="4000" dirty="0">
                <a:solidFill>
                  <a:srgbClr val="FFFFFF"/>
                </a:solidFill>
              </a:rPr>
              <a:t>Comparisons  with existing methods</a:t>
            </a:r>
          </a:p>
        </p:txBody>
      </p:sp>
    </p:spTree>
    <p:extLst>
      <p:ext uri="{BB962C8B-B14F-4D97-AF65-F5344CB8AC3E}">
        <p14:creationId xmlns:p14="http://schemas.microsoft.com/office/powerpoint/2010/main" val="29043264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4DFD3D-573C-F3EF-8C9B-EE33AB3C36C7}"/>
              </a:ext>
            </a:extLst>
          </p:cNvPr>
          <p:cNvSpPr>
            <a:spLocks noGrp="1"/>
          </p:cNvSpPr>
          <p:nvPr>
            <p:ph type="title"/>
          </p:nvPr>
        </p:nvSpPr>
        <p:spPr>
          <a:xfrm>
            <a:off x="601255" y="702156"/>
            <a:ext cx="3409783" cy="1013800"/>
          </a:xfrm>
        </p:spPr>
        <p:txBody>
          <a:bodyPr>
            <a:normAutofit/>
          </a:bodyPr>
          <a:lstStyle/>
          <a:p>
            <a:r>
              <a:rPr lang="en-US" dirty="0"/>
              <a:t>Accuracy comparison</a:t>
            </a:r>
          </a:p>
        </p:txBody>
      </p:sp>
      <p:sp>
        <p:nvSpPr>
          <p:cNvPr id="28" name="Rectangle 19">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A463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8669B67-1121-63F9-D3F7-58DEF09B2049}"/>
              </a:ext>
            </a:extLst>
          </p:cNvPr>
          <p:cNvSpPr>
            <a:spLocks noGrp="1"/>
          </p:cNvSpPr>
          <p:nvPr>
            <p:ph idx="1"/>
          </p:nvPr>
        </p:nvSpPr>
        <p:spPr>
          <a:xfrm>
            <a:off x="601255" y="1964168"/>
            <a:ext cx="3409782" cy="4036582"/>
          </a:xfrm>
        </p:spPr>
        <p:txBody>
          <a:bodyPr>
            <a:normAutofit/>
          </a:bodyPr>
          <a:lstStyle/>
          <a:p>
            <a:pPr>
              <a:buClr>
                <a:srgbClr val="EA4634"/>
              </a:buClr>
            </a:pPr>
            <a:r>
              <a:rPr lang="en-US">
                <a:solidFill>
                  <a:schemeClr val="bg1"/>
                </a:solidFill>
              </a:rPr>
              <a:t>The accuracy of k-means based method is almost close to 97% while the other methods could not be more than 80% as the number of experiments increases.</a:t>
            </a:r>
          </a:p>
          <a:p>
            <a:pPr>
              <a:buClr>
                <a:srgbClr val="EA4634"/>
              </a:buClr>
            </a:pPr>
            <a:endParaRPr lang="en-US">
              <a:solidFill>
                <a:schemeClr val="bg1"/>
              </a:solidFill>
            </a:endParaRPr>
          </a:p>
        </p:txBody>
      </p:sp>
      <p:pic>
        <p:nvPicPr>
          <p:cNvPr id="5" name="Picture 4" descr="Chart&#10;&#10;Description automatically generated">
            <a:extLst>
              <a:ext uri="{FF2B5EF4-FFF2-40B4-BE49-F238E27FC236}">
                <a16:creationId xmlns:a16="http://schemas.microsoft.com/office/drawing/2014/main" id="{442B2B57-48F7-D5A8-A280-03C25E676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522" y="1415671"/>
            <a:ext cx="6489819" cy="4047287"/>
          </a:xfrm>
          <a:prstGeom prst="rect">
            <a:avLst/>
          </a:prstGeom>
        </p:spPr>
      </p:pic>
    </p:spTree>
    <p:extLst>
      <p:ext uri="{BB962C8B-B14F-4D97-AF65-F5344CB8AC3E}">
        <p14:creationId xmlns:p14="http://schemas.microsoft.com/office/powerpoint/2010/main" val="560368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AC8F60-8B52-2D04-84F4-5E67BB89CCF1}"/>
              </a:ext>
            </a:extLst>
          </p:cNvPr>
          <p:cNvSpPr>
            <a:spLocks noGrp="1"/>
          </p:cNvSpPr>
          <p:nvPr>
            <p:ph type="title"/>
          </p:nvPr>
        </p:nvSpPr>
        <p:spPr>
          <a:xfrm>
            <a:off x="601255" y="702156"/>
            <a:ext cx="3409783" cy="1013800"/>
          </a:xfrm>
        </p:spPr>
        <p:txBody>
          <a:bodyPr>
            <a:normAutofit/>
          </a:bodyPr>
          <a:lstStyle/>
          <a:p>
            <a:r>
              <a:rPr lang="en-US" dirty="0"/>
              <a:t>Data mining time comparison</a:t>
            </a:r>
          </a:p>
        </p:txBody>
      </p:sp>
      <p:sp>
        <p:nvSpPr>
          <p:cNvPr id="19" name="Rectangle 18">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8800B4-9E7F-4B87-FBC9-D1B4ED94EAD5}"/>
              </a:ext>
            </a:extLst>
          </p:cNvPr>
          <p:cNvSpPr>
            <a:spLocks noGrp="1"/>
          </p:cNvSpPr>
          <p:nvPr>
            <p:ph idx="1"/>
          </p:nvPr>
        </p:nvSpPr>
        <p:spPr>
          <a:xfrm>
            <a:off x="601255" y="1964168"/>
            <a:ext cx="3409782" cy="4036582"/>
          </a:xfrm>
        </p:spPr>
        <p:txBody>
          <a:bodyPr>
            <a:normAutofit/>
          </a:bodyPr>
          <a:lstStyle/>
          <a:p>
            <a:r>
              <a:rPr lang="en-US">
                <a:solidFill>
                  <a:schemeClr val="bg1"/>
                </a:solidFill>
              </a:rPr>
              <a:t>The average time for data mining using K-means clustering based method is only 0.6s. whereas, the average time for other methods are almost 4.2 and 2.9 seconds.</a:t>
            </a:r>
          </a:p>
        </p:txBody>
      </p:sp>
      <p:pic>
        <p:nvPicPr>
          <p:cNvPr id="4" name="Picture 3" descr="Table&#10;&#10;Description automatically generated">
            <a:extLst>
              <a:ext uri="{FF2B5EF4-FFF2-40B4-BE49-F238E27FC236}">
                <a16:creationId xmlns:a16="http://schemas.microsoft.com/office/drawing/2014/main" id="{9FF22628-98E6-A4F9-893D-A63C45D80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91522" y="2442243"/>
            <a:ext cx="6489819" cy="1994144"/>
          </a:xfrm>
          <a:prstGeom prst="rect">
            <a:avLst/>
          </a:prstGeom>
          <a:noFill/>
        </p:spPr>
      </p:pic>
    </p:spTree>
    <p:extLst>
      <p:ext uri="{BB962C8B-B14F-4D97-AF65-F5344CB8AC3E}">
        <p14:creationId xmlns:p14="http://schemas.microsoft.com/office/powerpoint/2010/main" val="2816766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18892-B4BE-4EC7-A4C1-6ACFD7866F7C}"/>
              </a:ext>
            </a:extLst>
          </p:cNvPr>
          <p:cNvSpPr>
            <a:spLocks noGrp="1"/>
          </p:cNvSpPr>
          <p:nvPr>
            <p:ph type="title"/>
          </p:nvPr>
        </p:nvSpPr>
        <p:spPr>
          <a:xfrm>
            <a:off x="746228" y="1073231"/>
            <a:ext cx="3054091" cy="4711539"/>
          </a:xfrm>
        </p:spPr>
        <p:txBody>
          <a:bodyPr anchor="ctr">
            <a:normAutofit/>
          </a:bodyPr>
          <a:lstStyle/>
          <a:p>
            <a:r>
              <a:rPr lang="en-US" sz="3200">
                <a:solidFill>
                  <a:schemeClr val="accent1"/>
                </a:solidFill>
              </a:rPr>
              <a:t>conclusion</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39ADEBF-BCFB-D05B-2BE0-BD6DC5FCCE83}"/>
              </a:ext>
            </a:extLst>
          </p:cNvPr>
          <p:cNvSpPr>
            <a:spLocks noGrp="1"/>
          </p:cNvSpPr>
          <p:nvPr>
            <p:ph idx="1"/>
          </p:nvPr>
        </p:nvSpPr>
        <p:spPr>
          <a:xfrm>
            <a:off x="4702629" y="1073231"/>
            <a:ext cx="6599582" cy="4711539"/>
          </a:xfrm>
        </p:spPr>
        <p:txBody>
          <a:bodyPr>
            <a:normAutofit/>
          </a:bodyPr>
          <a:lstStyle/>
          <a:p>
            <a:r>
              <a:rPr lang="en-US" sz="2000" dirty="0">
                <a:solidFill>
                  <a:srgbClr val="FFFFFF"/>
                </a:solidFill>
              </a:rPr>
              <a:t>in order to improve the quality of network shared resource data mining, the K-means cluster network data mining technique has accuracy of in-depth data mining of network shared resources by the method is always over 94%, and the average time of in-depth data mining is only 0.6s,.</a:t>
            </a:r>
          </a:p>
          <a:p>
            <a:r>
              <a:rPr lang="en-US" sz="2000" dirty="0">
                <a:solidFill>
                  <a:srgbClr val="FFFFFF"/>
                </a:solidFill>
              </a:rPr>
              <a:t>suggesting that this method can achieve fast and accurate in-depth data mining of network shared resources.</a:t>
            </a:r>
          </a:p>
          <a:p>
            <a:r>
              <a:rPr lang="en-US" sz="2000" dirty="0">
                <a:solidFill>
                  <a:srgbClr val="FFFFFF"/>
                </a:solidFill>
              </a:rPr>
              <a:t>Yet, there are still a number of challenges including the deep mining of language and cross-cultural resource sharing as well as the security, personalization, and intelligence of resource data mining to resolve.</a:t>
            </a:r>
          </a:p>
        </p:txBody>
      </p:sp>
    </p:spTree>
    <p:extLst>
      <p:ext uri="{BB962C8B-B14F-4D97-AF65-F5344CB8AC3E}">
        <p14:creationId xmlns:p14="http://schemas.microsoft.com/office/powerpoint/2010/main" val="421336929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9">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1">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3">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15">
            <a:extLst>
              <a:ext uri="{FF2B5EF4-FFF2-40B4-BE49-F238E27FC236}">
                <a16:creationId xmlns:a16="http://schemas.microsoft.com/office/drawing/2014/main" id="{D41D456B-D410-4B9A-B4A8-32858C52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FCD01-1FD7-7C46-B6B9-2DC6499F02AA}"/>
              </a:ext>
            </a:extLst>
          </p:cNvPr>
          <p:cNvSpPr>
            <a:spLocks noGrp="1"/>
          </p:cNvSpPr>
          <p:nvPr>
            <p:ph type="title"/>
          </p:nvPr>
        </p:nvSpPr>
        <p:spPr>
          <a:xfrm>
            <a:off x="581192" y="1009398"/>
            <a:ext cx="6400798" cy="4586182"/>
          </a:xfrm>
        </p:spPr>
        <p:txBody>
          <a:bodyPr vert="horz" lIns="91440" tIns="45720" rIns="91440" bIns="45720" rtlCol="0" anchor="ctr">
            <a:normAutofit/>
          </a:bodyPr>
          <a:lstStyle/>
          <a:p>
            <a:r>
              <a:rPr lang="en-US" sz="6000" dirty="0">
                <a:solidFill>
                  <a:schemeClr val="tx2"/>
                </a:solidFill>
              </a:rPr>
              <a:t>Thank  you</a:t>
            </a:r>
          </a:p>
        </p:txBody>
      </p:sp>
      <p:sp>
        <p:nvSpPr>
          <p:cNvPr id="29" name="Rectangle 17">
            <a:extLst>
              <a:ext uri="{FF2B5EF4-FFF2-40B4-BE49-F238E27FC236}">
                <a16:creationId xmlns:a16="http://schemas.microsoft.com/office/drawing/2014/main" id="{41967BFE-D591-4422-9648-EC369FB5D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6400800" cy="949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9">
            <a:extLst>
              <a:ext uri="{FF2B5EF4-FFF2-40B4-BE49-F238E27FC236}">
                <a16:creationId xmlns:a16="http://schemas.microsoft.com/office/drawing/2014/main" id="{17582E51-231C-453B-87BB-1DBCED8C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1">
            <a:extLst>
              <a:ext uri="{FF2B5EF4-FFF2-40B4-BE49-F238E27FC236}">
                <a16:creationId xmlns:a16="http://schemas.microsoft.com/office/drawing/2014/main" id="{2B6F700B-68A4-40BC-B2C6-BD6385C5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8808" y="455422"/>
            <a:ext cx="3749040" cy="9499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3" name="AutoShape 2" descr="Free Google Slides Creative Thank You Slide">
            <a:extLst>
              <a:ext uri="{FF2B5EF4-FFF2-40B4-BE49-F238E27FC236}">
                <a16:creationId xmlns:a16="http://schemas.microsoft.com/office/drawing/2014/main" id="{45D316A4-5DF8-ADC0-63D5-AE588B11FD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13028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B30CB-699C-502E-93AD-949552EB4F91}"/>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Existing Methods of network shared resources mining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EF8CCE-51F6-DCF5-D611-7CDE9BBD410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solidFill>
                  <a:schemeClr val="tx1"/>
                </a:solidFill>
                <a:effectLst/>
                <a:latin typeface="+mn-lt"/>
                <a:cs typeface="+mn-cs"/>
              </a:rPr>
              <a:t>There has been a significant research done in data mining methods in relevant data resources research and various techniques came into picture.</a:t>
            </a:r>
          </a:p>
          <a:p>
            <a:r>
              <a:rPr lang="en-US">
                <a:solidFill>
                  <a:schemeClr val="tx1"/>
                </a:solidFill>
                <a:effectLst/>
                <a:latin typeface="+mn-lt"/>
                <a:cs typeface="+mn-cs"/>
              </a:rPr>
              <a:t>clustering analysis algorithm based Method where it uses clustering analysis algorithm to process resource data, construct the data preprocessing set, and calculate the data feature vector.</a:t>
            </a:r>
          </a:p>
          <a:p>
            <a:endParaRPr lang="en-US">
              <a:solidFill>
                <a:schemeClr val="tx1"/>
              </a:solidFill>
              <a:effectLst/>
              <a:latin typeface="+mn-lt"/>
              <a:cs typeface="+mn-cs"/>
            </a:endParaRPr>
          </a:p>
          <a:p>
            <a:r>
              <a:rPr lang="en-US">
                <a:solidFill>
                  <a:schemeClr val="tx1"/>
                </a:solidFill>
                <a:effectLst/>
                <a:latin typeface="+mn-lt"/>
                <a:cs typeface="+mn-cs"/>
              </a:rPr>
              <a:t>Another  method based on multi-dimensional resource coordination and aggregation where this technique focuses on using the data center's network resource sharing process analysis as the basis for building a multidimensional resource aggregation data model.</a:t>
            </a:r>
          </a:p>
          <a:p>
            <a:r>
              <a:rPr lang="en-US">
                <a:solidFill>
                  <a:schemeClr val="tx1"/>
                </a:solidFill>
                <a:effectLst/>
                <a:latin typeface="+mn-lt"/>
                <a:cs typeface="+mn-cs"/>
              </a:rPr>
              <a:t> using fuzzy logic to build multidimensional collaborative fitness functions, and using data mining to optimize decision-making in order to increase the execution efficiency of the data mining process.</a:t>
            </a:r>
          </a:p>
          <a:p>
            <a:r>
              <a:rPr lang="en-US">
                <a:solidFill>
                  <a:schemeClr val="tx1"/>
                </a:solidFill>
                <a:effectLst/>
                <a:latin typeface="+mn-lt"/>
                <a:cs typeface="+mn-cs"/>
              </a:rPr>
              <a:t>However, Although these methods produced some excellent results they lack in run time efficiency, precision and they are usually complex to apply practically.</a:t>
            </a:r>
          </a:p>
          <a:p>
            <a:r>
              <a:rPr lang="en-US">
                <a:solidFill>
                  <a:schemeClr val="tx1"/>
                </a:solidFill>
                <a:effectLst/>
                <a:latin typeface="+mn-lt"/>
                <a:cs typeface="+mn-cs"/>
              </a:rPr>
              <a:t>In order to overcome above drawbacks a new method  based on k means clustering algorithm has come into picture.</a:t>
            </a:r>
          </a:p>
          <a:p>
            <a:endParaRPr lang="en-US">
              <a:solidFill>
                <a:schemeClr val="tx1"/>
              </a:solidFill>
              <a:effectLst/>
              <a:latin typeface="+mn-lt"/>
              <a:cs typeface="+mn-cs"/>
            </a:endParaRPr>
          </a:p>
          <a:p>
            <a:endParaRPr lang="en-US">
              <a:solidFill>
                <a:schemeClr val="tx1"/>
              </a:solidFill>
              <a:latin typeface="+mn-lt"/>
              <a:cs typeface="+mn-cs"/>
            </a:endParaRPr>
          </a:p>
        </p:txBody>
      </p:sp>
    </p:spTree>
    <p:extLst>
      <p:ext uri="{BB962C8B-B14F-4D97-AF65-F5344CB8AC3E}">
        <p14:creationId xmlns:p14="http://schemas.microsoft.com/office/powerpoint/2010/main" val="3744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41D456B-D410-4B9A-B4A8-32858C52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2" y="1009398"/>
            <a:ext cx="6400798" cy="4586182"/>
          </a:xfrm>
        </p:spPr>
        <p:txBody>
          <a:bodyPr anchor="ctr">
            <a:normAutofit/>
          </a:bodyPr>
          <a:lstStyle/>
          <a:p>
            <a:r>
              <a:rPr lang="en-US" sz="6000" dirty="0">
                <a:solidFill>
                  <a:schemeClr val="tx2"/>
                </a:solidFill>
              </a:rPr>
              <a:t>Clustering</a:t>
            </a:r>
          </a:p>
        </p:txBody>
      </p:sp>
      <p:sp>
        <p:nvSpPr>
          <p:cNvPr id="33" name="Rectangle 32">
            <a:extLst>
              <a:ext uri="{FF2B5EF4-FFF2-40B4-BE49-F238E27FC236}">
                <a16:creationId xmlns:a16="http://schemas.microsoft.com/office/drawing/2014/main" id="{41967BFE-D591-4422-9648-EC369FB5D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6400800" cy="949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7582E51-231C-453B-87BB-1DBCED8C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subTitle" idx="1"/>
          </p:nvPr>
        </p:nvSpPr>
        <p:spPr>
          <a:xfrm>
            <a:off x="7988808" y="1005841"/>
            <a:ext cx="3749040" cy="4589740"/>
          </a:xfrm>
        </p:spPr>
        <p:txBody>
          <a:bodyPr anchor="ctr">
            <a:normAutofit/>
          </a:bodyPr>
          <a:lstStyle/>
          <a:p>
            <a:endParaRPr lang="en-US" sz="3200" dirty="0">
              <a:solidFill>
                <a:srgbClr val="FFFFFF"/>
              </a:solidFill>
            </a:endParaRPr>
          </a:p>
        </p:txBody>
      </p:sp>
      <p:sp>
        <p:nvSpPr>
          <p:cNvPr id="37" name="Rectangle 36">
            <a:extLst>
              <a:ext uri="{FF2B5EF4-FFF2-40B4-BE49-F238E27FC236}">
                <a16:creationId xmlns:a16="http://schemas.microsoft.com/office/drawing/2014/main" id="{2B6F700B-68A4-40BC-B2C6-BD6385C5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8808" y="455422"/>
            <a:ext cx="3749040" cy="9499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icture containing chart&#10;&#10;Description automatically generated">
            <a:extLst>
              <a:ext uri="{FF2B5EF4-FFF2-40B4-BE49-F238E27FC236}">
                <a16:creationId xmlns:a16="http://schemas.microsoft.com/office/drawing/2014/main" id="{0FE26DC4-7785-D85F-8A2A-57353F7FCB9D}"/>
              </a:ext>
            </a:extLst>
          </p:cNvPr>
          <p:cNvPicPr>
            <a:picLocks noChangeAspect="1"/>
          </p:cNvPicPr>
          <p:nvPr/>
        </p:nvPicPr>
        <p:blipFill>
          <a:blip r:embed="rId3"/>
          <a:stretch>
            <a:fillRect/>
          </a:stretch>
        </p:blipFill>
        <p:spPr>
          <a:xfrm>
            <a:off x="7988808" y="1005840"/>
            <a:ext cx="3749040" cy="4589740"/>
          </a:xfrm>
          <a:prstGeom prst="rect">
            <a:avLst/>
          </a:prstGeom>
        </p:spPr>
      </p:pic>
    </p:spTree>
    <p:extLst>
      <p:ext uri="{BB962C8B-B14F-4D97-AF65-F5344CB8AC3E}">
        <p14:creationId xmlns:p14="http://schemas.microsoft.com/office/powerpoint/2010/main" val="31046141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978627-368E-7621-4AEF-98FA59DE2548}"/>
              </a:ext>
            </a:extLst>
          </p:cNvPr>
          <p:cNvSpPr>
            <a:spLocks noGrp="1"/>
          </p:cNvSpPr>
          <p:nvPr>
            <p:ph type="title"/>
          </p:nvPr>
        </p:nvSpPr>
        <p:spPr>
          <a:xfrm>
            <a:off x="601255" y="702156"/>
            <a:ext cx="3409783" cy="1013800"/>
          </a:xfrm>
        </p:spPr>
        <p:txBody>
          <a:bodyPr>
            <a:normAutofit/>
          </a:bodyPr>
          <a:lstStyle/>
          <a:p>
            <a:r>
              <a:rPr lang="en-US" dirty="0"/>
              <a:t>What is Clustering?</a:t>
            </a:r>
          </a:p>
        </p:txBody>
      </p:sp>
      <p:sp>
        <p:nvSpPr>
          <p:cNvPr id="14" name="Rectangle 13">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98EAFF"/>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BEDDB2-92BE-978F-B492-C50189DA2576}"/>
              </a:ext>
            </a:extLst>
          </p:cNvPr>
          <p:cNvSpPr>
            <a:spLocks noGrp="1"/>
          </p:cNvSpPr>
          <p:nvPr>
            <p:ph idx="1"/>
          </p:nvPr>
        </p:nvSpPr>
        <p:spPr>
          <a:xfrm>
            <a:off x="471081" y="2653990"/>
            <a:ext cx="3409782" cy="3077737"/>
          </a:xfrm>
        </p:spPr>
        <p:txBody>
          <a:bodyPr>
            <a:normAutofit fontScale="92500" lnSpcReduction="20000"/>
          </a:bodyPr>
          <a:lstStyle/>
          <a:p>
            <a:pPr>
              <a:lnSpc>
                <a:spcPct val="90000"/>
              </a:lnSpc>
            </a:pPr>
            <a:r>
              <a:rPr lang="en-US" sz="1700" dirty="0">
                <a:solidFill>
                  <a:schemeClr val="bg1"/>
                </a:solidFill>
              </a:rPr>
              <a:t>Clustering is used in assembling bulky data into clusters or groups that helps us to visualize the internal structure of the data. Basically, it is a grouping of items based on how similar and distinct they are to one another</a:t>
            </a:r>
          </a:p>
          <a:p>
            <a:pPr>
              <a:lnSpc>
                <a:spcPct val="90000"/>
              </a:lnSpc>
            </a:pPr>
            <a:endParaRPr lang="en-US" sz="1700" dirty="0">
              <a:solidFill>
                <a:schemeClr val="bg1"/>
              </a:solidFill>
            </a:endParaRPr>
          </a:p>
          <a:p>
            <a:pPr>
              <a:lnSpc>
                <a:spcPct val="90000"/>
              </a:lnSpc>
            </a:pPr>
            <a:r>
              <a:rPr lang="en-US" sz="1700" dirty="0">
                <a:solidFill>
                  <a:schemeClr val="bg1"/>
                </a:solidFill>
              </a:rPr>
              <a:t>For example, there is some online shopping site where we can find variety of stuffs from electronics, clothing, books, grocery items, cosmetic items, accessories. Here in figure 2 describes how it looks after clustering is done.</a:t>
            </a:r>
          </a:p>
          <a:p>
            <a:pPr>
              <a:lnSpc>
                <a:spcPct val="90000"/>
              </a:lnSpc>
            </a:pPr>
            <a:endParaRPr lang="en-US" sz="1700" dirty="0">
              <a:solidFill>
                <a:schemeClr val="bg1"/>
              </a:solidFill>
            </a:endParaRPr>
          </a:p>
          <a:p>
            <a:pPr>
              <a:lnSpc>
                <a:spcPct val="90000"/>
              </a:lnSpc>
            </a:pPr>
            <a:endParaRPr lang="en-US" sz="1700" dirty="0">
              <a:solidFill>
                <a:schemeClr val="bg1"/>
              </a:solidFill>
            </a:endParaRPr>
          </a:p>
          <a:p>
            <a:pPr>
              <a:lnSpc>
                <a:spcPct val="90000"/>
              </a:lnSpc>
            </a:pPr>
            <a:endParaRPr lang="en-US" sz="1700" dirty="0">
              <a:solidFill>
                <a:schemeClr val="bg1"/>
              </a:solidFill>
            </a:endParaRPr>
          </a:p>
          <a:p>
            <a:pPr>
              <a:lnSpc>
                <a:spcPct val="90000"/>
              </a:lnSpc>
            </a:pPr>
            <a:endParaRPr lang="en-US" sz="1700"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id="{148C6549-2562-D3F4-B29B-4697FC31B957}"/>
              </a:ext>
            </a:extLst>
          </p:cNvPr>
          <p:cNvPicPr>
            <a:picLocks noChangeAspect="1"/>
          </p:cNvPicPr>
          <p:nvPr/>
        </p:nvPicPr>
        <p:blipFill>
          <a:blip r:embed="rId2"/>
          <a:stretch>
            <a:fillRect/>
          </a:stretch>
        </p:blipFill>
        <p:spPr>
          <a:xfrm>
            <a:off x="4797238" y="2309507"/>
            <a:ext cx="6489819" cy="2238986"/>
          </a:xfrm>
          <a:prstGeom prst="rect">
            <a:avLst/>
          </a:prstGeom>
        </p:spPr>
      </p:pic>
    </p:spTree>
    <p:extLst>
      <p:ext uri="{BB962C8B-B14F-4D97-AF65-F5344CB8AC3E}">
        <p14:creationId xmlns:p14="http://schemas.microsoft.com/office/powerpoint/2010/main" val="333896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Stages of clustering</a:t>
            </a:r>
          </a:p>
        </p:txBody>
      </p:sp>
      <p:sp>
        <p:nvSpPr>
          <p:cNvPr id="3" name="Content Placeholder 2"/>
          <p:cNvSpPr>
            <a:spLocks noGrp="1"/>
          </p:cNvSpPr>
          <p:nvPr>
            <p:ph type="body" idx="1"/>
          </p:nvPr>
        </p:nvSpPr>
        <p:spPr>
          <a:xfrm>
            <a:off x="5155905" y="1113764"/>
            <a:ext cx="6108179" cy="4450695"/>
          </a:xfrm>
        </p:spPr>
        <p:txBody>
          <a:bodyPr anchor="ctr">
            <a:normAutofit/>
          </a:bodyPr>
          <a:lstStyle/>
          <a:p>
            <a:r>
              <a:rPr lang="en-US" dirty="0"/>
              <a:t>Raw Data</a:t>
            </a:r>
          </a:p>
          <a:p>
            <a:r>
              <a:rPr lang="en-US" dirty="0"/>
              <a:t>Clustering Algorithm</a:t>
            </a:r>
          </a:p>
          <a:p>
            <a:r>
              <a:rPr lang="en-US" dirty="0"/>
              <a:t>Clusters</a:t>
            </a:r>
          </a:p>
        </p:txBody>
      </p:sp>
    </p:spTree>
    <p:extLst>
      <p:ext uri="{BB962C8B-B14F-4D97-AF65-F5344CB8AC3E}">
        <p14:creationId xmlns:p14="http://schemas.microsoft.com/office/powerpoint/2010/main" val="92391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D31A-CC6B-D7EF-BE74-0F2275F34522}"/>
              </a:ext>
            </a:extLst>
          </p:cNvPr>
          <p:cNvSpPr>
            <a:spLocks noGrp="1"/>
          </p:cNvSpPr>
          <p:nvPr>
            <p:ph type="title"/>
          </p:nvPr>
        </p:nvSpPr>
        <p:spPr/>
        <p:txBody>
          <a:bodyPr/>
          <a:lstStyle/>
          <a:p>
            <a:r>
              <a:rPr lang="en-US" dirty="0"/>
              <a:t>Stages of clustering</a:t>
            </a:r>
          </a:p>
        </p:txBody>
      </p:sp>
      <p:sp>
        <p:nvSpPr>
          <p:cNvPr id="3" name="Content Placeholder 2">
            <a:extLst>
              <a:ext uri="{FF2B5EF4-FFF2-40B4-BE49-F238E27FC236}">
                <a16:creationId xmlns:a16="http://schemas.microsoft.com/office/drawing/2014/main" id="{339A76D5-C34F-59E2-DEF0-70199EF7BA8D}"/>
              </a:ext>
            </a:extLst>
          </p:cNvPr>
          <p:cNvSpPr>
            <a:spLocks noGrp="1"/>
          </p:cNvSpPr>
          <p:nvPr>
            <p:ph idx="1"/>
          </p:nvPr>
        </p:nvSpPr>
        <p:spPr/>
        <p:txBody>
          <a:bodyPr/>
          <a:lstStyle/>
          <a:p>
            <a:r>
              <a:rPr lang="en-US" dirty="0"/>
              <a:t>Raw Data: Raw data (which are not being processed yet) are collected from various sources on which we want to solicit various clustering algorithm</a:t>
            </a:r>
          </a:p>
          <a:p>
            <a:r>
              <a:rPr lang="en-US" dirty="0"/>
              <a:t>Clustering Algorithm: A specific algorithm is selected according to our requirements and then that very algorithm is applied on the raw data that were being selected. </a:t>
            </a:r>
          </a:p>
          <a:p>
            <a:r>
              <a:rPr lang="en-US" dirty="0"/>
              <a:t>Clusters: After soliciting the selected clustering algorithm on the raw data, we acquire our clusters.</a:t>
            </a:r>
          </a:p>
        </p:txBody>
      </p:sp>
    </p:spTree>
    <p:extLst>
      <p:ext uri="{BB962C8B-B14F-4D97-AF65-F5344CB8AC3E}">
        <p14:creationId xmlns:p14="http://schemas.microsoft.com/office/powerpoint/2010/main" val="57443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Types of clustering</a:t>
            </a:r>
            <a:endParaRPr lang="en-US" sz="3200" dirty="0">
              <a:solidFill>
                <a:srgbClr val="FFFFFF"/>
              </a:solidFill>
            </a:endParaRPr>
          </a:p>
        </p:txBody>
      </p:sp>
      <p:sp>
        <p:nvSpPr>
          <p:cNvPr id="17" name="Content Placeholder 2"/>
          <p:cNvSpPr>
            <a:spLocks noGrp="1"/>
          </p:cNvSpPr>
          <p:nvPr>
            <p:ph idx="1"/>
          </p:nvPr>
        </p:nvSpPr>
        <p:spPr>
          <a:xfrm>
            <a:off x="5155905" y="1113764"/>
            <a:ext cx="6108179" cy="4624327"/>
          </a:xfrm>
        </p:spPr>
        <p:txBody>
          <a:bodyPr anchor="ctr">
            <a:normAutofit/>
          </a:bodyPr>
          <a:lstStyle/>
          <a:p>
            <a:r>
              <a:rPr lang="en-US" dirty="0"/>
              <a:t>Partitioning Method</a:t>
            </a:r>
          </a:p>
          <a:p>
            <a:r>
              <a:rPr lang="en-US" dirty="0"/>
              <a:t>Density-based Method</a:t>
            </a:r>
          </a:p>
          <a:p>
            <a:r>
              <a:rPr lang="en-US" dirty="0"/>
              <a:t>Hierarchical Method</a:t>
            </a:r>
          </a:p>
          <a:p>
            <a:r>
              <a:rPr lang="en-US" dirty="0"/>
              <a:t>Grid-based method</a:t>
            </a:r>
          </a:p>
          <a:p>
            <a:r>
              <a:rPr lang="en-US" dirty="0"/>
              <a:t>Model-based clustering method</a:t>
            </a:r>
          </a:p>
          <a:p>
            <a:r>
              <a:rPr lang="en-US" dirty="0"/>
              <a:t>Constraint-based method</a:t>
            </a:r>
          </a:p>
          <a:p>
            <a:endParaRPr dirty="0"/>
          </a:p>
        </p:txBody>
      </p:sp>
    </p:spTree>
    <p:extLst>
      <p:ext uri="{BB962C8B-B14F-4D97-AF65-F5344CB8AC3E}">
        <p14:creationId xmlns:p14="http://schemas.microsoft.com/office/powerpoint/2010/main" val="285465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E25B-127E-2FD7-FF91-12BCB34EA5F8}"/>
              </a:ext>
            </a:extLst>
          </p:cNvPr>
          <p:cNvSpPr>
            <a:spLocks noGrp="1"/>
          </p:cNvSpPr>
          <p:nvPr>
            <p:ph type="title"/>
          </p:nvPr>
        </p:nvSpPr>
        <p:spPr>
          <a:xfrm>
            <a:off x="581192" y="702156"/>
            <a:ext cx="11029616" cy="1013800"/>
          </a:xfrm>
        </p:spPr>
        <p:txBody>
          <a:bodyPr>
            <a:normAutofit/>
          </a:bodyPr>
          <a:lstStyle/>
          <a:p>
            <a:pPr>
              <a:lnSpc>
                <a:spcPct val="90000"/>
              </a:lnSpc>
            </a:pPr>
            <a:br>
              <a:rPr lang="en-US" sz="1100"/>
            </a:br>
            <a:br>
              <a:rPr lang="en-US" sz="1100"/>
            </a:br>
            <a:br>
              <a:rPr lang="en-US" sz="1100"/>
            </a:br>
            <a:br>
              <a:rPr lang="en-US" sz="1100"/>
            </a:br>
            <a:r>
              <a:rPr lang="en-US" sz="1100"/>
              <a:t>Partitioning Method</a:t>
            </a:r>
            <a:br>
              <a:rPr lang="en-US" sz="1100"/>
            </a:br>
            <a:endParaRPr lang="en-US" sz="1100"/>
          </a:p>
        </p:txBody>
      </p:sp>
      <p:sp>
        <p:nvSpPr>
          <p:cNvPr id="10" name="Rectangle 9">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46F5B"/>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icon&#10;&#10;Description automatically generated">
            <a:extLst>
              <a:ext uri="{FF2B5EF4-FFF2-40B4-BE49-F238E27FC236}">
                <a16:creationId xmlns:a16="http://schemas.microsoft.com/office/drawing/2014/main" id="{8E69F30E-722D-947C-C928-734608356009}"/>
              </a:ext>
            </a:extLst>
          </p:cNvPr>
          <p:cNvPicPr>
            <a:picLocks noChangeAspect="1"/>
          </p:cNvPicPr>
          <p:nvPr/>
        </p:nvPicPr>
        <p:blipFill>
          <a:blip r:embed="rId2"/>
          <a:stretch>
            <a:fillRect/>
          </a:stretch>
        </p:blipFill>
        <p:spPr>
          <a:xfrm>
            <a:off x="657225" y="2932628"/>
            <a:ext cx="4962525" cy="2506075"/>
          </a:xfrm>
          <a:prstGeom prst="rect">
            <a:avLst/>
          </a:prstGeom>
        </p:spPr>
      </p:pic>
      <p:sp>
        <p:nvSpPr>
          <p:cNvPr id="3" name="Content Placeholder 2">
            <a:extLst>
              <a:ext uri="{FF2B5EF4-FFF2-40B4-BE49-F238E27FC236}">
                <a16:creationId xmlns:a16="http://schemas.microsoft.com/office/drawing/2014/main" id="{BB49597F-95AA-B069-6179-90D218495BE5}"/>
              </a:ext>
            </a:extLst>
          </p:cNvPr>
          <p:cNvSpPr>
            <a:spLocks noGrp="1"/>
          </p:cNvSpPr>
          <p:nvPr>
            <p:ph idx="1"/>
          </p:nvPr>
        </p:nvSpPr>
        <p:spPr>
          <a:xfrm>
            <a:off x="6335805" y="2180496"/>
            <a:ext cx="5275001" cy="4045683"/>
          </a:xfrm>
        </p:spPr>
        <p:txBody>
          <a:bodyPr>
            <a:normAutofit/>
          </a:bodyPr>
          <a:lstStyle/>
          <a:p>
            <a:pPr>
              <a:buClr>
                <a:srgbClr val="D46F5B"/>
              </a:buClr>
            </a:pPr>
            <a:r>
              <a:rPr lang="en-US" dirty="0"/>
              <a:t>In the case of partitioning clustering method, the objects of the datasets are segregated into numerous subsets.</a:t>
            </a:r>
          </a:p>
          <a:p>
            <a:pPr>
              <a:buClr>
                <a:srgbClr val="D46F5B"/>
              </a:buClr>
            </a:pPr>
            <a:r>
              <a:rPr lang="en-US" dirty="0"/>
              <a:t>Given some examples of the partitioning algorithms are K-means, PAM (Partitioning </a:t>
            </a:r>
            <a:r>
              <a:rPr lang="en-US" dirty="0" err="1"/>
              <a:t>AroundMedoids</a:t>
            </a:r>
            <a:r>
              <a:rPr lang="en-US" dirty="0"/>
              <a:t>). </a:t>
            </a:r>
          </a:p>
          <a:p>
            <a:pPr>
              <a:buClr>
                <a:srgbClr val="D46F5B"/>
              </a:buClr>
            </a:pPr>
            <a:r>
              <a:rPr lang="en-US" dirty="0"/>
              <a:t>The figure shows how clusters are formed after applying partitioning clustering technique </a:t>
            </a:r>
          </a:p>
        </p:txBody>
      </p:sp>
    </p:spTree>
    <p:extLst>
      <p:ext uri="{BB962C8B-B14F-4D97-AF65-F5344CB8AC3E}">
        <p14:creationId xmlns:p14="http://schemas.microsoft.com/office/powerpoint/2010/main" val="41642728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527329992A904F9FAA8C10F51CF43B" ma:contentTypeVersion="2" ma:contentTypeDescription="Create a new document." ma:contentTypeScope="" ma:versionID="91ee8a51ed18278c02d1330da0c11e91">
  <xsd:schema xmlns:xsd="http://www.w3.org/2001/XMLSchema" xmlns:xs="http://www.w3.org/2001/XMLSchema" xmlns:p="http://schemas.microsoft.com/office/2006/metadata/properties" xmlns:ns3="fac0bea8-79fb-4308-9be5-149aceaebfac" targetNamespace="http://schemas.microsoft.com/office/2006/metadata/properties" ma:root="true" ma:fieldsID="7defa6c79d6bc95770e37ba64215c818" ns3:_="">
    <xsd:import namespace="fac0bea8-79fb-4308-9be5-149aceaebfa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c0bea8-79fb-4308-9be5-149aceaebf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CD5D8-D101-4564-A8EF-9EB60F144F6E}">
  <ds:schemaRefs>
    <ds:schemaRef ds:uri="http://schemas.microsoft.com/sharepoint/v3/contenttype/forms"/>
  </ds:schemaRefs>
</ds:datastoreItem>
</file>

<file path=customXml/itemProps2.xml><?xml version="1.0" encoding="utf-8"?>
<ds:datastoreItem xmlns:ds="http://schemas.openxmlformats.org/officeDocument/2006/customXml" ds:itemID="{5D0AD570-77C2-4B05-95E7-CD73033DD7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c0bea8-79fb-4308-9be5-149aceaebf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351424-B009-4E6E-BE12-C5E6B0BDE36E}">
  <ds:schemaRefs>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elements/1.1/"/>
    <ds:schemaRef ds:uri="fac0bea8-79fb-4308-9be5-149aceaebfac"/>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Web60D5</Template>
  <TotalTime>1689</TotalTime>
  <Words>1667</Words>
  <Application>Microsoft Office PowerPoint</Application>
  <PresentationFormat>Widescreen</PresentationFormat>
  <Paragraphs>110</Paragraphs>
  <Slides>27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Gill Sans MT</vt:lpstr>
      <vt:lpstr>Roboto</vt:lpstr>
      <vt:lpstr>Segoe UI</vt:lpstr>
      <vt:lpstr>Segoe UI Light</vt:lpstr>
      <vt:lpstr>Segoe UI Semilight</vt:lpstr>
      <vt:lpstr>Wingdings 2</vt:lpstr>
      <vt:lpstr>Dividend</vt:lpstr>
      <vt:lpstr>QuickStarter Theme</vt:lpstr>
      <vt:lpstr>K-means clustering  method based network shared resources mining</vt:lpstr>
      <vt:lpstr>Why mining network shared resources?</vt:lpstr>
      <vt:lpstr>Existing Methods of network shared resources mining</vt:lpstr>
      <vt:lpstr>Clustering</vt:lpstr>
      <vt:lpstr>What is Clustering?</vt:lpstr>
      <vt:lpstr>Stages of clustering</vt:lpstr>
      <vt:lpstr>Stages of clustering</vt:lpstr>
      <vt:lpstr>Types of clustering</vt:lpstr>
      <vt:lpstr>    Partitioning Method </vt:lpstr>
      <vt:lpstr>Density-based Method</vt:lpstr>
      <vt:lpstr>Hierarchical Method</vt:lpstr>
      <vt:lpstr>Grid-based method</vt:lpstr>
      <vt:lpstr>Model-based clustering method</vt:lpstr>
      <vt:lpstr>Constraint-based method</vt:lpstr>
      <vt:lpstr>K-means clustering</vt:lpstr>
      <vt:lpstr>K-means clustering algorithm</vt:lpstr>
      <vt:lpstr>K-means clustering algorithm</vt:lpstr>
      <vt:lpstr>K-means clustering algorithm</vt:lpstr>
      <vt:lpstr>Application of k-means clustering algorithm in mining of network shared resources </vt:lpstr>
      <vt:lpstr>K-means-based data clustering of network shared resources </vt:lpstr>
      <vt:lpstr>K-means-based data clustering of network shared resources </vt:lpstr>
      <vt:lpstr>K-means-based data clustering of network shared resources </vt:lpstr>
      <vt:lpstr>Comparisons  with existing methods</vt:lpstr>
      <vt:lpstr>Accuracy comparison</vt:lpstr>
      <vt:lpstr>Data mining time comparison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of Network Shared Resources</dc:title>
  <dc:creator>uday kiran</dc:creator>
  <cp:lastModifiedBy>Uday Kiran Palneedi</cp:lastModifiedBy>
  <cp:revision>8</cp:revision>
  <dcterms:created xsi:type="dcterms:W3CDTF">2022-12-13T04:19:45Z</dcterms:created>
  <dcterms:modified xsi:type="dcterms:W3CDTF">2022-12-15T05:59:13Z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0x010100E8527329992A904F9FAA8C10F51CF43B</vt:lpwstr>
  </property>
</Properties>
</file>