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0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48CA3-ACB0-402B-80E4-A1DAFD668345}" v="3" dt="2024-06-26T09:22:58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4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436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0321" y="0"/>
            <a:ext cx="14677392" cy="8227457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0879" y="4226557"/>
            <a:ext cx="8178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759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39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226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40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20320" y="339344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818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422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0320" y="311911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423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3102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243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36668" y="1188720"/>
            <a:ext cx="0" cy="585216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34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892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15268" y="4452702"/>
            <a:ext cx="97960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2631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95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4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6804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429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149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618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5403" y="3495040"/>
            <a:ext cx="42173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919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665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883" y="0"/>
            <a:ext cx="14675954" cy="8227457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3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528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8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1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0D7B-A668-6E97-0710-81FE8C4F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6" y="787078"/>
            <a:ext cx="6609144" cy="28502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312F2B"/>
                </a:solidFill>
                <a:latin typeface="Forte" panose="03060902040502070203" pitchFamily="66" charset="0"/>
                <a:ea typeface="Gelasio" pitchFamily="34" charset="-122"/>
                <a:cs typeface="Gelasio" pitchFamily="34" charset="-120"/>
              </a:rPr>
              <a:t>Fault Tolerance and Recovery Techniques in Distributed Operating Systems</a:t>
            </a:r>
            <a:br>
              <a:rPr lang="en-US" sz="3600" dirty="0">
                <a:latin typeface="Forte" panose="03060902040502070203" pitchFamily="66" charset="0"/>
              </a:rPr>
            </a:br>
            <a:endParaRPr lang="en-IN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F69F0-095C-43C5-EE84-004FCE22E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574" y="3958542"/>
            <a:ext cx="5565858" cy="3032567"/>
          </a:xfrm>
        </p:spPr>
        <p:txBody>
          <a:bodyPr/>
          <a:lstStyle/>
          <a:p>
            <a:r>
              <a:rPr lang="en-IN" sz="2800" dirty="0" err="1">
                <a:latin typeface="Algerian" panose="04020705040A02060702" pitchFamily="82" charset="0"/>
              </a:rPr>
              <a:t>Ch.sai</a:t>
            </a:r>
            <a:r>
              <a:rPr lang="en-IN" sz="2800" dirty="0">
                <a:latin typeface="Algerian" panose="04020705040A02060702" pitchFamily="82" charset="0"/>
              </a:rPr>
              <a:t> Prakash-192110061</a:t>
            </a:r>
          </a:p>
          <a:p>
            <a:r>
              <a:rPr lang="en-IN" sz="2800" dirty="0" err="1">
                <a:latin typeface="Algerian" panose="04020705040A02060702" pitchFamily="82" charset="0"/>
              </a:rPr>
              <a:t>L.Venkata</a:t>
            </a:r>
            <a:r>
              <a:rPr lang="en-IN" sz="2800" dirty="0">
                <a:latin typeface="Algerian" panose="04020705040A02060702" pitchFamily="82" charset="0"/>
              </a:rPr>
              <a:t> sai-192210403</a:t>
            </a:r>
          </a:p>
          <a:p>
            <a:r>
              <a:rPr lang="en-IN" sz="2800" dirty="0">
                <a:latin typeface="Algerian" panose="04020705040A02060702" pitchFamily="82" charset="0"/>
              </a:rPr>
              <a:t>B.Priyanka-192111524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FAD83-619C-86F8-CD87-F4DF0AAF2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1969" y="891251"/>
            <a:ext cx="6215605" cy="64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4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B5DD0C-9437-0DA5-EBE2-5883846F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763929"/>
            <a:ext cx="7465670" cy="2548232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Kunstler Script" panose="030304020206070D0D06" pitchFamily="66" charset="0"/>
              </a:rPr>
              <a:t>Introduction</a:t>
            </a: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E8D0087F-464C-68DA-0FFB-EFF2E32C4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0623" y="1099594"/>
            <a:ext cx="5382228" cy="570631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90C40-26D1-074C-93A6-CB1A1D92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7549" y="3637278"/>
            <a:ext cx="7373073" cy="374737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ts val="218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Distributed operating systems are designed to handle complex tasks by leveraging multiple interconnected machines. </a:t>
            </a:r>
          </a:p>
          <a:p>
            <a:pPr marL="457200" indent="-457200" algn="l">
              <a:lnSpc>
                <a:spcPts val="2184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ts val="218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Fault tolerance is crucial in these systems, ensuring seamless operation even when individual components fail. </a:t>
            </a:r>
          </a:p>
          <a:p>
            <a:pPr marL="457200" indent="-457200" algn="l">
              <a:lnSpc>
                <a:spcPts val="2184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ts val="218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This presentation explores various techniques to achieve resilience and enable rapid recovery.</a:t>
            </a:r>
            <a:endParaRPr lang="en-IN" sz="2400" dirty="0">
              <a:solidFill>
                <a:srgbClr val="272525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5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36D6-CA7D-74C6-9163-F041E484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3" y="856527"/>
            <a:ext cx="11521435" cy="188667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312F2B"/>
                </a:solidFill>
                <a:latin typeface="Old English Text MT" panose="03040902040508030806" pitchFamily="66" charset="0"/>
                <a:ea typeface="Gelasio" pitchFamily="34" charset="-122"/>
                <a:cs typeface="Gelasio" pitchFamily="34" charset="-120"/>
              </a:rPr>
              <a:t>Importance of Fault Tolerance in Distributed Systems</a:t>
            </a:r>
            <a:br>
              <a:rPr lang="en-US" sz="4800" dirty="0">
                <a:latin typeface="Old English Text MT" panose="03040902040508030806" pitchFamily="66" charset="0"/>
              </a:rPr>
            </a:br>
            <a:endParaRPr lang="en-IN" sz="4800" dirty="0">
              <a:latin typeface="Old English Text MT" panose="03040902040508030806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5828F-D8B0-C5B0-5F71-4C0B3D0E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6071" y="3328420"/>
            <a:ext cx="6105275" cy="119220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sz="3600" dirty="0">
                <a:solidFill>
                  <a:srgbClr val="312F2B"/>
                </a:solidFill>
                <a:latin typeface="Gabriola" panose="04040605051002020D02" pitchFamily="82" charset="0"/>
                <a:ea typeface="Gelasio" pitchFamily="34" charset="-122"/>
                <a:cs typeface="Gelasio" pitchFamily="34" charset="-120"/>
              </a:rPr>
              <a:t>High Availability</a:t>
            </a:r>
            <a:endParaRPr lang="en-US" sz="3600" dirty="0">
              <a:latin typeface="Gabriola" panose="04040605051002020D02" pitchFamily="82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0B24F-828D-3D5E-8562-527B8C22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15" y="4376791"/>
            <a:ext cx="4059242" cy="299628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sz="3000" dirty="0">
                <a:solidFill>
                  <a:srgbClr val="272525"/>
                </a:solidFill>
                <a:latin typeface="Bell MT" panose="02020503060305020303" pitchFamily="18" charset="0"/>
                <a:ea typeface="Lato" pitchFamily="34" charset="-122"/>
                <a:cs typeface="Lato" pitchFamily="34" charset="-120"/>
              </a:rPr>
              <a:t>Fault tolerance guarantees that the system can continue to function despite individual component failures, ensuring high uptime and reliability.</a:t>
            </a:r>
            <a:endParaRPr lang="en-US" sz="3000" dirty="0">
              <a:latin typeface="Bell MT" panose="02020503060305020303" pitchFamily="18" charset="0"/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B190D-5D08-95F5-1A59-DAA3C1735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85702" y="4334756"/>
            <a:ext cx="3193219" cy="27162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272525"/>
                </a:solidFill>
                <a:latin typeface="Bell MT" panose="02020503060305020303" pitchFamily="18" charset="0"/>
                <a:ea typeface="Lato" pitchFamily="34" charset="-122"/>
                <a:cs typeface="Lato" pitchFamily="34" charset="-120"/>
              </a:rPr>
              <a:t>Recovery techniques like checkpointing and replication protect against data loss, maintaining the consistency and integrity of critical information</a:t>
            </a:r>
            <a:r>
              <a:rPr lang="en-US" sz="32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3200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A0564-BE3C-30F3-8E39-BB775AF0EE38}"/>
              </a:ext>
            </a:extLst>
          </p:cNvPr>
          <p:cNvSpPr txBox="1"/>
          <p:nvPr/>
        </p:nvSpPr>
        <p:spPr>
          <a:xfrm>
            <a:off x="5383659" y="3215812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12F2B"/>
                </a:solidFill>
                <a:latin typeface="Gabriola" panose="04040605051002020D02" pitchFamily="82" charset="0"/>
                <a:ea typeface="Gelasio" pitchFamily="34" charset="-122"/>
                <a:cs typeface="Gelasio" pitchFamily="34" charset="-120"/>
              </a:rPr>
              <a:t>Data Integrity</a:t>
            </a:r>
            <a:endParaRPr lang="en-I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641A9-4FFE-C5E0-F9C6-2A505D6606D2}"/>
              </a:ext>
            </a:extLst>
          </p:cNvPr>
          <p:cNvSpPr txBox="1"/>
          <p:nvPr/>
        </p:nvSpPr>
        <p:spPr>
          <a:xfrm>
            <a:off x="9441952" y="3328420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12F2B"/>
                </a:solidFill>
                <a:latin typeface="Gabriola" panose="04040605051002020D02" pitchFamily="82" charset="0"/>
                <a:ea typeface="Gelasio" pitchFamily="34" charset="-122"/>
                <a:cs typeface="Gelasio" pitchFamily="34" charset="-120"/>
              </a:rPr>
              <a:t>Scalability</a:t>
            </a:r>
            <a:endParaRPr lang="en-US" sz="3600" dirty="0">
              <a:latin typeface="Gabriola" panose="04040605051002020D02" pitchFamily="82" charset="0"/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EDE19-5097-71E3-882E-1E06FE459474}"/>
              </a:ext>
            </a:extLst>
          </p:cNvPr>
          <p:cNvSpPr txBox="1"/>
          <p:nvPr/>
        </p:nvSpPr>
        <p:spPr>
          <a:xfrm>
            <a:off x="9328934" y="4376791"/>
            <a:ext cx="3359649" cy="221599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Fault-tolerant distributed systems can scale more effectively by dynamically adjusting resources and gracefully handling increased workloads.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97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894A-00EE-C63F-20DC-E3A5310621E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12F2B"/>
                </a:solidFill>
                <a:latin typeface="Forte" panose="03060902040502070203" pitchFamily="66" charset="0"/>
                <a:ea typeface="Gelasio" pitchFamily="34" charset="-122"/>
                <a:cs typeface="Gelasio" pitchFamily="34" charset="-120"/>
              </a:rPr>
              <a:t>Replication Techniques for Fault Tolerance</a:t>
            </a:r>
            <a:br>
              <a:rPr lang="en-US" sz="5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7FD3-7128-A1B0-9824-8A99BD552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868" y="3072384"/>
            <a:ext cx="4037743" cy="3972154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Primary-Backup Replication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One primary node handles requests, with backup replicas ready to take over in case of failure.</a:t>
            </a:r>
            <a:endParaRPr lang="en-US" sz="3200" dirty="0">
              <a:latin typeface="+mj-lt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9741A-9047-C68F-8CAC-FF7F3FB6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7353" y="3072384"/>
            <a:ext cx="3462391" cy="3972154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Quorum-Based Replication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Data is replicated across multiple nodes, and a quorum of nodes must agree on updates.</a:t>
            </a:r>
            <a:endParaRPr lang="en-US" sz="3200" dirty="0">
              <a:latin typeface="+mj-lt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6A7B32-A384-FDB7-DEAD-2D5FC9AB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486" y="3072384"/>
            <a:ext cx="4911046" cy="42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2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6741-E8BD-2B65-9542-85AE0377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1178559"/>
            <a:ext cx="11812197" cy="156464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312F2B"/>
                </a:solidFill>
                <a:latin typeface="Baguet Script" panose="00000500000000000000" pitchFamily="2" charset="0"/>
                <a:ea typeface="Gelasio" pitchFamily="34" charset="-122"/>
                <a:cs typeface="Gelasio" pitchFamily="34" charset="-120"/>
              </a:rPr>
              <a:t>Quorum-Based Protocols for Fault Tolerance</a:t>
            </a:r>
            <a:br>
              <a:rPr lang="en-US" sz="4800" dirty="0">
                <a:latin typeface="Baguet Script" panose="00000500000000000000" pitchFamily="2" charset="0"/>
              </a:rPr>
            </a:br>
            <a:endParaRPr lang="en-IN" sz="4800" dirty="0">
              <a:latin typeface="Baguet Scrip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A8C9C-489E-7AE3-2475-73576016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480" y="2887038"/>
            <a:ext cx="5661965" cy="1397286"/>
          </a:xfr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sz="3600" dirty="0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Read Quorum</a:t>
            </a:r>
            <a:endParaRPr lang="en-US" sz="3600" dirty="0">
              <a:latin typeface="+mj-lt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844A-A041-E1F9-C22B-3EC6D0D42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1254" y="3678149"/>
            <a:ext cx="3770616" cy="2065106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rgbClr val="272525"/>
                </a:solidFill>
                <a:latin typeface="Algerian" panose="04020705040A02060702" pitchFamily="82" charset="0"/>
                <a:ea typeface="Lato" pitchFamily="34" charset="-122"/>
                <a:cs typeface="Lato" pitchFamily="34" charset="-120"/>
              </a:rPr>
              <a:t>A majority of nodes must agree on the data before a read operation can complete.</a:t>
            </a:r>
            <a:endParaRPr lang="en-US" sz="32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64D69-A7D8-9415-D984-C95147407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54886" y="3190239"/>
            <a:ext cx="8023884" cy="11762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600" dirty="0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Write Quorum</a:t>
            </a:r>
            <a:endParaRPr lang="en-US" sz="3600" dirty="0">
              <a:latin typeface="+mj-lt"/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34E85-D52A-5AAC-C580-7ABD2AD2A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54886" y="3891915"/>
            <a:ext cx="3277456" cy="3159126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rgbClr val="272525"/>
                </a:solidFill>
                <a:latin typeface="Algerian" panose="04020705040A02060702" pitchFamily="82" charset="0"/>
                <a:ea typeface="Lato" pitchFamily="34" charset="-122"/>
                <a:cs typeface="Lato" pitchFamily="34" charset="-120"/>
              </a:rPr>
              <a:t>A majority of nodes must acknowledge a write operation before it can be committed.</a:t>
            </a:r>
            <a:endParaRPr lang="en-US" sz="32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735CD-CE4A-847B-D6C8-D7F85131A696}"/>
              </a:ext>
            </a:extLst>
          </p:cNvPr>
          <p:cNvSpPr txBox="1"/>
          <p:nvPr/>
        </p:nvSpPr>
        <p:spPr>
          <a:xfrm>
            <a:off x="8548099" y="3046400"/>
            <a:ext cx="3798357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72525"/>
                </a:solidFill>
                <a:latin typeface="+mj-lt"/>
                <a:ea typeface="Gelasio" pitchFamily="34" charset="-122"/>
                <a:cs typeface="Gelasio" pitchFamily="34" charset="-120"/>
              </a:rPr>
              <a:t>Quorum Intersection</a:t>
            </a:r>
            <a:endParaRPr lang="en-US" sz="3200" dirty="0">
              <a:latin typeface="+mj-lt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65287-3F50-5A36-2C95-DEBC9A015615}"/>
              </a:ext>
            </a:extLst>
          </p:cNvPr>
          <p:cNvSpPr txBox="1"/>
          <p:nvPr/>
        </p:nvSpPr>
        <p:spPr>
          <a:xfrm>
            <a:off x="8536168" y="3794932"/>
            <a:ext cx="27842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Algerian" panose="04020705040A02060702" pitchFamily="82" charset="0"/>
                <a:ea typeface="Lato" pitchFamily="34" charset="-122"/>
                <a:cs typeface="Lato" pitchFamily="34" charset="-120"/>
              </a:rPr>
              <a:t>Ensuring that read and write quorums overlap to maintain consistency.</a:t>
            </a:r>
            <a:endParaRPr lang="en-US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38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22D5-541D-CC09-B93B-1422E17F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312F2B"/>
                </a:solidFill>
                <a:latin typeface="Baguet Script" panose="00000500000000000000" pitchFamily="2" charset="0"/>
                <a:ea typeface="Gadugi" panose="020B0502040204020203" pitchFamily="34" charset="0"/>
                <a:cs typeface="Gelasio" pitchFamily="34" charset="-120"/>
              </a:rPr>
              <a:t>Consensus Algorithms for Fault Tolerance</a:t>
            </a:r>
            <a:br>
              <a:rPr lang="en-US" sz="5400" dirty="0">
                <a:latin typeface="Baguet Script" panose="00000500000000000000" pitchFamily="2" charset="0"/>
              </a:rPr>
            </a:br>
            <a:endParaRPr lang="en-IN" dirty="0">
              <a:latin typeface="Baguet Scrip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EA57D-34DD-7311-4774-3CAAE611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2076" y="4403089"/>
            <a:ext cx="4541179" cy="309704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Paxos</a:t>
            </a:r>
            <a:endParaRPr lang="en-US" sz="3200" dirty="0"/>
          </a:p>
          <a:p>
            <a:r>
              <a:rPr lang="en-US" sz="3200" dirty="0">
                <a:solidFill>
                  <a:srgbClr val="272525"/>
                </a:solidFill>
                <a:latin typeface="Bell MT" panose="02020503060305020303" pitchFamily="18" charset="0"/>
                <a:ea typeface="Lato" pitchFamily="34" charset="-122"/>
                <a:cs typeface="Lato" pitchFamily="34" charset="-120"/>
              </a:rPr>
              <a:t>A leader-based consensus protocol that guarantees consistency despite failures.</a:t>
            </a:r>
            <a:endParaRPr lang="en-US" sz="3200" dirty="0">
              <a:latin typeface="Bell MT" panose="02020503060305020303" pitchFamily="18" charset="0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532BF-50C9-8A6D-40E1-D6347C7E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43256" y="4251622"/>
            <a:ext cx="5661965" cy="13786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272525"/>
                </a:solidFill>
                <a:latin typeface="Aptos" panose="020B0004020202020204" pitchFamily="34" charset="0"/>
                <a:ea typeface="Gelasio" pitchFamily="34" charset="-122"/>
                <a:cs typeface="Gelasio" pitchFamily="34" charset="-120"/>
              </a:rPr>
              <a:t>Raft</a:t>
            </a:r>
            <a:endParaRPr lang="en-US" sz="3200" dirty="0"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1E427-9A91-8847-95E0-B06330375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43256" y="5198723"/>
            <a:ext cx="4284322" cy="185231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 simplified consensus algorithm that is easier to understand and implement.</a:t>
            </a:r>
            <a:endParaRPr lang="en-US" sz="3200" dirty="0"/>
          </a:p>
          <a:p>
            <a:endParaRPr lang="en-IN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7732E94F-48FD-2032-21A4-F991FD12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45" y="3274695"/>
            <a:ext cx="617220" cy="617220"/>
          </a:xfrm>
          <a:prstGeom prst="rect">
            <a:avLst/>
          </a:prstGeom>
        </p:spPr>
      </p:pic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9754D411-EC41-CDB4-D6F9-1C35A406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10" y="3274695"/>
            <a:ext cx="617220" cy="617220"/>
          </a:xfrm>
          <a:prstGeom prst="rect">
            <a:avLst/>
          </a:prstGeom>
        </p:spPr>
      </p:pic>
      <p:pic>
        <p:nvPicPr>
          <p:cNvPr id="8" name="Image 4" descr="preencoded.png">
            <a:extLst>
              <a:ext uri="{FF2B5EF4-FFF2-40B4-BE49-F238E27FC236}">
                <a16:creationId xmlns:a16="http://schemas.microsoft.com/office/drawing/2014/main" id="{2B0CC731-4E92-B377-7012-AB46A8178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3775" y="3279205"/>
            <a:ext cx="617220" cy="617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7DE921-C44E-529E-459A-B8AA96E66677}"/>
              </a:ext>
            </a:extLst>
          </p:cNvPr>
          <p:cNvSpPr txBox="1"/>
          <p:nvPr/>
        </p:nvSpPr>
        <p:spPr>
          <a:xfrm>
            <a:off x="10222787" y="4347847"/>
            <a:ext cx="2496417" cy="480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38"/>
              </a:lnSpc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rgbClr val="272525"/>
                </a:solidFill>
                <a:latin typeface="Aptos" panose="020B0004020202020204" pitchFamily="34" charset="0"/>
                <a:ea typeface="Gelasio" pitchFamily="34" charset="-122"/>
                <a:cs typeface="Gelasio" pitchFamily="34" charset="-120"/>
              </a:rPr>
              <a:t>ZooKeeper</a:t>
            </a:r>
            <a:endParaRPr lang="en-US" sz="2800" dirty="0"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5143C-4225-3FA3-B521-6730FCDA03D3}"/>
              </a:ext>
            </a:extLst>
          </p:cNvPr>
          <p:cNvSpPr txBox="1"/>
          <p:nvPr/>
        </p:nvSpPr>
        <p:spPr>
          <a:xfrm>
            <a:off x="10222787" y="5232490"/>
            <a:ext cx="35959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A coordination service that uses Zab, a </a:t>
            </a:r>
            <a:r>
              <a:rPr lang="en-US" sz="2800" dirty="0" err="1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Paxos</a:t>
            </a:r>
            <a:r>
              <a:rPr lang="en-US" sz="2800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-like protocol, to ensure consistency.</a:t>
            </a:r>
            <a:endParaRPr lang="en-US" sz="28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48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5EF5-CBAA-CE4E-DA56-C2221E4C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Future Trends</a:t>
            </a:r>
            <a:br>
              <a:rPr lang="en-US" sz="5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8016-A9CA-358C-1CD9-BF1A5746C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2" y="3068319"/>
            <a:ext cx="5442220" cy="398272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72525"/>
                </a:solidFill>
                <a:latin typeface="Baguet Script" panose="00000500000000000000" pitchFamily="2" charset="0"/>
                <a:ea typeface="Lato" pitchFamily="34" charset="-122"/>
                <a:cs typeface="Lato" pitchFamily="34" charset="-120"/>
              </a:rPr>
              <a:t>Key Takeaways</a:t>
            </a:r>
            <a:endParaRPr lang="en-US" sz="3200" dirty="0">
              <a:latin typeface="Baguet Script" panose="00000500000000000000" pitchFamily="2" charset="0"/>
            </a:endParaRPr>
          </a:p>
          <a:p>
            <a:r>
              <a:rPr lang="en-US" sz="3200" dirty="0">
                <a:solidFill>
                  <a:srgbClr val="272525"/>
                </a:solidFill>
                <a:latin typeface="Bell MT" panose="02020503060305020303" pitchFamily="18" charset="0"/>
                <a:ea typeface="Lato" pitchFamily="34" charset="-122"/>
                <a:cs typeface="Lato" pitchFamily="34" charset="-120"/>
              </a:rPr>
              <a:t>Fault tolerance is crucial for reliable distributed systems</a:t>
            </a:r>
          </a:p>
          <a:p>
            <a:r>
              <a:rPr lang="en-US" sz="3200" dirty="0">
                <a:solidFill>
                  <a:srgbClr val="272525"/>
                </a:solidFill>
                <a:latin typeface="Bell MT" panose="02020503060305020303" pitchFamily="18" charset="0"/>
                <a:ea typeface="Lato" pitchFamily="34" charset="-122"/>
                <a:cs typeface="Lato" pitchFamily="34" charset="-120"/>
              </a:rPr>
              <a:t>Replication, checkpointing, and quorum protocols enable recovery.</a:t>
            </a:r>
          </a:p>
          <a:p>
            <a:r>
              <a:rPr lang="en-US" sz="3200" dirty="0">
                <a:solidFill>
                  <a:srgbClr val="272525"/>
                </a:solidFill>
                <a:latin typeface="Bell MT" panose="02020503060305020303" pitchFamily="18" charset="0"/>
                <a:ea typeface="Lato" pitchFamily="34" charset="-122"/>
                <a:cs typeface="Lato" pitchFamily="34" charset="-120"/>
              </a:rPr>
              <a:t>Consensus algorithms ensure consistent state despite failures.</a:t>
            </a:r>
            <a:endParaRPr lang="en-US" sz="3200" dirty="0">
              <a:latin typeface="Bell MT" panose="02020503060305020303" pitchFamily="18" charset="0"/>
            </a:endParaRPr>
          </a:p>
          <a:p>
            <a:endParaRPr lang="en-US" sz="3200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10717-FCCF-21D1-9717-B0EC9D5E8DA6}"/>
              </a:ext>
            </a:extLst>
          </p:cNvPr>
          <p:cNvSpPr txBox="1"/>
          <p:nvPr/>
        </p:nvSpPr>
        <p:spPr>
          <a:xfrm>
            <a:off x="7212458" y="3068319"/>
            <a:ext cx="60720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72525"/>
                </a:solidFill>
                <a:latin typeface="Baguet Script" panose="00000500000000000000" pitchFamily="2" charset="0"/>
                <a:ea typeface="Lato" pitchFamily="34" charset="-122"/>
                <a:cs typeface="Lato" pitchFamily="34" charset="-120"/>
              </a:rPr>
              <a:t>Future Developments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Advancing consensus algorithms for faster convergence.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Adaptive fault tolerance for dynamic cloud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72525"/>
                </a:solidFill>
                <a:latin typeface="+mj-lt"/>
                <a:ea typeface="Lato" pitchFamily="34" charset="-122"/>
                <a:cs typeface="Lato" pitchFamily="34" charset="-120"/>
              </a:rPr>
              <a:t>Leveraging emerging technologies like blockchain for fault tolerance.</a:t>
            </a:r>
            <a:endParaRPr lang="en-US" sz="2800" dirty="0">
              <a:latin typeface="+mj-lt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53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55D425-916F-3129-6A57-E153F9DF2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71" y="1330503"/>
            <a:ext cx="5239820" cy="55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18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os.ppt</Template>
  <TotalTime>69</TotalTime>
  <Words>343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Algerian</vt:lpstr>
      <vt:lpstr>Aptos</vt:lpstr>
      <vt:lpstr>Arial</vt:lpstr>
      <vt:lpstr>Baguet Script</vt:lpstr>
      <vt:lpstr>Bell MT</vt:lpstr>
      <vt:lpstr>Forte</vt:lpstr>
      <vt:lpstr>Gabriola</vt:lpstr>
      <vt:lpstr>Garamond</vt:lpstr>
      <vt:lpstr>Gelasio</vt:lpstr>
      <vt:lpstr>Kunstler Script</vt:lpstr>
      <vt:lpstr>Lato</vt:lpstr>
      <vt:lpstr>Old English Text MT</vt:lpstr>
      <vt:lpstr>Wingdings</vt:lpstr>
      <vt:lpstr>Organic</vt:lpstr>
      <vt:lpstr>Fault Tolerance and Recovery Techniques in Distributed Operating Systems </vt:lpstr>
      <vt:lpstr>Introduction</vt:lpstr>
      <vt:lpstr>Importance of Fault Tolerance in Distributed Systems </vt:lpstr>
      <vt:lpstr>Replication Techniques for Fault Tolerance </vt:lpstr>
      <vt:lpstr>Quorum-Based Protocols for Fault Tolerance </vt:lpstr>
      <vt:lpstr>Consensus Algorithms for Fault Tolerance </vt:lpstr>
      <vt:lpstr>Conclusion and Future Trends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PptxGenJS Presentation</dc:subject>
  <dc:creator>Sai Venkat</dc:creator>
  <cp:lastModifiedBy>Prudhvi sai Tallapalem</cp:lastModifiedBy>
  <cp:revision>4</cp:revision>
  <dcterms:created xsi:type="dcterms:W3CDTF">2024-06-27T04:36:43Z</dcterms:created>
  <dcterms:modified xsi:type="dcterms:W3CDTF">2024-06-27T06:41:40Z</dcterms:modified>
</cp:coreProperties>
</file>