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58" r:id="rId6"/>
    <p:sldId id="277" r:id="rId7"/>
    <p:sldId id="276" r:id="rId8"/>
    <p:sldId id="259" r:id="rId9"/>
    <p:sldId id="260" r:id="rId10"/>
    <p:sldId id="272" r:id="rId11"/>
    <p:sldId id="261" r:id="rId12"/>
    <p:sldId id="262" r:id="rId13"/>
    <p:sldId id="263" r:id="rId14"/>
    <p:sldId id="264" r:id="rId15"/>
    <p:sldId id="273" r:id="rId16"/>
    <p:sldId id="265" r:id="rId17"/>
    <p:sldId id="269" r:id="rId18"/>
    <p:sldId id="274" r:id="rId19"/>
    <p:sldId id="266" r:id="rId20"/>
    <p:sldId id="267" r:id="rId21"/>
    <p:sldId id="275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1901" y="2207360"/>
            <a:ext cx="8347873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5057853"/>
            <a:ext cx="10791153" cy="814427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rgbClr val="0070C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2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4408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7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0"/>
            <a:ext cx="10994760" cy="814427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6540"/>
            <a:ext cx="10994760" cy="468294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7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08" y="578507"/>
            <a:ext cx="8347873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508" y="1596541"/>
            <a:ext cx="8347873" cy="4477808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2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6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0"/>
            <a:ext cx="10994761" cy="814427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3021787"/>
            <a:ext cx="5386917" cy="2850495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021787"/>
            <a:ext cx="5389033" cy="2850495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1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0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9D08-2CE9-40EA-A759-C948E1D5EFC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66770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969A-C828-4461-44C5-10A468E8D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474" y="2544984"/>
            <a:ext cx="5293774" cy="2036067"/>
          </a:xfrm>
        </p:spPr>
        <p:txBody>
          <a:bodyPr>
            <a:normAutofit/>
          </a:bodyPr>
          <a:lstStyle/>
          <a:p>
            <a:r>
              <a:rPr lang="en-US" sz="2400" b="1" dirty="0"/>
              <a:t>Analyzing Social Media Sentiment: Trends in Public Opinion Over Time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D3235-8285-129D-3929-873FA0851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0282" y="5057853"/>
            <a:ext cx="4051495" cy="1596165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By Team Avengers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Likhitha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Gade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>
                <a:solidFill>
                  <a:schemeClr val="tx1"/>
                </a:solidFill>
              </a:rPr>
              <a:t>Hari Chandana </a:t>
            </a:r>
            <a:r>
              <a:rPr lang="en-US" b="1" dirty="0" err="1">
                <a:solidFill>
                  <a:schemeClr val="tx1"/>
                </a:solidFill>
              </a:rPr>
              <a:t>Mukkamala</a:t>
            </a:r>
            <a:r>
              <a:rPr lang="en-US" b="1" dirty="0">
                <a:solidFill>
                  <a:schemeClr val="tx1"/>
                </a:solidFill>
              </a:rPr>
              <a:t> Chiranjeevi </a:t>
            </a:r>
            <a:r>
              <a:rPr lang="en-US" b="1" dirty="0" err="1">
                <a:solidFill>
                  <a:schemeClr val="tx1"/>
                </a:solidFill>
              </a:rPr>
              <a:t>Uppala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>
                <a:solidFill>
                  <a:schemeClr val="tx1"/>
                </a:solidFill>
              </a:rPr>
              <a:t>Reddy Krishna Reddy </a:t>
            </a:r>
            <a:r>
              <a:rPr lang="en-US" b="1" dirty="0" err="1">
                <a:solidFill>
                  <a:schemeClr val="tx1"/>
                </a:solidFill>
              </a:rPr>
              <a:t>Yeddula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1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B997-9534-983F-BEDE-D6813D54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2DC30-4A3C-B2A3-1639-94697C1C8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50" y="1532676"/>
            <a:ext cx="8800753" cy="4950424"/>
          </a:xfrm>
        </p:spPr>
      </p:pic>
    </p:spTree>
    <p:extLst>
      <p:ext uri="{BB962C8B-B14F-4D97-AF65-F5344CB8AC3E}">
        <p14:creationId xmlns:p14="http://schemas.microsoft.com/office/powerpoint/2010/main" val="50726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A45-37BA-61C2-BC0C-0A80746A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9633-5D1E-52EF-54F3-377878434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Details:</a:t>
            </a:r>
          </a:p>
          <a:p>
            <a:r>
              <a:rPr lang="en-US" dirty="0"/>
              <a:t>Structured CSV format</a:t>
            </a:r>
          </a:p>
          <a:p>
            <a:r>
              <a:rPr lang="en-US" dirty="0"/>
              <a:t>Train Dataset: 31,962 records, 3 columns (id, label, tweet)</a:t>
            </a:r>
          </a:p>
          <a:p>
            <a:r>
              <a:rPr lang="en-US" dirty="0"/>
              <a:t>Test Dataset: 17,187 records, 2 columns (id, tweet)</a:t>
            </a:r>
          </a:p>
          <a:p>
            <a:r>
              <a:rPr lang="en-US" dirty="0"/>
              <a:t>Data Source: Kaggle, UCI Machine Learning Repository</a:t>
            </a:r>
          </a:p>
        </p:txBody>
      </p:sp>
    </p:spTree>
    <p:extLst>
      <p:ext uri="{BB962C8B-B14F-4D97-AF65-F5344CB8AC3E}">
        <p14:creationId xmlns:p14="http://schemas.microsoft.com/office/powerpoint/2010/main" val="82537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EBD0-E855-F0FA-AE8C-61AC30D3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74" y="374900"/>
            <a:ext cx="8237705" cy="814427"/>
          </a:xfrm>
        </p:spPr>
        <p:txBody>
          <a:bodyPr>
            <a:noAutofit/>
          </a:bodyPr>
          <a:lstStyle/>
          <a:p>
            <a:r>
              <a:rPr lang="en-US" sz="3600" dirty="0"/>
              <a:t>Data Transformation &amp; </a:t>
            </a:r>
            <a:r>
              <a:rPr lang="en-US" sz="3600" dirty="0" err="1"/>
              <a:t>PreprocessingCleaning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43F7-F608-C1BB-1E72-BDE038B9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special characters, emojis, URLs</a:t>
            </a:r>
          </a:p>
          <a:p>
            <a:r>
              <a:rPr lang="en-US" dirty="0"/>
              <a:t>Filtering: Retaining only English tweets</a:t>
            </a:r>
          </a:p>
          <a:p>
            <a:r>
              <a:rPr lang="en-US" dirty="0"/>
              <a:t>Handling Missing Values: Removing nulls, imputing missing timestamps</a:t>
            </a:r>
          </a:p>
          <a:p>
            <a:r>
              <a:rPr lang="en-US" dirty="0"/>
              <a:t>Outlier Removal: Filtering very short/duplicate tweets</a:t>
            </a:r>
          </a:p>
        </p:txBody>
      </p:sp>
    </p:spTree>
    <p:extLst>
      <p:ext uri="{BB962C8B-B14F-4D97-AF65-F5344CB8AC3E}">
        <p14:creationId xmlns:p14="http://schemas.microsoft.com/office/powerpoint/2010/main" val="285058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E3A2-9DDD-8339-56C8-044BEEAD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026" y="374900"/>
            <a:ext cx="6098354" cy="81442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Sentiment Analysis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424B5-6619-CA36-C91F-2556ED43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Lexicon-Based Approach:</a:t>
            </a:r>
            <a:r>
              <a:rPr lang="en-US" dirty="0"/>
              <a:t> VADER, </a:t>
            </a:r>
            <a:r>
              <a:rPr lang="en-US" dirty="0" err="1"/>
              <a:t>TextBlob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Machine Learning Models:</a:t>
            </a:r>
            <a:r>
              <a:rPr lang="en-US" dirty="0"/>
              <a:t> Logistic Regression, Naive Bayes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Deep Learning:</a:t>
            </a:r>
            <a:r>
              <a:rPr lang="en-US" dirty="0"/>
              <a:t> LSTMs for better sentiment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4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F670-2CCF-9301-711F-6562BE33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486" y="374900"/>
            <a:ext cx="6339893" cy="81442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Case Study - Tesla Cybertruck Incident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8CBD-E1C0-40B1-69A4-89D63538F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Happened?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Cybertruck’s</a:t>
            </a:r>
            <a:r>
              <a:rPr lang="en-US" dirty="0"/>
              <a:t> armored glass broke during a live demo.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 reaction: Negative sentiment dominated Twitter.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Raw Sentiment Data Classification: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Negative Tweets:</a:t>
            </a:r>
            <a:r>
              <a:rPr lang="en-US" dirty="0"/>
              <a:t> Backlash, disappointment, criticism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Neutral Tweets:</a:t>
            </a:r>
            <a:r>
              <a:rPr lang="en-US" dirty="0"/>
              <a:t> News reports, general discussion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Positive Tweets:</a:t>
            </a:r>
            <a:r>
              <a:rPr lang="en-US" dirty="0"/>
              <a:t> Humor, support for Tesla, memes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8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70A2-50E2-E876-8724-F7BAB506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A05D515-8502-7E36-A9D2-6CFFA3770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23" y="1597025"/>
            <a:ext cx="8325555" cy="4683125"/>
          </a:xfrm>
        </p:spPr>
      </p:pic>
    </p:spTree>
    <p:extLst>
      <p:ext uri="{BB962C8B-B14F-4D97-AF65-F5344CB8AC3E}">
        <p14:creationId xmlns:p14="http://schemas.microsoft.com/office/powerpoint/2010/main" val="569517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6901-E06F-6346-B219-59390091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916" y="374900"/>
            <a:ext cx="6003463" cy="81442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Sentiment Trends Over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711F-DD05-7D80-54A2-969953F4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 Reaction (Event Day):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Spike in negative words (“fail,” “embarrassing”).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engagement in meme culture.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Turning Point (Following Days):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Elon Musk’s humor shifted perception.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Memes boosted </a:t>
            </a:r>
            <a:r>
              <a:rPr lang="en-US" dirty="0" err="1"/>
              <a:t>Cybertruck’s</a:t>
            </a:r>
            <a:r>
              <a:rPr lang="en-US" dirty="0"/>
              <a:t> visibility.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Long-Term Impact: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Increased pre-orders despite initial backlash.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 sentiment scores improved over weeks.</a:t>
            </a:r>
          </a:p>
        </p:txBody>
      </p:sp>
    </p:spTree>
    <p:extLst>
      <p:ext uri="{BB962C8B-B14F-4D97-AF65-F5344CB8AC3E}">
        <p14:creationId xmlns:p14="http://schemas.microsoft.com/office/powerpoint/2010/main" val="195507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46E0-2769-E356-2600-0D0B99C6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54215"/>
            <a:ext cx="10515600" cy="934285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United Airlines Incident:</a:t>
            </a:r>
            <a:br>
              <a:rPr lang="en-US" altLang="en-US" sz="3600" dirty="0">
                <a:latin typeface="Arial" panose="020B0604020202020204" pitchFamily="34" charset="0"/>
              </a:rPr>
            </a:br>
            <a:br>
              <a:rPr lang="en-US" altLang="en-US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546A02-006B-30B8-A821-D2ED8F480C54}"/>
              </a:ext>
            </a:extLst>
          </p:cNvPr>
          <p:cNvSpPr txBox="1">
            <a:spLocks/>
          </p:cNvSpPr>
          <p:nvPr/>
        </p:nvSpPr>
        <p:spPr>
          <a:xfrm>
            <a:off x="838200" y="2715294"/>
            <a:ext cx="10515600" cy="934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4CD34C-68A5-6B97-3282-333A0EB69C44}"/>
              </a:ext>
            </a:extLst>
          </p:cNvPr>
          <p:cNvSpPr txBox="1">
            <a:spLocks/>
          </p:cNvSpPr>
          <p:nvPr/>
        </p:nvSpPr>
        <p:spPr>
          <a:xfrm>
            <a:off x="990600" y="1399841"/>
            <a:ext cx="10515600" cy="5177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2800" kern="1200" dirty="0">
                <a:solidFill>
                  <a:srgbClr val="000000"/>
                </a:solidFill>
                <a:effectLst/>
                <a:latin typeface="+mn-lt"/>
                <a:ea typeface="+mj-ea"/>
                <a:cs typeface="+mj-cs"/>
              </a:rPr>
              <a:t>Viral video of a passenger being dragged off a plane in 2017.</a:t>
            </a:r>
            <a:br>
              <a:rPr lang="en-US" sz="2800" kern="1200" dirty="0">
                <a:solidFill>
                  <a:srgbClr val="000000"/>
                </a:solidFill>
                <a:effectLst/>
                <a:latin typeface="+mn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000000"/>
                </a:solidFill>
                <a:effectLst/>
                <a:latin typeface="+mn-lt"/>
                <a:ea typeface="+mj-ea"/>
                <a:cs typeface="+mj-cs"/>
              </a:rPr>
              <a:t>Massive public outrage, boycott calls, and stock price dip.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endParaRPr lang="en-US" sz="2800" dirty="0">
              <a:latin typeface="+mn-lt"/>
            </a:endParaRPr>
          </a:p>
          <a:p>
            <a:pPr marL="457200" indent="-457200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+mn-lt"/>
              </a:rPr>
              <a:t>United Airlines PR Crisis:</a:t>
            </a:r>
          </a:p>
          <a:p>
            <a:pPr marL="457200" indent="-457200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Initial Reaction (Incident Day): Severe negative backlash with words like “boycott,” “horrific.”</a:t>
            </a:r>
          </a:p>
          <a:p>
            <a:pPr marL="457200" indent="-457200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Turning Point: Apology attempts initially failed but later damage control helped.</a:t>
            </a:r>
          </a:p>
          <a:p>
            <a:pPr marL="457200" indent="-457200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Long-Term Impact: Lasting reputation damage, but the brand recovered over time.</a:t>
            </a:r>
          </a:p>
        </p:txBody>
      </p:sp>
    </p:spTree>
    <p:extLst>
      <p:ext uri="{BB962C8B-B14F-4D97-AF65-F5344CB8AC3E}">
        <p14:creationId xmlns:p14="http://schemas.microsoft.com/office/powerpoint/2010/main" val="797731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1B52-A6C1-7D9E-E1C4-3A944710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C66E5F-6A9B-B814-8407-70B472CCA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39" y="1710187"/>
            <a:ext cx="8277765" cy="4456197"/>
          </a:xfrm>
        </p:spPr>
      </p:pic>
    </p:spTree>
    <p:extLst>
      <p:ext uri="{BB962C8B-B14F-4D97-AF65-F5344CB8AC3E}">
        <p14:creationId xmlns:p14="http://schemas.microsoft.com/office/powerpoint/2010/main" val="2816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D67A-A694-838A-2172-F049845C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Key Insights &amp; 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72D9-F2E6-0801-BAE8-BD462AFA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Viral incidents don’t always harm a brand—strategic response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Social media sentiment can shift over time with humor &amp;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Memes played a significant role in making Cybertruck a cultural icon.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Sentiment analysis can be applied to future PR crises and viral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0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5BCD-13D0-8C01-EF15-661332D4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8437-D6BE-E696-08D6-05036EC9E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Title: </a:t>
            </a:r>
            <a:r>
              <a:rPr lang="en-US" dirty="0"/>
              <a:t>Analyzing Social Media Sentiment: Trends in Public Opinion Over Time</a:t>
            </a:r>
          </a:p>
          <a:p>
            <a:r>
              <a:rPr lang="en-US" b="1" dirty="0"/>
              <a:t>Domain: </a:t>
            </a:r>
            <a:r>
              <a:rPr lang="en-US" dirty="0"/>
              <a:t>Social Media Analytics</a:t>
            </a:r>
          </a:p>
          <a:p>
            <a:r>
              <a:rPr lang="en-US" b="1" dirty="0"/>
              <a:t>Objective: </a:t>
            </a:r>
            <a:r>
              <a:rPr lang="en-US" dirty="0"/>
              <a:t>To track public sentiment on Twitter and identify trends over time.</a:t>
            </a:r>
          </a:p>
          <a:p>
            <a:r>
              <a:rPr lang="en-US" b="1" dirty="0"/>
              <a:t>Focus Case Study: </a:t>
            </a:r>
            <a:r>
              <a:rPr lang="en-US" dirty="0"/>
              <a:t>Tesla Cybertruck window-breaking incident and United Airlines incident.</a:t>
            </a:r>
          </a:p>
        </p:txBody>
      </p:sp>
    </p:spTree>
    <p:extLst>
      <p:ext uri="{BB962C8B-B14F-4D97-AF65-F5344CB8AC3E}">
        <p14:creationId xmlns:p14="http://schemas.microsoft.com/office/powerpoint/2010/main" val="460440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E38E-5896-C25D-9C84-5AFC8D5F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512" y="374900"/>
            <a:ext cx="5416867" cy="81442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Future Scope &amp; Enhancements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B92AD-56DD-9E84-5E60-C1F28D43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Deep Learning Integration:</a:t>
            </a:r>
            <a:r>
              <a:rPr lang="en-US" dirty="0"/>
              <a:t> Using BERT for better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More Data Sources:</a:t>
            </a:r>
            <a:r>
              <a:rPr lang="en-US" dirty="0"/>
              <a:t> Expanding beyond Twitter (Reddit, Facebook).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Sentiment Tracking:</a:t>
            </a:r>
            <a:r>
              <a:rPr lang="en-US" dirty="0"/>
              <a:t> Developing a live sentiment dashboard.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1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4594-53D4-A3E6-545B-CF2C159D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1800" b="1" dirty="0">
                <a:solidFill>
                  <a:srgbClr val="243F6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rgbClr val="243F6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rgbClr val="243F6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Responsibility Breakdown:</a:t>
            </a:r>
            <a:br>
              <a:rPr lang="en-US" sz="1800" b="1" dirty="0">
                <a:solidFill>
                  <a:srgbClr val="243F6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741357-C48A-5FB3-965C-026E41D45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888060"/>
              </p:ext>
            </p:extLst>
          </p:nvPr>
        </p:nvGraphicFramePr>
        <p:xfrm>
          <a:off x="450166" y="1702191"/>
          <a:ext cx="11380764" cy="4614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90382">
                  <a:extLst>
                    <a:ext uri="{9D8B030D-6E8A-4147-A177-3AD203B41FA5}">
                      <a16:colId xmlns:a16="http://schemas.microsoft.com/office/drawing/2014/main" val="3394838480"/>
                    </a:ext>
                  </a:extLst>
                </a:gridCol>
                <a:gridCol w="5690382">
                  <a:extLst>
                    <a:ext uri="{9D8B030D-6E8A-4147-A177-3AD203B41FA5}">
                      <a16:colId xmlns:a16="http://schemas.microsoft.com/office/drawing/2014/main" val="3720753595"/>
                    </a:ext>
                  </a:extLst>
                </a:gridCol>
              </a:tblGrid>
              <a:tr h="6835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Team Member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Role &amp; Responsibilities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2366117254"/>
                  </a:ext>
                </a:extLst>
              </a:tr>
              <a:tr h="683586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Likhitha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Gade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Data collection, preprocessing, and cleaning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3461910552"/>
                  </a:ext>
                </a:extLst>
              </a:tr>
              <a:tr h="1281723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Harichandana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Mukkamala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Sentiment analysis and implementation of classification models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00749337"/>
                  </a:ext>
                </a:extLst>
              </a:tr>
              <a:tr h="68358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Chiranjeevi Uppala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Data visualization (Scikit Learn, </a:t>
                      </a:r>
                      <a:r>
                        <a:rPr lang="en-US" sz="2000" dirty="0" err="1">
                          <a:effectLst/>
                        </a:rPr>
                        <a:t>Jupyter</a:t>
                      </a:r>
                      <a:r>
                        <a:rPr lang="en-US" sz="2000" dirty="0">
                          <a:effectLst/>
                        </a:rPr>
                        <a:t> Notebook, Matplotlib)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598977838"/>
                  </a:ext>
                </a:extLst>
              </a:tr>
              <a:tr h="128172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Reddy Krishna Reddy Yeddula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Documentation, report writing, and final project presentation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739606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54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E6A1-5230-7AD1-63F5-F6CFE035B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Thank You!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B3E9-CD2C-43D5-CCFB-25FD663BF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1" y="5075106"/>
            <a:ext cx="10791153" cy="814427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LIKHITHA GADE</a:t>
            </a:r>
          </a:p>
          <a:p>
            <a:r>
              <a:rPr lang="en-US" dirty="0"/>
              <a:t>HARICHANDANA MUKKAMALA</a:t>
            </a:r>
          </a:p>
          <a:p>
            <a:r>
              <a:rPr lang="en-US" dirty="0"/>
              <a:t>CHIRAJEEVI UPPALA</a:t>
            </a:r>
          </a:p>
          <a:p>
            <a:r>
              <a:rPr lang="en-US" dirty="0"/>
              <a:t>REDDY KRISHNA REDDY YEDDULA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63B3D3-1E7F-FEFB-529F-365EAF306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05" y="1510761"/>
            <a:ext cx="8325555" cy="4683125"/>
          </a:xfrm>
        </p:spPr>
      </p:pic>
    </p:spTree>
    <p:extLst>
      <p:ext uri="{BB962C8B-B14F-4D97-AF65-F5344CB8AC3E}">
        <p14:creationId xmlns:p14="http://schemas.microsoft.com/office/powerpoint/2010/main" val="28974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82B9-F5D1-4A9F-D58C-FA6BB411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54DFB-330A-62B5-3724-FC3F9A8F2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83" y="1480059"/>
            <a:ext cx="8533495" cy="4800091"/>
          </a:xfrm>
        </p:spPr>
      </p:pic>
    </p:spTree>
    <p:extLst>
      <p:ext uri="{BB962C8B-B14F-4D97-AF65-F5344CB8AC3E}">
        <p14:creationId xmlns:p14="http://schemas.microsoft.com/office/powerpoint/2010/main" val="365370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4E0A-EDB3-272C-11AD-4875F387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2A9E-76AC-5AB1-11DB-5DE121E29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Social media significantly impacts public opinion and brand identity.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Viral events can influence brand reputation positively or negatively.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Cybertruck event started with negative sentiment but increased engagement.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EE02-896A-F8C2-C603-8BCE2153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Libraries and modules used for project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2794D-1480-25D1-3336-C36611E57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41" y="2053950"/>
            <a:ext cx="6338979" cy="380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0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B185-E45C-6D83-6542-83B51FBA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C5CBE-3FF5-4CFA-DDFB-C71A401FF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345" y="1628688"/>
            <a:ext cx="4803868" cy="499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7D8C-3D74-9566-37BC-5DE8FD43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CF37-F3F5-0754-72A1-FBC8FEA8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sentiment change before, during, and after the event?</a:t>
            </a:r>
          </a:p>
          <a:p>
            <a:r>
              <a:rPr lang="en-US" dirty="0"/>
              <a:t>What keywords and hashtags were most used?</a:t>
            </a:r>
          </a:p>
          <a:p>
            <a:r>
              <a:rPr lang="en-US" dirty="0"/>
              <a:t>Did the viral moment help Tesla's brand in the long run?</a:t>
            </a:r>
          </a:p>
          <a:p>
            <a:r>
              <a:rPr lang="en-US" dirty="0"/>
              <a:t>Role of memes in sentiment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355591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D92B-F769-248D-1E7F-4F558F18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A3DC-B826-5934-07F8-97208781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Workflow:Data</a:t>
            </a:r>
            <a:r>
              <a:rPr lang="en-US" dirty="0"/>
              <a:t> Collection: Twitter sentiment dataset (Kaggle, UCI)</a:t>
            </a:r>
          </a:p>
          <a:p>
            <a:r>
              <a:rPr lang="en-US" dirty="0"/>
              <a:t>Preprocessing: Cleaning, filtering, handling missing values</a:t>
            </a:r>
          </a:p>
          <a:p>
            <a:r>
              <a:rPr lang="en-US" dirty="0"/>
              <a:t>Sentiment Analysis: Using NLP tools (VADER, </a:t>
            </a:r>
            <a:r>
              <a:rPr lang="en-US" dirty="0" err="1"/>
              <a:t>TextBlob</a:t>
            </a:r>
            <a:r>
              <a:rPr lang="en-US" dirty="0"/>
              <a:t>)</a:t>
            </a:r>
          </a:p>
          <a:p>
            <a:r>
              <a:rPr lang="en-US" dirty="0"/>
              <a:t>Visualization &amp; Insights: Matplotlib, Seaborn, Scikit learn</a:t>
            </a:r>
          </a:p>
          <a:p>
            <a:r>
              <a:rPr lang="en-US" dirty="0"/>
              <a:t>Interpretation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2459356043"/>
      </p:ext>
    </p:extLst>
  </p:cSld>
  <p:clrMapOvr>
    <a:masterClrMapping/>
  </p:clrMapOvr>
</p:sld>
</file>

<file path=ppt/theme/theme1.xml><?xml version="1.0" encoding="utf-8"?>
<a:theme xmlns:a="http://schemas.openxmlformats.org/drawingml/2006/main" name="160235-chart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160235-chart-template-16x9</Template>
  <TotalTime>72</TotalTime>
  <Words>684</Words>
  <Application>Microsoft Office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</vt:lpstr>
      <vt:lpstr>Times New Roman</vt:lpstr>
      <vt:lpstr>160235-chart-template-16x9</vt:lpstr>
      <vt:lpstr>Analyzing Social Media Sentiment: Trends in Public Opinion Over Time </vt:lpstr>
      <vt:lpstr>Introduction</vt:lpstr>
      <vt:lpstr>PowerPoint Presentation</vt:lpstr>
      <vt:lpstr>PowerPoint Presentation</vt:lpstr>
      <vt:lpstr> Problem Statement </vt:lpstr>
      <vt:lpstr>Libraries and modules used for project 1</vt:lpstr>
      <vt:lpstr>Workflow Diagram</vt:lpstr>
      <vt:lpstr>Key Questions:</vt:lpstr>
      <vt:lpstr>Methodology</vt:lpstr>
      <vt:lpstr>PowerPoint Presentation</vt:lpstr>
      <vt:lpstr>Data Abstraction</vt:lpstr>
      <vt:lpstr>Data Transformation &amp; PreprocessingCleaning</vt:lpstr>
      <vt:lpstr> Sentiment Analysis Methods </vt:lpstr>
      <vt:lpstr> Case Study - Tesla Cybertruck Incident </vt:lpstr>
      <vt:lpstr>PowerPoint Presentation</vt:lpstr>
      <vt:lpstr>Sentiment Trends Over Time</vt:lpstr>
      <vt:lpstr>  United Airlines Incident:  </vt:lpstr>
      <vt:lpstr>PowerPoint Presentation</vt:lpstr>
      <vt:lpstr> Key Insights &amp; Conclusion </vt:lpstr>
      <vt:lpstr> Future Scope &amp; Enhancements </vt:lpstr>
      <vt:lpstr>   Responsibility Breakdown: </vt:lpstr>
      <vt:lpstr> 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Social Media Sentiment: Trends in Public Opinion Over Time </dc:title>
  <dc:creator>Sai Pramod Yerra</dc:creator>
  <cp:lastModifiedBy>Sai Pramod Yerra</cp:lastModifiedBy>
  <cp:revision>4</cp:revision>
  <dcterms:created xsi:type="dcterms:W3CDTF">2025-02-27T09:11:14Z</dcterms:created>
  <dcterms:modified xsi:type="dcterms:W3CDTF">2025-03-06T05:24:05Z</dcterms:modified>
</cp:coreProperties>
</file>