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3"/>
  </p:notesMasterIdLst>
  <p:sldIdLst>
    <p:sldId id="256" r:id="rId2"/>
    <p:sldId id="266" r:id="rId3"/>
    <p:sldId id="267" r:id="rId4"/>
    <p:sldId id="277" r:id="rId5"/>
    <p:sldId id="278" r:id="rId6"/>
    <p:sldId id="257" r:id="rId7"/>
    <p:sldId id="258" r:id="rId8"/>
    <p:sldId id="259" r:id="rId9"/>
    <p:sldId id="260" r:id="rId10"/>
    <p:sldId id="261" r:id="rId11"/>
    <p:sldId id="262" r:id="rId12"/>
    <p:sldId id="263" r:id="rId13"/>
    <p:sldId id="264" r:id="rId14"/>
    <p:sldId id="265" r:id="rId15"/>
    <p:sldId id="268" r:id="rId16"/>
    <p:sldId id="273" r:id="rId17"/>
    <p:sldId id="269" r:id="rId18"/>
    <p:sldId id="274" r:id="rId19"/>
    <p:sldId id="270" r:id="rId20"/>
    <p:sldId id="272" r:id="rId21"/>
    <p:sldId id="276" r:id="rId22"/>
  </p:sldIdLst>
  <p:sldSz cx="9144000" cy="5143500" type="screen16x9"/>
  <p:notesSz cx="6858000" cy="9144000"/>
  <p:embeddedFontLst>
    <p:embeddedFont>
      <p:font typeface="Gill Sans MT" panose="020B0502020104020203" pitchFamily="34" charset="0"/>
      <p:regular r:id="rId24"/>
      <p:bold r:id="rId25"/>
      <p:italic r:id="rId26"/>
      <p:boldItalic r:id="rId27"/>
    </p:embeddedFont>
    <p:embeddedFont>
      <p:font typeface="Roboto" panose="02000000000000000000" pitchFamily="2" charset="0"/>
      <p:regular r:id="rId28"/>
      <p:bold r:id="rId29"/>
      <p:italic r:id="rId30"/>
      <p:boldItalic r:id="rId31"/>
    </p:embeddedFont>
    <p:embeddedFont>
      <p:font typeface="Tw Cen MT Condensed Extra Bold" panose="020B0803020202020204" pitchFamily="34" charset="0"/>
      <p:regular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62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217709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3d736af9a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3d736af9a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d736af9a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d736af9a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23d736af9a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23d736af9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23d736af9a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23d736af9a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23d736af9a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23d736af9a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23d736af9a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23d736af9a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23d736af9a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23d736af9a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23d736af9a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23d736af9a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23d736af9a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23d736af9a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chemeClr val="tx1">
                    <a:lumMod val="75000"/>
                    <a:lumOff val="2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16829553"/>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7031092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702945"/>
            <a:ext cx="973956" cy="373761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3352" y="702945"/>
            <a:ext cx="4648867" cy="37376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2133018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980407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3597305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56298083"/>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86434" y="1978533"/>
            <a:ext cx="3203828" cy="232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1978533"/>
            <a:ext cx="3202685" cy="232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4/12/2022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720980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8757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87577" y="2357438"/>
            <a:ext cx="3202686" cy="19475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2357438"/>
            <a:ext cx="3190113" cy="194758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1311181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7227442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15397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603504"/>
            <a:ext cx="3611880" cy="39364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4/12/2022</a:t>
            </a:fld>
            <a:endParaRPr lang="en-US" dirty="0"/>
          </a:p>
        </p:txBody>
      </p:sp>
      <p:sp>
        <p:nvSpPr>
          <p:cNvPr id="10" name="Footer Placeholder 9"/>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4502672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6392" y="1682871"/>
            <a:ext cx="3371249" cy="850980"/>
          </a:xfrm>
          <a:solidFill>
            <a:srgbClr val="FFFFFF"/>
          </a:solidFill>
          <a:ln>
            <a:solidFill>
              <a:srgbClr val="404040"/>
            </a:solidFill>
          </a:ln>
        </p:spPr>
        <p:txBody>
          <a:bodyPr anchor="ctr" anchorCtr="1">
            <a:noAutofit/>
          </a:bodyPr>
          <a:lstStyle>
            <a:lvl1pPr>
              <a:defRPr sz="165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0"/>
            <a:ext cx="4576573" cy="5143500"/>
          </a:xfrm>
          <a:solidFill>
            <a:schemeClr val="bg1">
              <a:lumMod val="75000"/>
            </a:schemeClr>
          </a:solidFill>
        </p:spPr>
        <p:txBody>
          <a:bodyPr anchor="t"/>
          <a:lstStyle>
            <a:lvl1pPr marL="0" indent="0">
              <a:buNone/>
              <a:defRPr sz="2400">
                <a:solidFill>
                  <a:schemeClr val="bg1">
                    <a:lumMod val="85000"/>
                    <a:lumOff val="1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36676" y="2662439"/>
            <a:ext cx="2846070" cy="1645528"/>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4/12/2022</a:t>
            </a:fld>
            <a:endParaRPr lang="en-US" dirty="0"/>
          </a:p>
        </p:txBody>
      </p:sp>
      <p:sp>
        <p:nvSpPr>
          <p:cNvPr id="9" name="Footer Placeholder 8"/>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0339103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73352" y="723519"/>
            <a:ext cx="5797296"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3352" y="1978534"/>
            <a:ext cx="5797296" cy="23264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866072" y="4679112"/>
            <a:ext cx="2065310"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1160EA64-D806-43AC-9DF2-F8C432F32B4C}" type="datetimeFigureOut">
              <a:rPr lang="en-US" dirty="0"/>
              <a:t>4/12/2022</a:t>
            </a:fld>
            <a:endParaRPr lang="en-US" dirty="0"/>
          </a:p>
        </p:txBody>
      </p:sp>
      <p:sp>
        <p:nvSpPr>
          <p:cNvPr id="5" name="Footer Placeholder 4"/>
          <p:cNvSpPr>
            <a:spLocks noGrp="1"/>
          </p:cNvSpPr>
          <p:nvPr>
            <p:ph type="ftr" sz="quarter" idx="3"/>
          </p:nvPr>
        </p:nvSpPr>
        <p:spPr>
          <a:xfrm>
            <a:off x="1200150" y="4677156"/>
            <a:ext cx="4425892" cy="240030"/>
          </a:xfrm>
          <a:prstGeom prst="rect">
            <a:avLst/>
          </a:prstGeom>
        </p:spPr>
        <p:txBody>
          <a:bodyPr vert="horz" lIns="91440" tIns="45720" rIns="91440" bIns="45720" rtlCol="0" anchor="ctr"/>
          <a:lstStyle>
            <a:lvl1pPr algn="l">
              <a:defRPr sz="788">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069192" y="4663440"/>
            <a:ext cx="274320" cy="274320"/>
          </a:xfrm>
          <a:prstGeom prst="ellipse">
            <a:avLst/>
          </a:prstGeom>
          <a:solidFill>
            <a:srgbClr val="1D1D1D">
              <a:alpha val="70000"/>
            </a:srgbClr>
          </a:solidFill>
        </p:spPr>
        <p:txBody>
          <a:bodyPr vert="horz" lIns="18288" tIns="45720" rIns="18288" bIns="45720" rtlCol="0" anchor="ctr">
            <a:noAutofit/>
          </a:bodyPr>
          <a:lstStyle>
            <a:lvl1pPr algn="ctr">
              <a:defRPr sz="825" spc="0" baseline="0">
                <a:solidFill>
                  <a:srgbClr val="FFFFFF"/>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667525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defTabSz="685800" rtl="0" eaLnBrk="1" latinLnBrk="0" hangingPunct="1">
        <a:lnSpc>
          <a:spcPct val="90000"/>
        </a:lnSpc>
        <a:spcBef>
          <a:spcPct val="0"/>
        </a:spcBef>
        <a:buNone/>
        <a:defRPr sz="2100" kern="1200" cap="all" spc="150" baseline="0">
          <a:solidFill>
            <a:srgbClr val="262626"/>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1200150" y="1796636"/>
            <a:ext cx="6743700" cy="1234440"/>
          </a:xfrm>
          <a:prstGeom prst="rect">
            <a:avLst/>
          </a:prstGeom>
        </p:spPr>
        <p:txBody>
          <a:bodyPr spcFirstLastPara="1" wrap="square" lIns="91425" tIns="91425" rIns="91425" bIns="91425" anchor="t" anchorCtr="0">
            <a:normAutofit fontScale="90000"/>
          </a:bodyPr>
          <a:lstStyle/>
          <a:p>
            <a:pPr lvl="0"/>
            <a:r>
              <a:rPr lang="en-GB" sz="4400" dirty="0"/>
              <a:t>Employee  Management</a:t>
            </a:r>
            <a:br>
              <a:rPr lang="en-GB" sz="4400" dirty="0"/>
            </a:br>
            <a:r>
              <a:rPr lang="en-GB" sz="4400" dirty="0"/>
              <a:t>               System</a:t>
            </a:r>
            <a:br>
              <a:rPr lang="en-GB" sz="4400" dirty="0"/>
            </a:br>
            <a:br>
              <a:rPr lang="en-GB" sz="2800" dirty="0"/>
            </a:br>
            <a:r>
              <a:rPr lang="en-GB" sz="2800" dirty="0"/>
              <a:t>Project Supervisor: </a:t>
            </a:r>
            <a:r>
              <a:rPr lang="en-GB" sz="2800" dirty="0" err="1"/>
              <a:t>DR.R.Sathyabama</a:t>
            </a:r>
            <a:r>
              <a:rPr lang="en-GB" sz="2800" dirty="0"/>
              <a:t> Krishna</a:t>
            </a:r>
            <a:br>
              <a:rPr lang="en-GB" sz="2800" dirty="0"/>
            </a:br>
            <a:r>
              <a:rPr lang="en-US" sz="2800" dirty="0"/>
              <a:t>Name of the Student: </a:t>
            </a:r>
            <a:r>
              <a:rPr lang="en-US" sz="2800" dirty="0" err="1"/>
              <a:t>D.Sai</a:t>
            </a:r>
            <a:r>
              <a:rPr lang="en-US" sz="2800" dirty="0"/>
              <a:t> Pranay</a:t>
            </a:r>
            <a:br>
              <a:rPr lang="en-US" sz="2800" dirty="0"/>
            </a:br>
            <a:r>
              <a:rPr lang="en-US" sz="2800" dirty="0"/>
              <a:t>Register Number: 39110264</a:t>
            </a:r>
            <a:endParaRPr b="1" u="sng" dirty="0">
              <a:solidFill>
                <a:schemeClr val="bg1"/>
              </a:solidFill>
              <a:latin typeface="Tw Cen MT Condensed Extra Bold" panose="020B0803020202020204" pitchFamily="34" charset="0"/>
            </a:endParaRPr>
          </a:p>
        </p:txBody>
      </p:sp>
      <p:pic>
        <p:nvPicPr>
          <p:cNvPr id="1026" name="Picture 2" descr="new letter head July30_202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97340" cy="12344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236069" y="509504"/>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Micro service  Architecture </a:t>
            </a:r>
            <a:endParaRPr/>
          </a:p>
          <a:p>
            <a:pPr marL="0" lvl="0" indent="0" algn="l" rtl="0">
              <a:spcBef>
                <a:spcPts val="0"/>
              </a:spcBef>
              <a:spcAft>
                <a:spcPts val="0"/>
              </a:spcAft>
              <a:buNone/>
            </a:pPr>
            <a:endParaRPr/>
          </a:p>
        </p:txBody>
      </p:sp>
      <p:sp>
        <p:nvSpPr>
          <p:cNvPr id="117" name="Google Shape;117;p18"/>
          <p:cNvSpPr txBox="1">
            <a:spLocks noGrp="1"/>
          </p:cNvSpPr>
          <p:nvPr>
            <p:ph type="body" idx="1"/>
          </p:nvPr>
        </p:nvSpPr>
        <p:spPr>
          <a:xfrm>
            <a:off x="426843" y="1441200"/>
            <a:ext cx="7688700" cy="2261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358"/>
              <a:buNone/>
            </a:pPr>
            <a:endParaRPr sz="1022" dirty="0"/>
          </a:p>
          <a:p>
            <a:pPr marL="0" lvl="0" indent="0" algn="l" rtl="0">
              <a:lnSpc>
                <a:spcPct val="105000"/>
              </a:lnSpc>
              <a:spcBef>
                <a:spcPts val="1200"/>
              </a:spcBef>
              <a:spcAft>
                <a:spcPts val="0"/>
              </a:spcAft>
              <a:buSzPts val="358"/>
              <a:buNone/>
            </a:pPr>
            <a:r>
              <a:rPr lang="en-GB" sz="1022" dirty="0"/>
              <a:t>As we are running each component,</a:t>
            </a:r>
            <a:endParaRPr sz="1022" dirty="0"/>
          </a:p>
          <a:p>
            <a:pPr marL="0" lvl="0" indent="0" algn="l" rtl="0">
              <a:lnSpc>
                <a:spcPct val="105000"/>
              </a:lnSpc>
              <a:spcBef>
                <a:spcPts val="1200"/>
              </a:spcBef>
              <a:spcAft>
                <a:spcPts val="0"/>
              </a:spcAft>
              <a:buSzPts val="358"/>
              <a:buNone/>
            </a:pPr>
            <a:r>
              <a:rPr lang="en-GB" sz="1022" dirty="0"/>
              <a:t>Python flask</a:t>
            </a:r>
            <a:endParaRPr sz="1022" dirty="0"/>
          </a:p>
          <a:p>
            <a:pPr marL="0" lvl="0" indent="0" algn="l" rtl="0">
              <a:lnSpc>
                <a:spcPct val="105000"/>
              </a:lnSpc>
              <a:spcBef>
                <a:spcPts val="1200"/>
              </a:spcBef>
              <a:spcAft>
                <a:spcPts val="0"/>
              </a:spcAft>
              <a:buSzPts val="358"/>
              <a:buNone/>
            </a:pPr>
            <a:r>
              <a:rPr lang="en-GB" sz="1022" dirty="0"/>
              <a:t>React </a:t>
            </a:r>
            <a:r>
              <a:rPr lang="en-GB" sz="1022" dirty="0" err="1"/>
              <a:t>Js</a:t>
            </a:r>
            <a:endParaRPr sz="1022" dirty="0"/>
          </a:p>
          <a:p>
            <a:pPr marL="0" lvl="0" indent="0" algn="l" rtl="0">
              <a:lnSpc>
                <a:spcPct val="105000"/>
              </a:lnSpc>
              <a:spcBef>
                <a:spcPts val="1200"/>
              </a:spcBef>
              <a:spcAft>
                <a:spcPts val="0"/>
              </a:spcAft>
              <a:buSzPts val="358"/>
              <a:buNone/>
            </a:pPr>
            <a:r>
              <a:rPr lang="en-GB" sz="1022" dirty="0" err="1"/>
              <a:t>MySql</a:t>
            </a:r>
            <a:r>
              <a:rPr lang="en-GB" sz="1022" dirty="0"/>
              <a:t> </a:t>
            </a:r>
            <a:endParaRPr sz="1022" dirty="0"/>
          </a:p>
          <a:p>
            <a:pPr marL="0" lvl="0" indent="0" algn="l" rtl="0">
              <a:lnSpc>
                <a:spcPct val="105000"/>
              </a:lnSpc>
              <a:spcBef>
                <a:spcPts val="1200"/>
              </a:spcBef>
              <a:spcAft>
                <a:spcPts val="0"/>
              </a:spcAft>
              <a:buSzPts val="358"/>
              <a:buNone/>
            </a:pPr>
            <a:r>
              <a:rPr lang="en-GB" sz="1022" dirty="0"/>
              <a:t>Into different ports,</a:t>
            </a:r>
            <a:endParaRPr sz="1022" dirty="0"/>
          </a:p>
          <a:p>
            <a:pPr marL="0" lvl="0" indent="0" algn="l" rtl="0">
              <a:lnSpc>
                <a:spcPct val="105000"/>
              </a:lnSpc>
              <a:spcBef>
                <a:spcPts val="1200"/>
              </a:spcBef>
              <a:spcAft>
                <a:spcPts val="0"/>
              </a:spcAft>
              <a:buSzPts val="358"/>
              <a:buNone/>
            </a:pPr>
            <a:r>
              <a:rPr lang="en-GB" sz="1022" dirty="0"/>
              <a:t>Flask is running on 5000,</a:t>
            </a:r>
            <a:endParaRPr sz="1022" dirty="0"/>
          </a:p>
          <a:p>
            <a:pPr marL="0" lvl="0" indent="0" algn="l" rtl="0">
              <a:lnSpc>
                <a:spcPct val="105000"/>
              </a:lnSpc>
              <a:spcBef>
                <a:spcPts val="1200"/>
              </a:spcBef>
              <a:spcAft>
                <a:spcPts val="0"/>
              </a:spcAft>
              <a:buSzPts val="358"/>
              <a:buNone/>
            </a:pPr>
            <a:r>
              <a:rPr lang="en-GB" sz="1022" dirty="0"/>
              <a:t>React </a:t>
            </a:r>
            <a:r>
              <a:rPr lang="en-GB" sz="1022" dirty="0" err="1"/>
              <a:t>Js</a:t>
            </a:r>
            <a:r>
              <a:rPr lang="en-GB" sz="1022" dirty="0"/>
              <a:t> on 3000 and </a:t>
            </a:r>
            <a:r>
              <a:rPr lang="en-GB" sz="1022" dirty="0" err="1"/>
              <a:t>mySql</a:t>
            </a:r>
            <a:r>
              <a:rPr lang="en-GB" sz="1022" dirty="0"/>
              <a:t> on 3306. </a:t>
            </a:r>
            <a:endParaRPr sz="1022" dirty="0"/>
          </a:p>
          <a:p>
            <a:pPr marL="0" lvl="0" indent="0" algn="l" rtl="0">
              <a:lnSpc>
                <a:spcPct val="105000"/>
              </a:lnSpc>
              <a:spcBef>
                <a:spcPts val="1200"/>
              </a:spcBef>
              <a:spcAft>
                <a:spcPts val="0"/>
              </a:spcAft>
              <a:buSzPts val="358"/>
              <a:buNone/>
            </a:pPr>
            <a:r>
              <a:rPr lang="en-GB" sz="1022" dirty="0"/>
              <a:t>We can consider the above Architecture as a microservice Architecture. </a:t>
            </a:r>
            <a:endParaRPr sz="1022" dirty="0"/>
          </a:p>
          <a:p>
            <a:pPr marL="0" lvl="0" indent="0" algn="l" rtl="0">
              <a:lnSpc>
                <a:spcPct val="105000"/>
              </a:lnSpc>
              <a:spcBef>
                <a:spcPts val="1200"/>
              </a:spcBef>
              <a:spcAft>
                <a:spcPts val="1200"/>
              </a:spcAft>
              <a:buSzPts val="358"/>
              <a:buNone/>
            </a:pPr>
            <a:endParaRPr sz="1022"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354480" y="535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Further Analysis</a:t>
            </a:r>
            <a:endParaRPr/>
          </a:p>
        </p:txBody>
      </p:sp>
      <p:sp>
        <p:nvSpPr>
          <p:cNvPr id="123" name="Google Shape;123;p19"/>
          <p:cNvSpPr txBox="1">
            <a:spLocks noGrp="1"/>
          </p:cNvSpPr>
          <p:nvPr>
            <p:ph type="body" idx="1"/>
          </p:nvPr>
        </p:nvSpPr>
        <p:spPr>
          <a:xfrm>
            <a:off x="420264" y="1697327"/>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rgbClr val="000000"/>
              </a:buClr>
              <a:buSzPts val="605"/>
              <a:buFont typeface="Arial"/>
              <a:buNone/>
            </a:pPr>
            <a:r>
              <a:rPr lang="en-GB" sz="1215"/>
              <a:t>Having said that, Netflix is also using Flask for a few components in their Application like subscription service of their platform has flask involved in it. Its also easy to use too. </a:t>
            </a:r>
            <a:endParaRPr sz="1215"/>
          </a:p>
          <a:p>
            <a:pPr marL="0" lvl="0" indent="0" algn="l" rtl="0">
              <a:spcBef>
                <a:spcPts val="1200"/>
              </a:spcBef>
              <a:spcAft>
                <a:spcPts val="1200"/>
              </a:spcAft>
              <a:buClr>
                <a:srgbClr val="000000"/>
              </a:buClr>
              <a:buSzPts val="605"/>
              <a:buFont typeface="Arial"/>
              <a:buNone/>
            </a:pPr>
            <a:r>
              <a:rPr lang="en-GB" sz="1215"/>
              <a:t>For the Database we are using, MySql. As we are dealing with employee status management we want to make use of database for most write operations. So MySql is handy for such cases and writes immensly faster.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347902" y="535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Pros of MicroService</a:t>
            </a:r>
            <a:endParaRPr/>
          </a:p>
        </p:txBody>
      </p:sp>
      <p:sp>
        <p:nvSpPr>
          <p:cNvPr id="129" name="Google Shape;129;p20"/>
          <p:cNvSpPr txBox="1">
            <a:spLocks noGrp="1"/>
          </p:cNvSpPr>
          <p:nvPr>
            <p:ph type="body" idx="1"/>
          </p:nvPr>
        </p:nvSpPr>
        <p:spPr>
          <a:xfrm>
            <a:off x="459735" y="1684170"/>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 Easy to destruct</a:t>
            </a:r>
            <a:endParaRPr/>
          </a:p>
          <a:p>
            <a:pPr marL="0" lvl="0" indent="0" algn="l" rtl="0">
              <a:spcBef>
                <a:spcPts val="1200"/>
              </a:spcBef>
              <a:spcAft>
                <a:spcPts val="0"/>
              </a:spcAft>
              <a:buNone/>
            </a:pPr>
            <a:r>
              <a:rPr lang="en-GB"/>
              <a:t>• easy to debug</a:t>
            </a:r>
            <a:endParaRPr/>
          </a:p>
          <a:p>
            <a:pPr marL="0" lvl="0" indent="0" algn="l" rtl="0">
              <a:spcBef>
                <a:spcPts val="1200"/>
              </a:spcBef>
              <a:spcAft>
                <a:spcPts val="0"/>
              </a:spcAft>
              <a:buNone/>
            </a:pPr>
            <a:r>
              <a:rPr lang="en-GB"/>
              <a:t>• logging</a:t>
            </a:r>
            <a:endParaRPr/>
          </a:p>
          <a:p>
            <a:pPr marL="0" lvl="0" indent="0" algn="l" rtl="0">
              <a:spcBef>
                <a:spcPts val="1200"/>
              </a:spcBef>
              <a:spcAft>
                <a:spcPts val="0"/>
              </a:spcAft>
              <a:buNone/>
            </a:pPr>
            <a:r>
              <a:rPr lang="en-GB"/>
              <a:t>• scalability </a:t>
            </a:r>
            <a:endParaRPr/>
          </a:p>
          <a:p>
            <a:pPr marL="0" lvl="0" indent="0" algn="l" rtl="0">
              <a:spcBef>
                <a:spcPts val="12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301853" y="535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Cons of MicroService</a:t>
            </a:r>
            <a:endParaRPr/>
          </a:p>
        </p:txBody>
      </p:sp>
      <p:sp>
        <p:nvSpPr>
          <p:cNvPr id="135" name="Google Shape;135;p21"/>
          <p:cNvSpPr txBox="1">
            <a:spLocks noGrp="1"/>
          </p:cNvSpPr>
          <p:nvPr>
            <p:ph type="body" idx="1"/>
          </p:nvPr>
        </p:nvSpPr>
        <p:spPr>
          <a:xfrm>
            <a:off x="301853" y="1611807"/>
            <a:ext cx="7688700" cy="2261100"/>
          </a:xfrm>
          <a:prstGeom prst="rect">
            <a:avLst/>
          </a:prstGeom>
        </p:spPr>
        <p:txBody>
          <a:bodyPr spcFirstLastPara="1" wrap="square" lIns="91425" tIns="91425" rIns="91425" bIns="91425" anchor="t" anchorCtr="0">
            <a:normAutofit/>
          </a:bodyPr>
          <a:lstStyle/>
          <a:p>
            <a:pPr marL="457200" marR="25400" lvl="0" indent="-304800" algn="l" rtl="0">
              <a:lnSpc>
                <a:spcPct val="156250"/>
              </a:lnSpc>
              <a:spcBef>
                <a:spcPts val="1500"/>
              </a:spcBef>
              <a:spcAft>
                <a:spcPts val="0"/>
              </a:spcAft>
              <a:buClr>
                <a:srgbClr val="000000"/>
              </a:buClr>
              <a:buSzPts val="1200"/>
              <a:buFont typeface="Roboto"/>
              <a:buChar char="●"/>
            </a:pPr>
            <a:r>
              <a:rPr lang="en-GB" sz="1200">
                <a:solidFill>
                  <a:srgbClr val="000000"/>
                </a:solidFill>
                <a:highlight>
                  <a:srgbClr val="FFFFFF"/>
                </a:highlight>
                <a:latin typeface="Roboto"/>
                <a:ea typeface="Roboto"/>
                <a:cs typeface="Roboto"/>
                <a:sym typeface="Roboto"/>
              </a:rPr>
              <a:t>Microservices has all the associated complexities of the distributed system.</a:t>
            </a:r>
            <a:endParaRPr sz="1200">
              <a:solidFill>
                <a:srgbClr val="000000"/>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rgbClr val="000000"/>
              </a:buClr>
              <a:buSzPts val="1200"/>
              <a:buFont typeface="Roboto"/>
              <a:buChar char="●"/>
            </a:pPr>
            <a:r>
              <a:rPr lang="en-GB" sz="1200">
                <a:solidFill>
                  <a:srgbClr val="000000"/>
                </a:solidFill>
                <a:highlight>
                  <a:srgbClr val="FFFFFF"/>
                </a:highlight>
                <a:latin typeface="Roboto"/>
                <a:ea typeface="Roboto"/>
                <a:cs typeface="Roboto"/>
                <a:sym typeface="Roboto"/>
              </a:rPr>
              <a:t>There is a higher chance of failure during communication between different services.</a:t>
            </a:r>
            <a:endParaRPr sz="1200">
              <a:solidFill>
                <a:srgbClr val="000000"/>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rgbClr val="000000"/>
              </a:buClr>
              <a:buSzPts val="1200"/>
              <a:buFont typeface="Roboto"/>
              <a:buChar char="●"/>
            </a:pPr>
            <a:r>
              <a:rPr lang="en-GB" sz="1200">
                <a:solidFill>
                  <a:srgbClr val="000000"/>
                </a:solidFill>
                <a:highlight>
                  <a:srgbClr val="FFFFFF"/>
                </a:highlight>
                <a:latin typeface="Roboto"/>
                <a:ea typeface="Roboto"/>
                <a:cs typeface="Roboto"/>
                <a:sym typeface="Roboto"/>
              </a:rPr>
              <a:t>Difficult to manage a large number of services.</a:t>
            </a:r>
            <a:endParaRPr sz="1200">
              <a:solidFill>
                <a:srgbClr val="000000"/>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rgbClr val="000000"/>
              </a:buClr>
              <a:buSzPts val="1200"/>
              <a:buFont typeface="Roboto"/>
              <a:buChar char="●"/>
            </a:pPr>
            <a:r>
              <a:rPr lang="en-GB" sz="1200">
                <a:solidFill>
                  <a:srgbClr val="000000"/>
                </a:solidFill>
                <a:highlight>
                  <a:srgbClr val="FFFFFF"/>
                </a:highlight>
                <a:latin typeface="Roboto"/>
                <a:ea typeface="Roboto"/>
                <a:cs typeface="Roboto"/>
                <a:sym typeface="Roboto"/>
              </a:rPr>
              <a:t>The developer needs to solve the problem, such as network latency and load balancing.</a:t>
            </a:r>
            <a:endParaRPr sz="1200">
              <a:solidFill>
                <a:srgbClr val="000000"/>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rgbClr val="000000"/>
              </a:buClr>
              <a:buSzPts val="1200"/>
              <a:buFont typeface="Roboto"/>
              <a:buChar char="●"/>
            </a:pPr>
            <a:r>
              <a:rPr lang="en-GB" sz="1200">
                <a:solidFill>
                  <a:srgbClr val="000000"/>
                </a:solidFill>
                <a:highlight>
                  <a:srgbClr val="FFFFFF"/>
                </a:highlight>
                <a:latin typeface="Roboto"/>
                <a:ea typeface="Roboto"/>
                <a:cs typeface="Roboto"/>
                <a:sym typeface="Roboto"/>
              </a:rPr>
              <a:t>Complex testing over a distributed environment.</a:t>
            </a:r>
            <a:endParaRPr sz="1200">
              <a:solidFill>
                <a:srgbClr val="000000"/>
              </a:solidFill>
              <a:highlight>
                <a:srgbClr val="FFFFFF"/>
              </a:highlight>
              <a:latin typeface="Roboto"/>
              <a:ea typeface="Roboto"/>
              <a:cs typeface="Roboto"/>
              <a:sym typeface="Roboto"/>
            </a:endParaRPr>
          </a:p>
          <a:p>
            <a:pPr marL="0" lvl="0" indent="0" algn="l" rtl="0">
              <a:spcBef>
                <a:spcPts val="1200"/>
              </a:spcBef>
              <a:spcAft>
                <a:spcPts val="1200"/>
              </a:spcAft>
              <a:buNone/>
            </a:pPr>
            <a:endParaRPr sz="1200">
              <a:solidFill>
                <a:srgbClr val="202124"/>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2" name="TextBox 1"/>
          <p:cNvSpPr txBox="1"/>
          <p:nvPr/>
        </p:nvSpPr>
        <p:spPr>
          <a:xfrm>
            <a:off x="190116" y="288881"/>
            <a:ext cx="2779776" cy="1200329"/>
          </a:xfrm>
          <a:prstGeom prst="rect">
            <a:avLst/>
          </a:prstGeom>
          <a:noFill/>
        </p:spPr>
        <p:txBody>
          <a:bodyPr wrap="square" rtlCol="0">
            <a:spAutoFit/>
          </a:bodyPr>
          <a:lstStyle/>
          <a:p>
            <a:r>
              <a:rPr lang="en-US" dirty="0"/>
              <a:t>Application Screen shots</a:t>
            </a:r>
          </a:p>
          <a:p>
            <a:endParaRPr lang="en-US" dirty="0"/>
          </a:p>
          <a:p>
            <a:r>
              <a:rPr lang="en-US" dirty="0"/>
              <a:t>Login page:-</a:t>
            </a:r>
          </a:p>
          <a:p>
            <a:endParaRPr lang="en-US" dirty="0"/>
          </a:p>
        </p:txBody>
      </p:sp>
      <p:pic>
        <p:nvPicPr>
          <p:cNvPr id="5" name="Picture 4">
            <a:extLst>
              <a:ext uri="{FF2B5EF4-FFF2-40B4-BE49-F238E27FC236}">
                <a16:creationId xmlns:a16="http://schemas.microsoft.com/office/drawing/2014/main" id="{6672B303-8D7C-418E-AFAF-32EFC2762C73}"/>
              </a:ext>
            </a:extLst>
          </p:cNvPr>
          <p:cNvPicPr>
            <a:picLocks noChangeAspect="1"/>
          </p:cNvPicPr>
          <p:nvPr/>
        </p:nvPicPr>
        <p:blipFill>
          <a:blip r:embed="rId3"/>
          <a:stretch>
            <a:fillRect/>
          </a:stretch>
        </p:blipFill>
        <p:spPr>
          <a:xfrm>
            <a:off x="1642105" y="1388046"/>
            <a:ext cx="7098167" cy="335499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461941" y="1578560"/>
            <a:ext cx="6169103" cy="1986379"/>
          </a:xfrm>
          <a:prstGeom prst="rect">
            <a:avLst/>
          </a:prstGeom>
        </p:spPr>
      </p:pic>
      <p:sp>
        <p:nvSpPr>
          <p:cNvPr id="6" name="Rectangle 5"/>
          <p:cNvSpPr/>
          <p:nvPr/>
        </p:nvSpPr>
        <p:spPr>
          <a:xfrm>
            <a:off x="317215" y="552587"/>
            <a:ext cx="2544397" cy="369332"/>
          </a:xfrm>
          <a:prstGeom prst="rect">
            <a:avLst/>
          </a:prstGeom>
        </p:spPr>
        <p:txBody>
          <a:bodyPr wrap="square">
            <a:spAutoFit/>
          </a:bodyPr>
          <a:lstStyle/>
          <a:p>
            <a:r>
              <a:rPr lang="en-US" b="1" dirty="0"/>
              <a:t>Wrong Credentials:-</a:t>
            </a:r>
            <a:endParaRPr lang="en-US" dirty="0"/>
          </a:p>
        </p:txBody>
      </p:sp>
    </p:spTree>
    <p:extLst>
      <p:ext uri="{BB962C8B-B14F-4D97-AF65-F5344CB8AC3E}">
        <p14:creationId xmlns:p14="http://schemas.microsoft.com/office/powerpoint/2010/main" val="3633495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3903221-507D-4454-A4F7-7457F069473D}"/>
              </a:ext>
            </a:extLst>
          </p:cNvPr>
          <p:cNvSpPr>
            <a:spLocks noGrp="1"/>
          </p:cNvSpPr>
          <p:nvPr>
            <p:ph type="body" idx="1"/>
          </p:nvPr>
        </p:nvSpPr>
        <p:spPr>
          <a:xfrm>
            <a:off x="255804" y="473741"/>
            <a:ext cx="2026907" cy="492875"/>
          </a:xfrm>
        </p:spPr>
        <p:txBody>
          <a:bodyPr/>
          <a:lstStyle/>
          <a:p>
            <a:r>
              <a:rPr lang="en-US" b="1" dirty="0"/>
              <a:t>Admin Page:-</a:t>
            </a:r>
            <a:endParaRPr lang="en-US" dirty="0"/>
          </a:p>
          <a:p>
            <a:endParaRPr lang="en-US" dirty="0"/>
          </a:p>
        </p:txBody>
      </p:sp>
      <p:sp>
        <p:nvSpPr>
          <p:cNvPr id="6" name="AutoShape 6">
            <a:extLst>
              <a:ext uri="{FF2B5EF4-FFF2-40B4-BE49-F238E27FC236}">
                <a16:creationId xmlns:a16="http://schemas.microsoft.com/office/drawing/2014/main" id="{FD32D900-272B-445C-9203-4D4674F652F4}"/>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a:extLst>
              <a:ext uri="{FF2B5EF4-FFF2-40B4-BE49-F238E27FC236}">
                <a16:creationId xmlns:a16="http://schemas.microsoft.com/office/drawing/2014/main" id="{61A11882-D92E-4B77-A979-DD3D5C4C9F80}"/>
              </a:ext>
            </a:extLst>
          </p:cNvPr>
          <p:cNvSpPr>
            <a:spLocks noChangeAspect="1" noChangeArrowheads="1"/>
          </p:cNvSpPr>
          <p:nvPr/>
        </p:nvSpPr>
        <p:spPr bwMode="auto">
          <a:xfrm>
            <a:off x="4572000" y="256517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7926AC1-479E-42D8-BF41-A640BE949C1F}"/>
              </a:ext>
            </a:extLst>
          </p:cNvPr>
          <p:cNvPicPr>
            <a:picLocks noChangeAspect="1"/>
          </p:cNvPicPr>
          <p:nvPr/>
        </p:nvPicPr>
        <p:blipFill>
          <a:blip r:embed="rId2"/>
          <a:stretch>
            <a:fillRect/>
          </a:stretch>
        </p:blipFill>
        <p:spPr>
          <a:xfrm>
            <a:off x="151304" y="1473866"/>
            <a:ext cx="8703245" cy="2182611"/>
          </a:xfrm>
          <a:prstGeom prst="rect">
            <a:avLst/>
          </a:prstGeom>
        </p:spPr>
      </p:pic>
    </p:spTree>
    <p:extLst>
      <p:ext uri="{BB962C8B-B14F-4D97-AF65-F5344CB8AC3E}">
        <p14:creationId xmlns:p14="http://schemas.microsoft.com/office/powerpoint/2010/main" val="4265729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86352" y="-3056296"/>
            <a:ext cx="3458220" cy="4231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2200" b="1" i="0" u="none" strike="noStrike" cap="none" normalizeH="0" baseline="0" dirty="0">
              <a:ln>
                <a:noFill/>
              </a:ln>
              <a:solidFill>
                <a:schemeClr val="tx1"/>
              </a:solidFill>
              <a:effectLst/>
              <a:latin typeface="Arial" pitchFamily="34" charset="0"/>
              <a:ea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2200" b="1" dirty="0">
              <a:solidFill>
                <a:schemeClr val="tx1"/>
              </a:solidFill>
              <a:latin typeface="Arial" pitchFamily="34" charset="0"/>
              <a:ea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2200" b="1" i="0" u="none" strike="noStrike" cap="none" normalizeH="0" baseline="0" dirty="0">
              <a:ln>
                <a:noFill/>
              </a:ln>
              <a:solidFill>
                <a:schemeClr val="tx1"/>
              </a:solidFill>
              <a:effectLst/>
              <a:latin typeface="Arial" pitchFamily="34" charset="0"/>
              <a:ea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2200" b="1" dirty="0">
              <a:solidFill>
                <a:schemeClr val="tx1"/>
              </a:solidFill>
              <a:latin typeface="Arial" pitchFamily="34" charset="0"/>
              <a:ea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2200" b="1" i="0" u="none" strike="noStrike" cap="none" normalizeH="0" baseline="0" dirty="0">
              <a:ln>
                <a:noFill/>
              </a:ln>
              <a:solidFill>
                <a:schemeClr val="tx1"/>
              </a:solidFill>
              <a:effectLst/>
              <a:latin typeface="Arial" pitchFamily="34" charset="0"/>
              <a:ea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2200" b="1" dirty="0">
              <a:solidFill>
                <a:schemeClr val="tx1"/>
              </a:solidFill>
              <a:latin typeface="Arial" pitchFamily="34" charset="0"/>
              <a:ea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2200" b="1" i="0" u="none" strike="noStrike" cap="none" normalizeH="0" baseline="0" dirty="0">
              <a:ln>
                <a:noFill/>
              </a:ln>
              <a:solidFill>
                <a:schemeClr val="tx1"/>
              </a:solidFill>
              <a:effectLst/>
              <a:latin typeface="Arial" pitchFamily="34" charset="0"/>
              <a:ea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2200" b="1" dirty="0">
              <a:solidFill>
                <a:schemeClr val="tx1"/>
              </a:solidFill>
              <a:latin typeface="Arial" pitchFamily="34" charset="0"/>
              <a:ea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2200" b="1" i="0" u="none" strike="noStrike" cap="none" normalizeH="0" baseline="0" dirty="0">
              <a:ln>
                <a:noFill/>
              </a:ln>
              <a:solidFill>
                <a:schemeClr val="tx1"/>
              </a:solidFill>
              <a:effectLst/>
              <a:latin typeface="Arial" pitchFamily="34" charset="0"/>
              <a:ea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2200" b="1" dirty="0">
              <a:solidFill>
                <a:schemeClr val="tx1"/>
              </a:solidFill>
              <a:latin typeface="Arial" pitchFamily="34" charset="0"/>
              <a:ea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200" b="1" i="0" u="none" strike="noStrike" cap="none" normalizeH="0" baseline="0" dirty="0">
                <a:ln>
                  <a:noFill/>
                </a:ln>
                <a:effectLst/>
                <a:latin typeface="Arial" pitchFamily="34" charset="0"/>
                <a:ea typeface="Calibri" pitchFamily="34" charset="0"/>
                <a:cs typeface="Arial" pitchFamily="34" charset="0"/>
              </a:rPr>
              <a:t>Create</a:t>
            </a:r>
            <a:r>
              <a:rPr kumimoji="0" lang="en-US" altLang="en-US" sz="2200" b="1" i="0" u="none" strike="noStrike" cap="none" normalizeH="0" dirty="0">
                <a:ln>
                  <a:noFill/>
                </a:ln>
                <a:effectLst/>
                <a:latin typeface="Arial" pitchFamily="34" charset="0"/>
                <a:ea typeface="Calibri" pitchFamily="34" charset="0"/>
                <a:cs typeface="Arial" pitchFamily="34" charset="0"/>
              </a:rPr>
              <a:t> </a:t>
            </a:r>
            <a:r>
              <a:rPr kumimoji="0" lang="en-US" altLang="en-US" sz="2200" b="1" i="0" u="none" strike="noStrike" cap="none" normalizeH="0" baseline="0" dirty="0">
                <a:ln>
                  <a:noFill/>
                </a:ln>
                <a:effectLst/>
                <a:latin typeface="Arial" pitchFamily="34" charset="0"/>
                <a:ea typeface="Calibri" pitchFamily="34" charset="0"/>
                <a:cs typeface="Arial" pitchFamily="34" charset="0"/>
              </a:rPr>
              <a:t>Employee</a:t>
            </a:r>
            <a:r>
              <a:rPr kumimoji="0" lang="en-US" altLang="en-US" sz="2200" b="1" i="0" u="none" strike="noStrike" cap="none" normalizeH="0" baseline="0" dirty="0">
                <a:ln>
                  <a:noFill/>
                </a:ln>
                <a:solidFill>
                  <a:schemeClr val="tx1"/>
                </a:solidFill>
                <a:effectLst/>
                <a:latin typeface="Arial" pitchFamily="34" charset="0"/>
                <a:ea typeface="Calibri" pitchFamily="34" charset="0"/>
                <a:cs typeface="Arial" pitchFamily="34" charset="0"/>
              </a:rPr>
              <a:t>:-</a:t>
            </a:r>
            <a:endParaRPr kumimoji="0" lang="en-US" altLang="en-US" sz="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7" name="Picture 6">
            <a:extLst>
              <a:ext uri="{FF2B5EF4-FFF2-40B4-BE49-F238E27FC236}">
                <a16:creationId xmlns:a16="http://schemas.microsoft.com/office/drawing/2014/main" id="{E5FA9579-FAF1-4DD2-B2F2-4337BEC0EE5C}"/>
              </a:ext>
            </a:extLst>
          </p:cNvPr>
          <p:cNvPicPr>
            <a:picLocks noChangeAspect="1"/>
          </p:cNvPicPr>
          <p:nvPr/>
        </p:nvPicPr>
        <p:blipFill>
          <a:blip r:embed="rId2"/>
          <a:stretch>
            <a:fillRect/>
          </a:stretch>
        </p:blipFill>
        <p:spPr>
          <a:xfrm>
            <a:off x="85518" y="1747520"/>
            <a:ext cx="8815079" cy="1398016"/>
          </a:xfrm>
          <a:prstGeom prst="rect">
            <a:avLst/>
          </a:prstGeom>
        </p:spPr>
      </p:pic>
    </p:spTree>
    <p:extLst>
      <p:ext uri="{BB962C8B-B14F-4D97-AF65-F5344CB8AC3E}">
        <p14:creationId xmlns:p14="http://schemas.microsoft.com/office/powerpoint/2010/main" val="475240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23D09D-DECC-4766-AC6B-C08196639D94}"/>
              </a:ext>
            </a:extLst>
          </p:cNvPr>
          <p:cNvSpPr>
            <a:spLocks noGrp="1"/>
          </p:cNvSpPr>
          <p:nvPr>
            <p:ph type="body" idx="1"/>
          </p:nvPr>
        </p:nvSpPr>
        <p:spPr>
          <a:xfrm>
            <a:off x="190020" y="361908"/>
            <a:ext cx="2395298" cy="492875"/>
          </a:xfrm>
        </p:spPr>
        <p:txBody>
          <a:bodyPr/>
          <a:lstStyle/>
          <a:p>
            <a:r>
              <a:rPr lang="en-US" sz="1600" b="1" dirty="0"/>
              <a:t>Assigning</a:t>
            </a:r>
            <a:r>
              <a:rPr lang="en-US" b="1" dirty="0"/>
              <a:t> </a:t>
            </a:r>
            <a:r>
              <a:rPr lang="en-US" sz="1600" b="1" dirty="0"/>
              <a:t>Project</a:t>
            </a:r>
            <a:r>
              <a:rPr lang="en-US" b="1" dirty="0"/>
              <a:t>:-</a:t>
            </a:r>
            <a:endParaRPr lang="en-US" dirty="0"/>
          </a:p>
          <a:p>
            <a:endParaRPr lang="en-US" dirty="0"/>
          </a:p>
        </p:txBody>
      </p:sp>
      <p:sp>
        <p:nvSpPr>
          <p:cNvPr id="4" name="AutoShape 2">
            <a:extLst>
              <a:ext uri="{FF2B5EF4-FFF2-40B4-BE49-F238E27FC236}">
                <a16:creationId xmlns:a16="http://schemas.microsoft.com/office/drawing/2014/main" id="{257702DE-AF69-40E7-833F-9101BA0FD5C3}"/>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7C7DA166-5196-4D65-994C-DFE979B2BE3B}"/>
              </a:ext>
            </a:extLst>
          </p:cNvPr>
          <p:cNvPicPr>
            <a:picLocks noChangeAspect="1"/>
          </p:cNvPicPr>
          <p:nvPr/>
        </p:nvPicPr>
        <p:blipFill>
          <a:blip r:embed="rId2"/>
          <a:stretch>
            <a:fillRect/>
          </a:stretch>
        </p:blipFill>
        <p:spPr>
          <a:xfrm>
            <a:off x="282872" y="2026136"/>
            <a:ext cx="8578256" cy="985159"/>
          </a:xfrm>
          <a:prstGeom prst="rect">
            <a:avLst/>
          </a:prstGeom>
        </p:spPr>
      </p:pic>
    </p:spTree>
    <p:extLst>
      <p:ext uri="{BB962C8B-B14F-4D97-AF65-F5344CB8AC3E}">
        <p14:creationId xmlns:p14="http://schemas.microsoft.com/office/powerpoint/2010/main" val="3945469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4064" y="582335"/>
            <a:ext cx="1945597" cy="369332"/>
          </a:xfrm>
          <a:prstGeom prst="rect">
            <a:avLst/>
          </a:prstGeom>
        </p:spPr>
        <p:txBody>
          <a:bodyPr wrap="none">
            <a:spAutoFit/>
          </a:bodyPr>
          <a:lstStyle/>
          <a:p>
            <a:r>
              <a:rPr lang="en-US" b="1" dirty="0"/>
              <a:t>Employee page:-</a:t>
            </a:r>
            <a:endParaRPr lang="en-US" dirty="0"/>
          </a:p>
        </p:txBody>
      </p:sp>
      <p:pic>
        <p:nvPicPr>
          <p:cNvPr id="3" name="Picture 2">
            <a:extLst>
              <a:ext uri="{FF2B5EF4-FFF2-40B4-BE49-F238E27FC236}">
                <a16:creationId xmlns:a16="http://schemas.microsoft.com/office/drawing/2014/main" id="{7D51E0D1-F0B8-4329-AAA7-665248F7FFA9}"/>
              </a:ext>
            </a:extLst>
          </p:cNvPr>
          <p:cNvPicPr>
            <a:picLocks noChangeAspect="1"/>
          </p:cNvPicPr>
          <p:nvPr/>
        </p:nvPicPr>
        <p:blipFill>
          <a:blip r:embed="rId2"/>
          <a:stretch>
            <a:fillRect/>
          </a:stretch>
        </p:blipFill>
        <p:spPr>
          <a:xfrm>
            <a:off x="85519" y="1740267"/>
            <a:ext cx="8972961" cy="1359965"/>
          </a:xfrm>
          <a:prstGeom prst="rect">
            <a:avLst/>
          </a:prstGeom>
        </p:spPr>
      </p:pic>
    </p:spTree>
    <p:extLst>
      <p:ext uri="{BB962C8B-B14F-4D97-AF65-F5344CB8AC3E}">
        <p14:creationId xmlns:p14="http://schemas.microsoft.com/office/powerpoint/2010/main" val="3321065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0417" y="391065"/>
            <a:ext cx="3907536" cy="3693319"/>
          </a:xfrm>
          <a:prstGeom prst="rect">
            <a:avLst/>
          </a:prstGeom>
          <a:noFill/>
        </p:spPr>
        <p:txBody>
          <a:bodyPr wrap="square" rtlCol="0">
            <a:spAutoFit/>
          </a:bodyPr>
          <a:lstStyle/>
          <a:p>
            <a:r>
              <a:rPr lang="en-US" b="1" dirty="0">
                <a:solidFill>
                  <a:srgbClr val="FF0000"/>
                </a:solidFill>
              </a:rPr>
              <a:t>Presentation outline:</a:t>
            </a:r>
          </a:p>
          <a:p>
            <a:endParaRPr lang="en-US" b="1" dirty="0">
              <a:solidFill>
                <a:srgbClr val="FF0000"/>
              </a:solidFill>
            </a:endParaRPr>
          </a:p>
          <a:p>
            <a:pPr marL="285750" indent="-285750">
              <a:buFont typeface="Arial" panose="020B0604020202020204" pitchFamily="34" charset="0"/>
              <a:buChar char="•"/>
            </a:pPr>
            <a:r>
              <a:rPr lang="en-US" b="1" dirty="0"/>
              <a:t>Course Certificate</a:t>
            </a:r>
          </a:p>
          <a:p>
            <a:pPr marL="285750" indent="-285750">
              <a:buFont typeface="Arial" panose="020B0604020202020204" pitchFamily="34" charset="0"/>
              <a:buChar char="•"/>
            </a:pPr>
            <a:r>
              <a:rPr lang="en-US" b="1" dirty="0"/>
              <a:t>Introduction </a:t>
            </a:r>
          </a:p>
          <a:p>
            <a:pPr marL="285750" indent="-285750">
              <a:buFont typeface="Arial" panose="020B0604020202020204" pitchFamily="34" charset="0"/>
              <a:buChar char="•"/>
            </a:pPr>
            <a:r>
              <a:rPr lang="en-US" b="1" dirty="0"/>
              <a:t>Objectives</a:t>
            </a:r>
          </a:p>
          <a:p>
            <a:pPr marL="285750" indent="-285750">
              <a:buFont typeface="Arial" panose="020B0604020202020204" pitchFamily="34" charset="0"/>
              <a:buChar char="•"/>
            </a:pPr>
            <a:r>
              <a:rPr lang="en-US" b="1" dirty="0"/>
              <a:t>System Architecture / Ideation Map</a:t>
            </a:r>
          </a:p>
          <a:p>
            <a:pPr marL="285750" indent="-285750">
              <a:buFont typeface="Arial" panose="020B0604020202020204" pitchFamily="34" charset="0"/>
              <a:buChar char="•"/>
            </a:pPr>
            <a:r>
              <a:rPr lang="en-US" b="1" dirty="0"/>
              <a:t>Module Implementation</a:t>
            </a:r>
          </a:p>
          <a:p>
            <a:pPr marL="285750" indent="-285750">
              <a:buFont typeface="Arial" panose="020B0604020202020204" pitchFamily="34" charset="0"/>
              <a:buChar char="•"/>
            </a:pPr>
            <a:r>
              <a:rPr lang="en-US" b="1" dirty="0"/>
              <a:t>Application Snapshots</a:t>
            </a:r>
          </a:p>
          <a:p>
            <a:pPr marL="285750" indent="-285750">
              <a:buFont typeface="Arial" panose="020B0604020202020204" pitchFamily="34" charset="0"/>
              <a:buChar char="•"/>
            </a:pPr>
            <a:r>
              <a:rPr lang="en-US" b="1" dirty="0"/>
              <a:t>Results </a:t>
            </a:r>
          </a:p>
          <a:p>
            <a:pPr marL="285750" indent="-285750">
              <a:buFont typeface="Arial" panose="020B0604020202020204" pitchFamily="34" charset="0"/>
              <a:buChar char="•"/>
            </a:pPr>
            <a:r>
              <a:rPr lang="en-US" b="1" dirty="0"/>
              <a:t>Conclusion &amp; Future work</a:t>
            </a:r>
          </a:p>
          <a:p>
            <a:pPr marL="285750" indent="-285750">
              <a:buFont typeface="Arial" panose="020B0604020202020204" pitchFamily="34" charset="0"/>
              <a:buChar char="•"/>
            </a:pPr>
            <a:r>
              <a:rPr lang="en-US" b="1" dirty="0"/>
              <a:t>References</a:t>
            </a:r>
          </a:p>
          <a:p>
            <a:endParaRPr lang="en-US" dirty="0"/>
          </a:p>
        </p:txBody>
      </p:sp>
    </p:spTree>
    <p:extLst>
      <p:ext uri="{BB962C8B-B14F-4D97-AF65-F5344CB8AC3E}">
        <p14:creationId xmlns:p14="http://schemas.microsoft.com/office/powerpoint/2010/main" val="2163916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2522" y="1182434"/>
            <a:ext cx="7638333" cy="1477328"/>
          </a:xfrm>
          <a:prstGeom prst="rect">
            <a:avLst/>
          </a:prstGeom>
          <a:noFill/>
        </p:spPr>
        <p:txBody>
          <a:bodyPr wrap="square" rtlCol="0">
            <a:spAutoFit/>
          </a:bodyPr>
          <a:lstStyle/>
          <a:p>
            <a:r>
              <a:rPr lang="en-US" sz="1800" dirty="0"/>
              <a:t>AS a part of this project, </a:t>
            </a:r>
            <a:r>
              <a:rPr lang="en-US" sz="1800" dirty="0" err="1"/>
              <a:t>i</a:t>
            </a:r>
            <a:r>
              <a:rPr lang="en-US" sz="1800" dirty="0"/>
              <a:t> would like to conclude that </a:t>
            </a:r>
            <a:r>
              <a:rPr lang="en-US" sz="1800" dirty="0" err="1"/>
              <a:t>i</a:t>
            </a:r>
            <a:r>
              <a:rPr lang="en-US" sz="1800" dirty="0"/>
              <a:t> have leant a lot about building full stack applications. I have also understood how the communication between different components of an application happens. As per ,The Employee management system ,  </a:t>
            </a:r>
            <a:r>
              <a:rPr lang="en-US" sz="1800" dirty="0" err="1"/>
              <a:t>i</a:t>
            </a:r>
            <a:r>
              <a:rPr lang="en-US" sz="1800" dirty="0"/>
              <a:t> have gone through a lot of applications for approaches. I have researched </a:t>
            </a:r>
            <a:r>
              <a:rPr lang="en-US" sz="1800" dirty="0" err="1"/>
              <a:t>alot</a:t>
            </a:r>
            <a:r>
              <a:rPr lang="en-US" sz="1800" dirty="0"/>
              <a:t> in the similar domain.</a:t>
            </a:r>
          </a:p>
        </p:txBody>
      </p:sp>
      <p:sp>
        <p:nvSpPr>
          <p:cNvPr id="6" name="TextBox 5"/>
          <p:cNvSpPr txBox="1"/>
          <p:nvPr/>
        </p:nvSpPr>
        <p:spPr>
          <a:xfrm>
            <a:off x="343958" y="357164"/>
            <a:ext cx="4152613" cy="461665"/>
          </a:xfrm>
          <a:prstGeom prst="rect">
            <a:avLst/>
          </a:prstGeom>
          <a:noFill/>
        </p:spPr>
        <p:txBody>
          <a:bodyPr wrap="square" rtlCol="0">
            <a:spAutoFit/>
          </a:bodyPr>
          <a:lstStyle/>
          <a:p>
            <a:r>
              <a:rPr lang="en-US" sz="2400" b="1" dirty="0"/>
              <a:t>Conclusion:-</a:t>
            </a:r>
            <a:endParaRPr lang="en-US" sz="2400" dirty="0"/>
          </a:p>
        </p:txBody>
      </p:sp>
    </p:spTree>
    <p:extLst>
      <p:ext uri="{BB962C8B-B14F-4D97-AF65-F5344CB8AC3E}">
        <p14:creationId xmlns:p14="http://schemas.microsoft.com/office/powerpoint/2010/main" val="4074751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0008E8B-DECB-443C-B628-53EBDF013E89}"/>
              </a:ext>
            </a:extLst>
          </p:cNvPr>
          <p:cNvSpPr>
            <a:spLocks noGrp="1"/>
          </p:cNvSpPr>
          <p:nvPr>
            <p:ph type="body" idx="1"/>
          </p:nvPr>
        </p:nvSpPr>
        <p:spPr>
          <a:xfrm>
            <a:off x="157127" y="355330"/>
            <a:ext cx="6335771" cy="1637930"/>
          </a:xfrm>
        </p:spPr>
        <p:txBody>
          <a:bodyPr/>
          <a:lstStyle/>
          <a:p>
            <a:r>
              <a:rPr lang="en-US" sz="1600" dirty="0" err="1"/>
              <a:t>Github</a:t>
            </a:r>
            <a:r>
              <a:rPr lang="en-US" dirty="0"/>
              <a:t> link:-</a:t>
            </a:r>
          </a:p>
          <a:p>
            <a:endParaRPr lang="en-US" dirty="0"/>
          </a:p>
          <a:p>
            <a:r>
              <a:rPr lang="en-US" dirty="0"/>
              <a:t>https://github.com/saipranay9889/Employee-Management-System.git</a:t>
            </a:r>
          </a:p>
        </p:txBody>
      </p:sp>
    </p:spTree>
    <p:extLst>
      <p:ext uri="{BB962C8B-B14F-4D97-AF65-F5344CB8AC3E}">
        <p14:creationId xmlns:p14="http://schemas.microsoft.com/office/powerpoint/2010/main" val="2180861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5993" y="357187"/>
            <a:ext cx="2225040" cy="307777"/>
          </a:xfrm>
          <a:prstGeom prst="rect">
            <a:avLst/>
          </a:prstGeom>
          <a:noFill/>
        </p:spPr>
        <p:txBody>
          <a:bodyPr wrap="square" rtlCol="0">
            <a:spAutoFit/>
          </a:bodyPr>
          <a:lstStyle/>
          <a:p>
            <a:r>
              <a:rPr lang="en-US" dirty="0"/>
              <a:t>Course Certificate</a:t>
            </a:r>
          </a:p>
        </p:txBody>
      </p:sp>
    </p:spTree>
    <p:extLst>
      <p:ext uri="{BB962C8B-B14F-4D97-AF65-F5344CB8AC3E}">
        <p14:creationId xmlns:p14="http://schemas.microsoft.com/office/powerpoint/2010/main" val="2140269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82031B-6F8D-46D7-AD7E-FA4ABEC88B50}"/>
              </a:ext>
            </a:extLst>
          </p:cNvPr>
          <p:cNvPicPr>
            <a:picLocks noChangeAspect="1"/>
          </p:cNvPicPr>
          <p:nvPr/>
        </p:nvPicPr>
        <p:blipFill>
          <a:blip r:embed="rId2"/>
          <a:stretch>
            <a:fillRect/>
          </a:stretch>
        </p:blipFill>
        <p:spPr>
          <a:xfrm>
            <a:off x="717047" y="1103090"/>
            <a:ext cx="6275811" cy="3756608"/>
          </a:xfrm>
          <a:prstGeom prst="rect">
            <a:avLst/>
          </a:prstGeom>
        </p:spPr>
      </p:pic>
      <p:sp>
        <p:nvSpPr>
          <p:cNvPr id="9" name="TextBox 8">
            <a:extLst>
              <a:ext uri="{FF2B5EF4-FFF2-40B4-BE49-F238E27FC236}">
                <a16:creationId xmlns:a16="http://schemas.microsoft.com/office/drawing/2014/main" id="{AF3247D7-D261-4700-9E32-19FCC5371256}"/>
              </a:ext>
            </a:extLst>
          </p:cNvPr>
          <p:cNvSpPr txBox="1"/>
          <p:nvPr/>
        </p:nvSpPr>
        <p:spPr>
          <a:xfrm>
            <a:off x="246691" y="336429"/>
            <a:ext cx="4739750" cy="369332"/>
          </a:xfrm>
          <a:prstGeom prst="rect">
            <a:avLst/>
          </a:prstGeom>
          <a:noFill/>
        </p:spPr>
        <p:txBody>
          <a:bodyPr wrap="square">
            <a:spAutoFit/>
          </a:bodyPr>
          <a:lstStyle/>
          <a:p>
            <a:r>
              <a:rPr lang="en-US" b="1" dirty="0">
                <a:latin typeface="Arial" pitchFamily="34" charset="0"/>
                <a:cs typeface="Arial" pitchFamily="34" charset="0"/>
              </a:rPr>
              <a:t>System Architecture :-</a:t>
            </a:r>
            <a:endParaRPr lang="en-US" b="1" dirty="0"/>
          </a:p>
        </p:txBody>
      </p:sp>
    </p:spTree>
    <p:extLst>
      <p:ext uri="{BB962C8B-B14F-4D97-AF65-F5344CB8AC3E}">
        <p14:creationId xmlns:p14="http://schemas.microsoft.com/office/powerpoint/2010/main" val="4057870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018F23-A2C0-4ED9-AC93-09B56D4B1896}"/>
              </a:ext>
            </a:extLst>
          </p:cNvPr>
          <p:cNvSpPr txBox="1"/>
          <p:nvPr/>
        </p:nvSpPr>
        <p:spPr>
          <a:xfrm>
            <a:off x="305896" y="335029"/>
            <a:ext cx="4572000" cy="369332"/>
          </a:xfrm>
          <a:prstGeom prst="rect">
            <a:avLst/>
          </a:prstGeom>
          <a:noFill/>
        </p:spPr>
        <p:txBody>
          <a:bodyPr wrap="square">
            <a:spAutoFit/>
          </a:bodyPr>
          <a:lstStyle/>
          <a:p>
            <a:r>
              <a:rPr lang="en-US" b="1" dirty="0">
                <a:latin typeface="Arial" pitchFamily="34" charset="0"/>
                <a:cs typeface="Arial" pitchFamily="34" charset="0"/>
              </a:rPr>
              <a:t>Ideation Map:-</a:t>
            </a:r>
            <a:endParaRPr lang="en-US" b="1" dirty="0"/>
          </a:p>
        </p:txBody>
      </p:sp>
      <p:pic>
        <p:nvPicPr>
          <p:cNvPr id="7" name="Picture 6">
            <a:extLst>
              <a:ext uri="{FF2B5EF4-FFF2-40B4-BE49-F238E27FC236}">
                <a16:creationId xmlns:a16="http://schemas.microsoft.com/office/drawing/2014/main" id="{17A78385-9477-4DC9-B9CA-0E9711025C4F}"/>
              </a:ext>
            </a:extLst>
          </p:cNvPr>
          <p:cNvPicPr>
            <a:picLocks noChangeAspect="1"/>
          </p:cNvPicPr>
          <p:nvPr/>
        </p:nvPicPr>
        <p:blipFill>
          <a:blip r:embed="rId2"/>
          <a:stretch>
            <a:fillRect/>
          </a:stretch>
        </p:blipFill>
        <p:spPr>
          <a:xfrm>
            <a:off x="223665" y="896433"/>
            <a:ext cx="7591494" cy="3997396"/>
          </a:xfrm>
          <a:prstGeom prst="rect">
            <a:avLst/>
          </a:prstGeom>
        </p:spPr>
      </p:pic>
    </p:spTree>
    <p:extLst>
      <p:ext uri="{BB962C8B-B14F-4D97-AF65-F5344CB8AC3E}">
        <p14:creationId xmlns:p14="http://schemas.microsoft.com/office/powerpoint/2010/main" val="538147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268960" y="483191"/>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Introduction</a:t>
            </a:r>
            <a:endParaRPr dirty="0"/>
          </a:p>
        </p:txBody>
      </p:sp>
      <p:sp>
        <p:nvSpPr>
          <p:cNvPr id="93" name="Google Shape;93;p14"/>
          <p:cNvSpPr txBox="1">
            <a:spLocks noGrp="1"/>
          </p:cNvSpPr>
          <p:nvPr>
            <p:ph type="body" idx="1"/>
          </p:nvPr>
        </p:nvSpPr>
        <p:spPr>
          <a:xfrm>
            <a:off x="400529" y="1631542"/>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The application that are building is Employee management system. It has features to Add employee and add task. </a:t>
            </a:r>
            <a:endParaRPr dirty="0"/>
          </a:p>
          <a:p>
            <a:pPr marL="0" lvl="0" indent="0" algn="l" rtl="0">
              <a:spcBef>
                <a:spcPts val="1200"/>
              </a:spcBef>
              <a:spcAft>
                <a:spcPts val="0"/>
              </a:spcAft>
              <a:buNone/>
            </a:pPr>
            <a:r>
              <a:rPr lang="en-GB" dirty="0"/>
              <a:t>Admin can create task and he can also create employees. </a:t>
            </a:r>
            <a:endParaRPr dirty="0"/>
          </a:p>
          <a:p>
            <a:pPr marL="0" lvl="0" indent="0" algn="l" rtl="0">
              <a:spcBef>
                <a:spcPts val="1200"/>
              </a:spcBef>
              <a:spcAft>
                <a:spcPts val="0"/>
              </a:spcAft>
              <a:buNone/>
            </a:pPr>
            <a:r>
              <a:rPr lang="en-GB" dirty="0"/>
              <a:t>The created employees can view their tasks assigned by the employee. </a:t>
            </a:r>
            <a:endParaRPr dirty="0"/>
          </a:p>
          <a:p>
            <a:pPr marL="0" lvl="0" indent="0" algn="l" rtl="0">
              <a:spcBef>
                <a:spcPts val="1200"/>
              </a:spcBef>
              <a:spcAft>
                <a:spcPts val="0"/>
              </a:spcAft>
              <a:buNone/>
            </a:pPr>
            <a:r>
              <a:rPr lang="en-GB" dirty="0"/>
              <a:t>The admin can also delete the tasks assigned to employees </a:t>
            </a:r>
            <a:endParaRPr dirty="0"/>
          </a:p>
          <a:p>
            <a:pPr marL="0" lvl="0" indent="0" algn="l" rtl="0">
              <a:spcBef>
                <a:spcPts val="1200"/>
              </a:spcBef>
              <a:spcAft>
                <a:spcPts val="0"/>
              </a:spcAft>
              <a:buNone/>
            </a:pPr>
            <a:r>
              <a:rPr lang="en-GB" dirty="0"/>
              <a:t>The application will be widely used in the organizations which are looking to manage their employees and their tasks assigned. Also, to understand the work statuses of their employees</a:t>
            </a:r>
            <a:endParaRPr dirty="0"/>
          </a:p>
          <a:p>
            <a:pPr marL="0" lvl="0" indent="0" algn="l" rtl="0">
              <a:spcBef>
                <a:spcPts val="1200"/>
              </a:spcBef>
              <a:spcAft>
                <a:spcPts val="12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334745" y="641073"/>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Architecture</a:t>
            </a:r>
            <a:endParaRPr/>
          </a:p>
        </p:txBody>
      </p:sp>
      <p:sp>
        <p:nvSpPr>
          <p:cNvPr id="99" name="Google Shape;99;p15"/>
          <p:cNvSpPr txBox="1">
            <a:spLocks noGrp="1"/>
          </p:cNvSpPr>
          <p:nvPr>
            <p:ph type="body" idx="1"/>
          </p:nvPr>
        </p:nvSpPr>
        <p:spPr>
          <a:xfrm>
            <a:off x="400530" y="1684170"/>
            <a:ext cx="7688700" cy="2261100"/>
          </a:xfrm>
          <a:prstGeom prst="rect">
            <a:avLst/>
          </a:prstGeom>
        </p:spPr>
        <p:txBody>
          <a:bodyPr spcFirstLastPara="1" wrap="square" lIns="91425" tIns="91425" rIns="91425" bIns="91425" anchor="t" anchorCtr="0">
            <a:normAutofit fontScale="32500" lnSpcReduction="20000"/>
          </a:bodyPr>
          <a:lstStyle/>
          <a:p>
            <a:pPr marL="0" lvl="0" indent="0" algn="l" rtl="0">
              <a:spcBef>
                <a:spcPts val="0"/>
              </a:spcBef>
              <a:spcAft>
                <a:spcPts val="0"/>
              </a:spcAft>
              <a:buNone/>
            </a:pPr>
            <a:endParaRPr sz="5700"/>
          </a:p>
          <a:p>
            <a:pPr marL="0" lvl="0" indent="0" algn="l" rtl="0">
              <a:spcBef>
                <a:spcPts val="1200"/>
              </a:spcBef>
              <a:spcAft>
                <a:spcPts val="0"/>
              </a:spcAft>
              <a:buNone/>
            </a:pPr>
            <a:r>
              <a:rPr lang="en-GB" sz="5700"/>
              <a:t>The Architecture that we are following has three components. Which are as follows:</a:t>
            </a:r>
            <a:endParaRPr sz="5700"/>
          </a:p>
          <a:p>
            <a:pPr marL="0" lvl="0" indent="0" algn="l" rtl="0">
              <a:spcBef>
                <a:spcPts val="1200"/>
              </a:spcBef>
              <a:spcAft>
                <a:spcPts val="0"/>
              </a:spcAft>
              <a:buNone/>
            </a:pPr>
            <a:r>
              <a:rPr lang="en-GB" sz="5700"/>
              <a:t>. Front End </a:t>
            </a:r>
            <a:endParaRPr sz="5700"/>
          </a:p>
          <a:p>
            <a:pPr marL="0" lvl="0" indent="0" algn="l" rtl="0">
              <a:spcBef>
                <a:spcPts val="1200"/>
              </a:spcBef>
              <a:spcAft>
                <a:spcPts val="0"/>
              </a:spcAft>
              <a:buNone/>
            </a:pPr>
            <a:r>
              <a:rPr lang="en-GB" sz="5700"/>
              <a:t>. Back End </a:t>
            </a:r>
            <a:endParaRPr sz="5700"/>
          </a:p>
          <a:p>
            <a:pPr marL="0" lvl="0" indent="0" algn="l" rtl="0">
              <a:spcBef>
                <a:spcPts val="1200"/>
              </a:spcBef>
              <a:spcAft>
                <a:spcPts val="0"/>
              </a:spcAft>
              <a:buNone/>
            </a:pPr>
            <a:r>
              <a:rPr lang="en-GB" sz="5700"/>
              <a:t>. Database</a:t>
            </a:r>
            <a:endParaRPr sz="5700"/>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203177" y="443721"/>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Software Used  </a:t>
            </a:r>
            <a:endParaRPr dirty="0"/>
          </a:p>
        </p:txBody>
      </p:sp>
      <p:sp>
        <p:nvSpPr>
          <p:cNvPr id="105" name="Google Shape;105;p16"/>
          <p:cNvSpPr txBox="1">
            <a:spLocks noGrp="1"/>
          </p:cNvSpPr>
          <p:nvPr>
            <p:ph type="body" idx="1"/>
          </p:nvPr>
        </p:nvSpPr>
        <p:spPr>
          <a:xfrm>
            <a:off x="361058" y="1513131"/>
            <a:ext cx="7688700" cy="22611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GB"/>
              <a:t>Reason for following is, in case we want to scale the existing application it would make our job easier to aggregate our features into the desired component. </a:t>
            </a:r>
            <a:endParaRPr/>
          </a:p>
          <a:p>
            <a:pPr marL="0" lvl="0" indent="0" algn="l" rtl="0">
              <a:spcBef>
                <a:spcPts val="1200"/>
              </a:spcBef>
              <a:spcAft>
                <a:spcPts val="0"/>
              </a:spcAft>
              <a:buNone/>
            </a:pPr>
            <a:endParaRPr/>
          </a:p>
          <a:p>
            <a:pPr marL="0" lvl="0" indent="0" algn="l" rtl="0">
              <a:spcBef>
                <a:spcPts val="1200"/>
              </a:spcBef>
              <a:spcAft>
                <a:spcPts val="0"/>
              </a:spcAft>
              <a:buNone/>
            </a:pPr>
            <a:r>
              <a:rPr lang="en-GB"/>
              <a:t>The technology stack is as follows:</a:t>
            </a:r>
            <a:endParaRPr/>
          </a:p>
          <a:p>
            <a:pPr marL="0" lvl="0" indent="0" algn="l" rtl="0">
              <a:spcBef>
                <a:spcPts val="1200"/>
              </a:spcBef>
              <a:spcAft>
                <a:spcPts val="0"/>
              </a:spcAft>
              <a:buNone/>
            </a:pPr>
            <a:r>
              <a:rPr lang="en-GB"/>
              <a:t>Front end - React JS, Html and Css </a:t>
            </a:r>
            <a:endParaRPr/>
          </a:p>
          <a:p>
            <a:pPr marL="0" lvl="0" indent="0" algn="l" rtl="0">
              <a:spcBef>
                <a:spcPts val="1200"/>
              </a:spcBef>
              <a:spcAft>
                <a:spcPts val="0"/>
              </a:spcAft>
              <a:buNone/>
            </a:pPr>
            <a:r>
              <a:rPr lang="en-GB"/>
              <a:t>Backend - python Flask </a:t>
            </a:r>
            <a:endParaRPr/>
          </a:p>
          <a:p>
            <a:pPr marL="0" lvl="0" indent="0" algn="l" rtl="0">
              <a:spcBef>
                <a:spcPts val="1200"/>
              </a:spcBef>
              <a:spcAft>
                <a:spcPts val="1200"/>
              </a:spcAft>
              <a:buNone/>
            </a:pPr>
            <a:r>
              <a:rPr lang="en-GB"/>
              <a:t>Database - MySql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255804" y="535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Reasons for the using above software</a:t>
            </a:r>
            <a:endParaRPr dirty="0"/>
          </a:p>
        </p:txBody>
      </p:sp>
      <p:sp>
        <p:nvSpPr>
          <p:cNvPr id="111" name="Google Shape;111;p17"/>
          <p:cNvSpPr txBox="1">
            <a:spLocks noGrp="1"/>
          </p:cNvSpPr>
          <p:nvPr>
            <p:ph type="body" idx="1"/>
          </p:nvPr>
        </p:nvSpPr>
        <p:spPr>
          <a:xfrm>
            <a:off x="334745" y="1684170"/>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605"/>
              <a:buNone/>
            </a:pPr>
            <a:r>
              <a:rPr lang="en-GB" sz="1215" dirty="0"/>
              <a:t>For the front end we are using React, the reason being its flexibility to reuse the components. We declare the components which can be further used in various parts of the application. </a:t>
            </a:r>
            <a:endParaRPr sz="1215" dirty="0"/>
          </a:p>
          <a:p>
            <a:pPr marL="0" lvl="0" indent="0" algn="l" rtl="0">
              <a:spcBef>
                <a:spcPts val="1200"/>
              </a:spcBef>
              <a:spcAft>
                <a:spcPts val="0"/>
              </a:spcAft>
              <a:buSzPts val="605"/>
              <a:buNone/>
            </a:pPr>
            <a:r>
              <a:rPr lang="en-GB" sz="1215" dirty="0"/>
              <a:t>For example, </a:t>
            </a:r>
            <a:endParaRPr sz="1215" dirty="0"/>
          </a:p>
          <a:p>
            <a:pPr marL="0" lvl="0" indent="0" algn="l" rtl="0">
              <a:spcBef>
                <a:spcPts val="1200"/>
              </a:spcBef>
              <a:spcAft>
                <a:spcPts val="0"/>
              </a:spcAft>
              <a:buSzPts val="605"/>
              <a:buNone/>
            </a:pPr>
            <a:r>
              <a:rPr lang="en-GB" sz="1215" dirty="0"/>
              <a:t>The component of employee listing can be reused for the projects listing. So, react </a:t>
            </a:r>
            <a:r>
              <a:rPr lang="en-GB" sz="1215" dirty="0" err="1"/>
              <a:t>js</a:t>
            </a:r>
            <a:r>
              <a:rPr lang="en-GB" sz="1215" dirty="0"/>
              <a:t> gives us the flexibility for reusing the components.  </a:t>
            </a:r>
            <a:endParaRPr sz="1215" dirty="0"/>
          </a:p>
          <a:p>
            <a:pPr marL="0" lvl="0" indent="0" algn="l" rtl="0">
              <a:spcBef>
                <a:spcPts val="1200"/>
              </a:spcBef>
              <a:spcAft>
                <a:spcPts val="0"/>
              </a:spcAft>
              <a:buSzPts val="605"/>
              <a:buNone/>
            </a:pPr>
            <a:r>
              <a:rPr lang="en-GB" sz="1215" dirty="0"/>
              <a:t>For the Backend, we are opting for the Python-Flask. Flask is a micro framework which is built on python. Flask framework is suitable for applications which has short and crisp versions of components. Although we are using DB efficiently, API calls are limited. So flask is optimal for such cases. </a:t>
            </a:r>
            <a:endParaRPr sz="1215" dirty="0"/>
          </a:p>
          <a:p>
            <a:pPr marL="0" lvl="0" indent="0" algn="l" rtl="0">
              <a:spcBef>
                <a:spcPts val="1200"/>
              </a:spcBef>
              <a:spcAft>
                <a:spcPts val="0"/>
              </a:spcAft>
              <a:buSzPts val="605"/>
              <a:buNone/>
            </a:pPr>
            <a:endParaRPr sz="1215" dirty="0"/>
          </a:p>
          <a:p>
            <a:pPr marL="0" lvl="0" indent="0" algn="l" rtl="0">
              <a:spcBef>
                <a:spcPts val="1200"/>
              </a:spcBef>
              <a:spcAft>
                <a:spcPts val="1200"/>
              </a:spcAft>
              <a:buSzPts val="605"/>
              <a:buNone/>
            </a:pPr>
            <a:endParaRPr sz="1215" dirty="0"/>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675</TotalTime>
  <Words>653</Words>
  <Application>Microsoft Office PowerPoint</Application>
  <PresentationFormat>On-screen Show (16:9)</PresentationFormat>
  <Paragraphs>88</Paragraphs>
  <Slides>21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Tw Cen MT Condensed Extra Bold</vt:lpstr>
      <vt:lpstr>Roboto</vt:lpstr>
      <vt:lpstr>Gill Sans MT</vt:lpstr>
      <vt:lpstr>Parcel</vt:lpstr>
      <vt:lpstr>Employee  Management                System  Project Supervisor: DR.R.Sathyabama Krishna Name of the Student: D.Sai Pranay Register Number: 39110264</vt:lpstr>
      <vt:lpstr>PowerPoint Presentation</vt:lpstr>
      <vt:lpstr>PowerPoint Presentation</vt:lpstr>
      <vt:lpstr>PowerPoint Presentation</vt:lpstr>
      <vt:lpstr>PowerPoint Presentation</vt:lpstr>
      <vt:lpstr>Introduction</vt:lpstr>
      <vt:lpstr>Architecture</vt:lpstr>
      <vt:lpstr>Software Used  </vt:lpstr>
      <vt:lpstr>Reasons for the using above software</vt:lpstr>
      <vt:lpstr>The Micro service  Architecture  </vt:lpstr>
      <vt:lpstr>Further Analysis</vt:lpstr>
      <vt:lpstr>Pros of MicroService</vt:lpstr>
      <vt:lpstr>Cons of MicroService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Status Report System  Project Supervisor: Name of the Student: G. Akshay Kumar Register Number: 39110312</dc:title>
  <dc:creator>Akshay kumar</dc:creator>
  <cp:lastModifiedBy>91949</cp:lastModifiedBy>
  <cp:revision>16</cp:revision>
  <dcterms:modified xsi:type="dcterms:W3CDTF">2022-04-12T07:19:46Z</dcterms:modified>
</cp:coreProperties>
</file>