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2" r:id="rId1"/>
    <p:sldMasterId id="2147484296" r:id="rId2"/>
  </p:sldMasterIdLst>
  <p:notesMasterIdLst>
    <p:notesMasterId r:id="rId23"/>
  </p:notesMasterIdLst>
  <p:handoutMasterIdLst>
    <p:handoutMasterId r:id="rId24"/>
  </p:handoutMasterIdLst>
  <p:sldIdLst>
    <p:sldId id="979" r:id="rId3"/>
    <p:sldId id="604" r:id="rId4"/>
    <p:sldId id="987" r:id="rId5"/>
    <p:sldId id="434" r:id="rId6"/>
    <p:sldId id="1002" r:id="rId7"/>
    <p:sldId id="730" r:id="rId8"/>
    <p:sldId id="842" r:id="rId9"/>
    <p:sldId id="1001" r:id="rId10"/>
    <p:sldId id="901" r:id="rId11"/>
    <p:sldId id="923" r:id="rId12"/>
    <p:sldId id="933" r:id="rId13"/>
    <p:sldId id="1014" r:id="rId14"/>
    <p:sldId id="1013" r:id="rId15"/>
    <p:sldId id="1012" r:id="rId16"/>
    <p:sldId id="1011" r:id="rId17"/>
    <p:sldId id="1010" r:id="rId18"/>
    <p:sldId id="1009" r:id="rId19"/>
    <p:sldId id="1008" r:id="rId20"/>
    <p:sldId id="1007" r:id="rId21"/>
    <p:sldId id="428" r:id="rId22"/>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0FF"/>
    <a:srgbClr val="C1E0FF"/>
    <a:srgbClr val="FBF1B3"/>
    <a:srgbClr val="FFFFCC"/>
    <a:srgbClr val="EBF0F2"/>
    <a:srgbClr val="D5DFE4"/>
    <a:srgbClr val="009900"/>
    <a:srgbClr val="2F71A2"/>
    <a:srgbClr val="2F7184"/>
    <a:srgbClr val="5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20" autoAdjust="0"/>
    <p:restoredTop sz="98387" autoAdjust="0"/>
  </p:normalViewPr>
  <p:slideViewPr>
    <p:cSldViewPr>
      <p:cViewPr>
        <p:scale>
          <a:sx n="95" d="100"/>
          <a:sy n="95" d="100"/>
        </p:scale>
        <p:origin x="840"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cs typeface="Arial" charset="0"/>
              </a:defRPr>
            </a:lvl1pPr>
          </a:lstStyle>
          <a:p>
            <a:pPr>
              <a:defRPr/>
            </a:pPr>
            <a:fld id="{4EB745A5-3952-4467-A039-FB9EA0AFC76E}" type="datetimeFigureOut">
              <a:rPr lang="en-US"/>
              <a:pPr>
                <a:defRPr/>
              </a:pPr>
              <a:t>6/18/2023</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6/18/2023</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DA8807CB-769D-4DB3-8CD7-86E15BE73160}" type="slidenum">
              <a:rPr lang="en-US" smtClean="0"/>
              <a:pPr>
                <a:defRPr/>
              </a:pPr>
              <a:t>2</a:t>
            </a:fld>
            <a:endParaRPr lang="en-US" dirty="0"/>
          </a:p>
        </p:txBody>
      </p:sp>
    </p:spTree>
    <p:extLst>
      <p:ext uri="{BB962C8B-B14F-4D97-AF65-F5344CB8AC3E}">
        <p14:creationId xmlns:p14="http://schemas.microsoft.com/office/powerpoint/2010/main" val="999445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E7A35FBF-25E3-40BE-9E2D-5992AD91964A}" type="slidenum">
              <a:rPr lang="en-US" smtClean="0"/>
              <a:pPr>
                <a:defRPr/>
              </a:pPr>
              <a:t>5</a:t>
            </a:fld>
            <a:endParaRPr lang="en-US"/>
          </a:p>
        </p:txBody>
      </p:sp>
    </p:spTree>
    <p:extLst>
      <p:ext uri="{BB962C8B-B14F-4D97-AF65-F5344CB8AC3E}">
        <p14:creationId xmlns:p14="http://schemas.microsoft.com/office/powerpoint/2010/main" val="1882762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p:spPr>
      </p:sp>
      <p:sp>
        <p:nvSpPr>
          <p:cNvPr id="158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b="1">
                <a:latin typeface="Times New Roman" pitchFamily="18" charset="0"/>
                <a:cs typeface="Times New Roman" pitchFamily="18" charset="0"/>
              </a:rPr>
              <a:t>South India Placed @ 44</a:t>
            </a:r>
            <a:endParaRPr lang="en-US" altLang="en-US" b="1">
              <a:latin typeface="Arial" pitchFamily="34" charset="0"/>
              <a:cs typeface="Times New Roman" pitchFamily="18" charset="0"/>
            </a:endParaRPr>
          </a:p>
          <a:p>
            <a:pPr eaLnBrk="1" hangingPunct="1">
              <a:spcBef>
                <a:spcPct val="0"/>
              </a:spcBef>
            </a:pPr>
            <a:r>
              <a:rPr lang="en-US" altLang="en-US" b="1">
                <a:latin typeface="Times New Roman" pitchFamily="18" charset="0"/>
                <a:cs typeface="Times New Roman" pitchFamily="18" charset="0"/>
              </a:rPr>
              <a:t> South India Placed @ 15</a:t>
            </a:r>
            <a:endParaRPr lang="en-US" altLang="en-US" b="1">
              <a:latin typeface="Arial" pitchFamily="34" charset="0"/>
              <a:cs typeface="Times New Roman" pitchFamily="18" charset="0"/>
            </a:endParaRPr>
          </a:p>
          <a:p>
            <a:pPr eaLnBrk="1" hangingPunct="1">
              <a:spcBef>
                <a:spcPct val="0"/>
              </a:spcBef>
            </a:pPr>
            <a:r>
              <a:rPr lang="en-US" altLang="en-US" b="1">
                <a:latin typeface="Times New Roman" pitchFamily="18" charset="0"/>
                <a:cs typeface="Times New Roman" pitchFamily="18" charset="0"/>
              </a:rPr>
              <a:t>4/5 rating</a:t>
            </a:r>
            <a:endParaRPr lang="en-US" altLang="en-US" b="1">
              <a:latin typeface="Arial" pitchFamily="34" charset="0"/>
              <a:cs typeface="Times New Roman" pitchFamily="18" charset="0"/>
            </a:endParaRPr>
          </a:p>
          <a:p>
            <a:pPr eaLnBrk="1" hangingPunct="1">
              <a:spcBef>
                <a:spcPct val="0"/>
              </a:spcBef>
            </a:pPr>
            <a:r>
              <a:rPr lang="en-US" altLang="en-US" b="1">
                <a:latin typeface="Times New Roman" pitchFamily="18" charset="0"/>
                <a:cs typeface="Times New Roman" pitchFamily="18" charset="0"/>
              </a:rPr>
              <a:t>In South India Placed @ 27</a:t>
            </a:r>
            <a:endParaRPr lang="en-US" altLang="en-US" b="1">
              <a:latin typeface="Arial" pitchFamily="34" charset="0"/>
              <a:cs typeface="Times New Roman" pitchFamily="18" charset="0"/>
            </a:endParaRPr>
          </a:p>
          <a:p>
            <a:pPr eaLnBrk="1" hangingPunct="1">
              <a:spcBef>
                <a:spcPct val="0"/>
              </a:spcBef>
            </a:pPr>
            <a:r>
              <a:rPr lang="en-US" altLang="en-US" b="1">
                <a:latin typeface="Times New Roman" pitchFamily="18" charset="0"/>
                <a:cs typeface="Times New Roman" pitchFamily="18" charset="0"/>
              </a:rPr>
              <a:t>India Rank-band: 51-65 </a:t>
            </a:r>
            <a:endParaRPr lang="en-US" altLang="en-US">
              <a:latin typeface="Arial" pitchFamily="34" charset="0"/>
            </a:endParaRPr>
          </a:p>
        </p:txBody>
      </p:sp>
      <p:sp>
        <p:nvSpPr>
          <p:cNvPr id="18436" name="Slide Number Placeholder 3"/>
          <p:cNvSpPr>
            <a:spLocks noGrp="1" noChangeArrowheads="1"/>
          </p:cNvSpPr>
          <p:nvPr>
            <p:ph type="sldNum" sz="quarter" idx="5"/>
          </p:nvPr>
        </p:nvSpPr>
        <p:spPr bwMode="auto">
          <a:ln>
            <a:miter lim="800000"/>
            <a:headEnd/>
            <a:tailEnd/>
          </a:ln>
        </p:spPr>
        <p:txBody>
          <a:bodyPr/>
          <a:lstStyle/>
          <a:p>
            <a:pPr>
              <a:defRPr/>
            </a:pPr>
            <a:fld id="{1E2E955C-2BFE-415D-BB60-D9A9C9169E6C}" type="slidenum">
              <a:rPr lang="en-US" altLang="en-US" smtClean="0"/>
              <a:pPr>
                <a:defRPr/>
              </a:pPr>
              <a:t>7</a:t>
            </a:fld>
            <a:endParaRPr lang="en-US" altLang="en-US"/>
          </a:p>
        </p:txBody>
      </p:sp>
    </p:spTree>
    <p:extLst>
      <p:ext uri="{BB962C8B-B14F-4D97-AF65-F5344CB8AC3E}">
        <p14:creationId xmlns:p14="http://schemas.microsoft.com/office/powerpoint/2010/main" val="1469391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June 18,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June 18,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June 18,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June 18,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userDrawn="1"/>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C130FB4-5FD8-4ECD-81D1-81B7DB878539}" type="datetime4">
              <a:rPr lang="en-US"/>
              <a:pPr>
                <a:defRPr/>
              </a:pPr>
              <a:t>June 18,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F0EEE149-5D86-4BF5-BCC2-4D8A9996A71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925" y="365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3" name="Text Box 5"/>
          <p:cNvSpPr txBox="1">
            <a:spLocks noChangeArrowheads="1"/>
          </p:cNvSpPr>
          <p:nvPr/>
        </p:nvSpPr>
        <p:spPr bwMode="auto">
          <a:xfrm>
            <a:off x="1584325" y="265113"/>
            <a:ext cx="6950075"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4" name="Text Box 6"/>
          <p:cNvSpPr txBox="1">
            <a:spLocks noChangeArrowheads="1"/>
          </p:cNvSpPr>
          <p:nvPr/>
        </p:nvSpPr>
        <p:spPr bwMode="auto">
          <a:xfrm>
            <a:off x="152400" y="0"/>
            <a:ext cx="8778875"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5" name="Text Box 7"/>
          <p:cNvSpPr txBox="1">
            <a:spLocks noChangeArrowheads="1"/>
          </p:cNvSpPr>
          <p:nvPr/>
        </p:nvSpPr>
        <p:spPr bwMode="auto">
          <a:xfrm>
            <a:off x="1431925" y="2651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6/18/2023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6/18/2023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6/18/2023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6/18/2023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6/18/2023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BCA20BF4-46A4-4C62-9717-542F3E07C11D}" type="datetime4">
              <a:rPr lang="en-US"/>
              <a:pPr>
                <a:defRPr/>
              </a:pPr>
              <a:t>June 18,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6/18/2023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6/18/2023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6/18/2023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6/18/2023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6/18/2023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6/18/2023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pPr>
                <a:defRPr/>
              </a:pPr>
              <a:t>June 18,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B4147ACC-92FB-429D-8ACA-A583ECABA249}" type="datetime4">
              <a:rPr lang="en-US"/>
              <a:pPr>
                <a:defRPr/>
              </a:pPr>
              <a:t>June 18,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272CADEB-BF3F-40FE-A6E1-8FB498EBFF75}" type="datetime4">
              <a:rPr lang="en-US"/>
              <a:pPr>
                <a:defRPr/>
              </a:pPr>
              <a:t>June 18, 2023</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June 18,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June 18,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June 18,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June 18,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June 18, 2023</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5174" r:id="rId1"/>
    <p:sldLayoutId id="2147485175" r:id="rId2"/>
    <p:sldLayoutId id="2147485176" r:id="rId3"/>
    <p:sldLayoutId id="2147485177" r:id="rId4"/>
    <p:sldLayoutId id="2147485178" r:id="rId5"/>
    <p:sldLayoutId id="2147485158" r:id="rId6"/>
    <p:sldLayoutId id="2147485159" r:id="rId7"/>
    <p:sldLayoutId id="2147485179" r:id="rId8"/>
    <p:sldLayoutId id="2147485160" r:id="rId9"/>
    <p:sldLayoutId id="2147485161" r:id="rId10"/>
    <p:sldLayoutId id="2147485162" r:id="rId11"/>
    <p:sldLayoutId id="2147485180" r:id="rId12"/>
    <p:sldLayoutId id="2147485181" r:id="rId13"/>
    <p:sldLayoutId id="2147485182" r:id="rId14"/>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5CA11FA-81BA-4E1A-93CB-0E664232FF38}" type="datetimeFigureOut">
              <a:rPr lang="en-US"/>
              <a:pPr>
                <a:defRPr/>
              </a:pPr>
              <a:t>6/18/2023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 id="2147485170" r:id="rId8"/>
    <p:sldLayoutId id="2147485171" r:id="rId9"/>
    <p:sldLayoutId id="2147485172" r:id="rId10"/>
    <p:sldLayoutId id="214748517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2F71A2"/>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dirty="0">
              <a:solidFill>
                <a:sysClr val="window" lastClr="FFFFFF"/>
              </a:solidFill>
              <a:latin typeface="Calibri"/>
              <a:cs typeface="+mn-cs"/>
            </a:endParaRPr>
          </a:p>
          <a:p>
            <a:pPr algn="ctr" eaLnBrk="1" fontAlgn="auto" hangingPunct="1">
              <a:spcBef>
                <a:spcPts val="0"/>
              </a:spcBef>
              <a:spcAft>
                <a:spcPts val="0"/>
              </a:spcAft>
              <a:defRPr/>
            </a:pPr>
            <a:endParaRPr lang="en-US" kern="0" dirty="0">
              <a:solidFill>
                <a:sysClr val="window" lastClr="FFFFFF"/>
              </a:solidFill>
              <a:latin typeface="Calibri"/>
              <a:cs typeface="+mn-cs"/>
            </a:endParaRPr>
          </a:p>
          <a:p>
            <a:pPr algn="ctr" eaLnBrk="1" fontAlgn="auto" hangingPunct="1">
              <a:spcBef>
                <a:spcPts val="0"/>
              </a:spcBef>
              <a:spcAft>
                <a:spcPts val="0"/>
              </a:spcAft>
              <a:defRPr/>
            </a:pPr>
            <a:endParaRPr lang="en-US" kern="0" dirty="0">
              <a:solidFill>
                <a:sysClr val="window" lastClr="FFFFFF"/>
              </a:solidFill>
              <a:latin typeface="Calibri"/>
              <a:cs typeface="+mn-cs"/>
            </a:endParaRPr>
          </a:p>
          <a:p>
            <a:pPr algn="ctr" eaLnBrk="1" fontAlgn="auto" hangingPunct="1">
              <a:spcBef>
                <a:spcPts val="0"/>
              </a:spcBef>
              <a:spcAft>
                <a:spcPts val="0"/>
              </a:spcAft>
              <a:defRPr/>
            </a:pPr>
            <a:endParaRPr lang="en-US" kern="0" dirty="0">
              <a:solidFill>
                <a:sysClr val="window" lastClr="FFFFFF"/>
              </a:solidFill>
              <a:latin typeface="Calibri"/>
              <a:cs typeface="+mn-cs"/>
            </a:endParaRPr>
          </a:p>
          <a:p>
            <a:pPr algn="ctr" eaLnBrk="1" fontAlgn="auto" hangingPunct="1">
              <a:spcBef>
                <a:spcPts val="0"/>
              </a:spcBef>
              <a:spcAft>
                <a:spcPts val="0"/>
              </a:spcAft>
              <a:defRPr/>
            </a:pPr>
            <a:endParaRPr lang="en-US" kern="0" dirty="0">
              <a:solidFill>
                <a:srgbClr val="FF0000"/>
              </a:solidFill>
              <a:latin typeface="Calibri"/>
              <a:cs typeface="+mn-cs"/>
            </a:endParaRPr>
          </a:p>
          <a:p>
            <a:pPr algn="ctr" eaLnBrk="1" fontAlgn="auto" hangingPunct="1">
              <a:spcBef>
                <a:spcPts val="0"/>
              </a:spcBef>
              <a:spcAft>
                <a:spcPts val="0"/>
              </a:spcAft>
              <a:defRPr/>
            </a:pPr>
            <a:endParaRPr lang="en-US" kern="0" dirty="0">
              <a:solidFill>
                <a:srgbClr val="FF0000"/>
              </a:solidFill>
              <a:latin typeface="Calibri"/>
              <a:cs typeface="+mn-cs"/>
            </a:endParaRPr>
          </a:p>
          <a:p>
            <a:pPr algn="ctr" eaLnBrk="1" fontAlgn="auto" hangingPunct="1">
              <a:spcBef>
                <a:spcPts val="0"/>
              </a:spcBef>
              <a:spcAft>
                <a:spcPts val="0"/>
              </a:spcAft>
              <a:defRPr/>
            </a:pPr>
            <a:endParaRPr lang="en-US" kern="0" dirty="0">
              <a:solidFill>
                <a:srgbClr val="FF0000"/>
              </a:solidFill>
              <a:latin typeface="Calibri"/>
              <a:cs typeface="+mn-cs"/>
            </a:endParaRPr>
          </a:p>
          <a:p>
            <a:pPr algn="ctr" eaLnBrk="1" fontAlgn="auto" hangingPunct="1">
              <a:spcBef>
                <a:spcPts val="0"/>
              </a:spcBef>
              <a:spcAft>
                <a:spcPts val="0"/>
              </a:spcAft>
              <a:defRPr/>
            </a:pPr>
            <a:r>
              <a:rPr lang="en-US" kern="0" dirty="0">
                <a:solidFill>
                  <a:srgbClr val="FF0000"/>
                </a:solidFill>
                <a:latin typeface="Calibri"/>
                <a:cs typeface="+mn-cs"/>
              </a:rPr>
              <a:t>BTECH VI SEMESTER</a:t>
            </a:r>
          </a:p>
          <a:p>
            <a:pPr algn="ctr" eaLnBrk="1" fontAlgn="auto" hangingPunct="1">
              <a:spcBef>
                <a:spcPts val="0"/>
              </a:spcBef>
              <a:spcAft>
                <a:spcPts val="0"/>
              </a:spcAft>
              <a:defRPr/>
            </a:pPr>
            <a:endParaRPr lang="en-US" kern="0" dirty="0">
              <a:solidFill>
                <a:srgbClr val="FF0000"/>
              </a:solidFill>
              <a:latin typeface="Calibri"/>
              <a:cs typeface="+mn-cs"/>
            </a:endParaRPr>
          </a:p>
          <a:p>
            <a:pPr algn="ctr" eaLnBrk="1" fontAlgn="auto" hangingPunct="1">
              <a:spcBef>
                <a:spcPts val="0"/>
              </a:spcBef>
              <a:spcAft>
                <a:spcPts val="0"/>
              </a:spcAft>
              <a:defRPr/>
            </a:pPr>
            <a:r>
              <a:rPr lang="en-US" kern="0" dirty="0" err="1">
                <a:solidFill>
                  <a:srgbClr val="FFFF00"/>
                </a:solidFill>
                <a:latin typeface="Calibri"/>
                <a:cs typeface="+mn-cs"/>
              </a:rPr>
              <a:t>ExEEd</a:t>
            </a:r>
            <a:r>
              <a:rPr lang="en-US" kern="0" dirty="0">
                <a:solidFill>
                  <a:srgbClr val="FFFF00"/>
                </a:solidFill>
                <a:latin typeface="Calibri"/>
                <a:cs typeface="+mn-cs"/>
              </a:rPr>
              <a:t> – RESEARCH BASED LEARNING</a:t>
            </a:r>
          </a:p>
          <a:p>
            <a:pPr algn="ctr" eaLnBrk="1" fontAlgn="auto" hangingPunct="1">
              <a:spcBef>
                <a:spcPts val="0"/>
              </a:spcBef>
              <a:spcAft>
                <a:spcPts val="0"/>
              </a:spcAft>
              <a:defRPr/>
            </a:pPr>
            <a:endParaRPr lang="en-US" kern="0" dirty="0">
              <a:solidFill>
                <a:sysClr val="window" lastClr="FFFFFF"/>
              </a:solidFill>
              <a:latin typeface="Calibri"/>
              <a:cs typeface="+mn-cs"/>
            </a:endParaRPr>
          </a:p>
          <a:p>
            <a:pPr algn="ctr" eaLnBrk="1" fontAlgn="auto" hangingPunct="1">
              <a:spcBef>
                <a:spcPts val="0"/>
              </a:spcBef>
              <a:spcAft>
                <a:spcPts val="0"/>
              </a:spcAft>
              <a:defRPr/>
            </a:pPr>
            <a:r>
              <a:rPr lang="en-US" kern="0" dirty="0">
                <a:solidFill>
                  <a:srgbClr val="FFFF00"/>
                </a:solidFill>
                <a:latin typeface="Calibri"/>
                <a:cs typeface="+mn-cs"/>
              </a:rPr>
              <a:t>TOPIC :</a:t>
            </a:r>
          </a:p>
          <a:p>
            <a:pPr algn="ctr" eaLnBrk="1" fontAlgn="auto" hangingPunct="1">
              <a:spcBef>
                <a:spcPts val="0"/>
              </a:spcBef>
              <a:spcAft>
                <a:spcPts val="0"/>
              </a:spcAft>
              <a:defRPr/>
            </a:pPr>
            <a:r>
              <a:rPr lang="en-US" b="1" kern="0" dirty="0">
                <a:solidFill>
                  <a:sysClr val="window" lastClr="FFFFFF"/>
                </a:solidFill>
                <a:latin typeface="Calibri"/>
                <a:cs typeface="+mn-cs"/>
              </a:rPr>
              <a:t>USE OF COCONUT SHELL AS PARTLY SUBSTITUTION OF COARSE AGGREGATE</a:t>
            </a:r>
          </a:p>
          <a:p>
            <a:pPr algn="ctr" eaLnBrk="1" fontAlgn="auto" hangingPunct="1">
              <a:spcBef>
                <a:spcPts val="0"/>
              </a:spcBef>
              <a:spcAft>
                <a:spcPts val="0"/>
              </a:spcAft>
              <a:defRPr/>
            </a:pPr>
            <a:endParaRPr lang="en-US" b="1" kern="0" dirty="0">
              <a:solidFill>
                <a:sysClr val="window" lastClr="FFFFFF"/>
              </a:solidFill>
              <a:latin typeface="Calibri"/>
              <a:cs typeface="+mn-cs"/>
            </a:endParaRPr>
          </a:p>
          <a:p>
            <a:pPr algn="ctr" eaLnBrk="1" fontAlgn="auto" hangingPunct="1">
              <a:spcBef>
                <a:spcPts val="0"/>
              </a:spcBef>
              <a:spcAft>
                <a:spcPts val="0"/>
              </a:spcAft>
              <a:defRPr/>
            </a:pPr>
            <a:endParaRPr lang="en-US" b="1" kern="0" dirty="0">
              <a:solidFill>
                <a:sysClr val="window" lastClr="FFFFFF"/>
              </a:solidFill>
              <a:latin typeface="Calibri"/>
              <a:cs typeface="+mn-cs"/>
            </a:endParaRPr>
          </a:p>
          <a:p>
            <a:pPr algn="ctr" eaLnBrk="1" fontAlgn="auto" hangingPunct="1">
              <a:spcBef>
                <a:spcPts val="0"/>
              </a:spcBef>
              <a:spcAft>
                <a:spcPts val="0"/>
              </a:spcAft>
              <a:defRPr/>
            </a:pPr>
            <a:endParaRPr lang="en-US" b="1" kern="0" dirty="0">
              <a:solidFill>
                <a:sysClr val="window" lastClr="FFFFFF"/>
              </a:solidFill>
              <a:latin typeface="Calibri"/>
              <a:cs typeface="+mn-cs"/>
            </a:endParaRPr>
          </a:p>
          <a:p>
            <a:pPr algn="ctr" eaLnBrk="1" fontAlgn="auto" hangingPunct="1">
              <a:spcBef>
                <a:spcPts val="0"/>
              </a:spcBef>
              <a:spcAft>
                <a:spcPts val="0"/>
              </a:spcAft>
              <a:defRPr/>
            </a:pPr>
            <a:r>
              <a:rPr lang="en-US" b="1" kern="0" dirty="0">
                <a:solidFill>
                  <a:srgbClr val="FFFF00"/>
                </a:solidFill>
                <a:latin typeface="Calibri"/>
                <a:cs typeface="+mn-cs"/>
              </a:rPr>
              <a:t>PRESENTED BY :</a:t>
            </a:r>
          </a:p>
          <a:p>
            <a:pPr algn="ctr" eaLnBrk="1" fontAlgn="auto" hangingPunct="1">
              <a:spcBef>
                <a:spcPts val="0"/>
              </a:spcBef>
              <a:spcAft>
                <a:spcPts val="0"/>
              </a:spcAft>
              <a:defRPr/>
            </a:pPr>
            <a:r>
              <a:rPr lang="en-US" b="1" kern="0" dirty="0">
                <a:solidFill>
                  <a:sysClr val="window" lastClr="FFFFFF"/>
                </a:solidFill>
                <a:latin typeface="Calibri"/>
                <a:cs typeface="+mn-cs"/>
              </a:rPr>
              <a:t>S.SAI PRANITH</a:t>
            </a:r>
          </a:p>
          <a:p>
            <a:pPr algn="ctr" eaLnBrk="1" fontAlgn="auto" hangingPunct="1">
              <a:spcBef>
                <a:spcPts val="0"/>
              </a:spcBef>
              <a:spcAft>
                <a:spcPts val="0"/>
              </a:spcAft>
              <a:defRPr/>
            </a:pPr>
            <a:r>
              <a:rPr lang="en-US" b="1" kern="0" dirty="0">
                <a:solidFill>
                  <a:sysClr val="window" lastClr="FFFFFF"/>
                </a:solidFill>
                <a:latin typeface="Calibri"/>
                <a:cs typeface="+mn-cs"/>
              </a:rPr>
              <a:t>21955A0109</a:t>
            </a:r>
          </a:p>
          <a:p>
            <a:pPr algn="ctr" eaLnBrk="1" fontAlgn="auto" hangingPunct="1">
              <a:spcBef>
                <a:spcPts val="0"/>
              </a:spcBef>
              <a:spcAft>
                <a:spcPts val="0"/>
              </a:spcAft>
              <a:defRPr/>
            </a:pPr>
            <a:r>
              <a:rPr lang="en-US" b="1" kern="0" dirty="0">
                <a:solidFill>
                  <a:sysClr val="window" lastClr="FFFFFF"/>
                </a:solidFill>
                <a:latin typeface="Calibri"/>
                <a:cs typeface="+mn-cs"/>
              </a:rPr>
              <a:t>CIVIL ENGINEERING</a:t>
            </a:r>
          </a:p>
        </p:txBody>
      </p:sp>
      <p:pic>
        <p:nvPicPr>
          <p:cNvPr id="9" name="Picture 9" descr="iarelogo.JPG"/>
          <p:cNvPicPr>
            <a:picLocks noChangeAspect="1"/>
          </p:cNvPicPr>
          <p:nvPr/>
        </p:nvPicPr>
        <p:blipFill>
          <a:blip r:embed="rId2"/>
          <a:srcRect/>
          <a:stretch>
            <a:fillRect/>
          </a:stretch>
        </p:blipFill>
        <p:spPr bwMode="auto">
          <a:xfrm>
            <a:off x="3561328" y="228600"/>
            <a:ext cx="1867928" cy="2057400"/>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1"/>
          <p:cNvSpPr>
            <a:spLocks noGrp="1"/>
          </p:cNvSpPr>
          <p:nvPr>
            <p:ph type="sldNum" sz="quarter" idx="12"/>
          </p:nvPr>
        </p:nvSpPr>
        <p:spPr bwMode="auto">
          <a:ln>
            <a:miter lim="800000"/>
            <a:headEnd/>
            <a:tailEnd/>
          </a:ln>
        </p:spPr>
        <p:txBody>
          <a:bodyPr/>
          <a:lstStyle/>
          <a:p>
            <a:pPr>
              <a:defRPr/>
            </a:pPr>
            <a:fld id="{8AD7244B-781E-460A-9AB7-624125B0791F}" type="slidenum">
              <a:rPr lang="en-US" altLang="en-US"/>
              <a:pPr>
                <a:defRPr/>
              </a:pPr>
              <a:t>10</a:t>
            </a:fld>
            <a:endParaRPr lang="en-US" altLang="en-US" dirty="0"/>
          </a:p>
        </p:txBody>
      </p:sp>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latin typeface="Times New Roman" panose="02020603050405020304" pitchFamily="18" charset="0"/>
                <a:cs typeface="Times New Roman" panose="02020603050405020304" pitchFamily="18" charset="0"/>
              </a:rPr>
              <a:t>MATERIALS</a:t>
            </a:r>
          </a:p>
        </p:txBody>
      </p:sp>
      <p:pic>
        <p:nvPicPr>
          <p:cNvPr id="76805" name="Picture 5"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3" name="TextBox 2">
            <a:extLst>
              <a:ext uri="{FF2B5EF4-FFF2-40B4-BE49-F238E27FC236}">
                <a16:creationId xmlns:a16="http://schemas.microsoft.com/office/drawing/2014/main" id="{372DC271-1E13-66ED-8190-A3BD38850C04}"/>
              </a:ext>
            </a:extLst>
          </p:cNvPr>
          <p:cNvSpPr txBox="1"/>
          <p:nvPr/>
        </p:nvSpPr>
        <p:spPr>
          <a:xfrm>
            <a:off x="143508" y="1053180"/>
            <a:ext cx="8856984" cy="2585323"/>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Material Specification:</a:t>
            </a:r>
          </a:p>
          <a:p>
            <a:pPr algn="just"/>
            <a:r>
              <a:rPr lang="en-US" dirty="0">
                <a:solidFill>
                  <a:schemeClr val="bg1"/>
                </a:solidFill>
                <a:latin typeface="Times New Roman" panose="02020603050405020304" pitchFamily="18" charset="0"/>
                <a:cs typeface="Times New Roman" panose="02020603050405020304" pitchFamily="18" charset="0"/>
              </a:rPr>
              <a:t>For the production of concrete, the constituent materials are cement, fine aggregate, coarse aggregate and water. To get better workability and strength, the material used should have better quality. To maintain the safety of any structure, provisions are provided as per IS 456:2000.</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b="1" dirty="0">
                <a:solidFill>
                  <a:schemeClr val="bg1"/>
                </a:solidFill>
                <a:latin typeface="Times New Roman" panose="02020603050405020304" pitchFamily="18" charset="0"/>
                <a:cs typeface="Times New Roman" panose="02020603050405020304" pitchFamily="18" charset="0"/>
              </a:rPr>
              <a:t>Cement:</a:t>
            </a:r>
          </a:p>
          <a:p>
            <a:pPr algn="just"/>
            <a:r>
              <a:rPr lang="en-US" dirty="0">
                <a:solidFill>
                  <a:schemeClr val="bg1"/>
                </a:solidFill>
                <a:latin typeface="Times New Roman" panose="02020603050405020304" pitchFamily="18" charset="0"/>
                <a:cs typeface="Times New Roman" panose="02020603050405020304" pitchFamily="18" charset="0"/>
              </a:rPr>
              <a:t>In the experimental work cement used is Ordinary Portland cement. Various properties were evaluated such as fineness of cement, setting time, soundness test and compressive strength</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57B0056-70B8-1146-C165-C5A34962D6A4}"/>
              </a:ext>
            </a:extLst>
          </p:cNvPr>
          <p:cNvPicPr>
            <a:picLocks noChangeAspect="1"/>
          </p:cNvPicPr>
          <p:nvPr/>
        </p:nvPicPr>
        <p:blipFill>
          <a:blip r:embed="rId3"/>
          <a:stretch>
            <a:fillRect/>
          </a:stretch>
        </p:blipFill>
        <p:spPr>
          <a:xfrm>
            <a:off x="683568" y="4005064"/>
            <a:ext cx="3353172" cy="2503072"/>
          </a:xfrm>
          <a:prstGeom prst="rect">
            <a:avLst/>
          </a:prstGeom>
        </p:spPr>
      </p:pic>
      <p:sp>
        <p:nvSpPr>
          <p:cNvPr id="8" name="TextBox 7">
            <a:extLst>
              <a:ext uri="{FF2B5EF4-FFF2-40B4-BE49-F238E27FC236}">
                <a16:creationId xmlns:a16="http://schemas.microsoft.com/office/drawing/2014/main" id="{5B610103-4515-BF9F-FB5D-35FD0650FC60}"/>
              </a:ext>
            </a:extLst>
          </p:cNvPr>
          <p:cNvSpPr txBox="1"/>
          <p:nvPr/>
        </p:nvSpPr>
        <p:spPr>
          <a:xfrm>
            <a:off x="1187624" y="3763981"/>
            <a:ext cx="4628146" cy="307777"/>
          </a:xfrm>
          <a:prstGeom prst="rect">
            <a:avLst/>
          </a:prstGeom>
          <a:noFill/>
        </p:spPr>
        <p:txBody>
          <a:bodyPr wrap="square">
            <a:spAutoFit/>
          </a:bodyPr>
          <a:lstStyle/>
          <a:p>
            <a:r>
              <a:rPr lang="en-US" sz="1400" dirty="0">
                <a:solidFill>
                  <a:schemeClr val="bg1"/>
                </a:solidFill>
                <a:latin typeface="Times New Roman" panose="02020603050405020304" pitchFamily="18" charset="0"/>
                <a:cs typeface="Times New Roman" panose="02020603050405020304" pitchFamily="18" charset="0"/>
              </a:rPr>
              <a:t>Table 1. : Properties of cement</a:t>
            </a:r>
            <a:endParaRPr lang="en-IN" sz="1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1"/>
          <p:cNvSpPr>
            <a:spLocks noGrp="1"/>
          </p:cNvSpPr>
          <p:nvPr>
            <p:ph type="sldNum" sz="quarter" idx="12"/>
          </p:nvPr>
        </p:nvSpPr>
        <p:spPr bwMode="auto">
          <a:ln>
            <a:miter lim="800000"/>
            <a:headEnd/>
            <a:tailEnd/>
          </a:ln>
        </p:spPr>
        <p:txBody>
          <a:bodyPr/>
          <a:lstStyle/>
          <a:p>
            <a:pPr>
              <a:defRPr/>
            </a:pPr>
            <a:fld id="{CCC83939-B454-4E5D-82CC-E3A64CDE3753}" type="slidenum">
              <a:rPr lang="en-US" altLang="en-US"/>
              <a:pPr>
                <a:defRPr/>
              </a:pPr>
              <a:t>11</a:t>
            </a:fld>
            <a:endParaRPr lang="en-US" altLang="en-US" dirty="0"/>
          </a:p>
        </p:txBody>
      </p:sp>
      <p:sp>
        <p:nvSpPr>
          <p:cNvPr id="4" name="Rectangle 3"/>
          <p:cNvSpPr/>
          <p:nvPr/>
        </p:nvSpPr>
        <p:spPr>
          <a:xfrm>
            <a:off x="0" y="-15875"/>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9878" name="Picture 5"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3" name="TextBox 2">
            <a:extLst>
              <a:ext uri="{FF2B5EF4-FFF2-40B4-BE49-F238E27FC236}">
                <a16:creationId xmlns:a16="http://schemas.microsoft.com/office/drawing/2014/main" id="{CB1BF00D-F8D4-F0CA-4C70-1E050B4F8EF1}"/>
              </a:ext>
            </a:extLst>
          </p:cNvPr>
          <p:cNvSpPr txBox="1"/>
          <p:nvPr/>
        </p:nvSpPr>
        <p:spPr>
          <a:xfrm>
            <a:off x="323528" y="1052736"/>
            <a:ext cx="8784975" cy="2031325"/>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Fine Aggregate:</a:t>
            </a:r>
          </a:p>
          <a:p>
            <a:pPr algn="just"/>
            <a:r>
              <a:rPr lang="en-US" dirty="0">
                <a:solidFill>
                  <a:schemeClr val="bg1"/>
                </a:solidFill>
                <a:latin typeface="Times New Roman" panose="02020603050405020304" pitchFamily="18" charset="0"/>
                <a:cs typeface="Times New Roman" panose="02020603050405020304" pitchFamily="18" charset="0"/>
              </a:rPr>
              <a:t>The various properties of fine aggregate such as specific gravity, fineness modulus, bulk density were determined as per IS 456:2000. Locally available sand was used as fine aggregate in the experimental work. The test is carried out for deciding the fineness modulus. Also the sieve analysis is carried out. Fineness modulus of sand is found to be 3.25 and it confirms to grading zone II as per grading limit for fine aggregate as per IS 383:1970. Fineness modulus is well within 2.5 to 3.37.the bulk modulus is found to be 2.65.</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C5F022B-944D-6EB5-A07F-FE9143F59B92}"/>
              </a:ext>
            </a:extLst>
          </p:cNvPr>
          <p:cNvSpPr txBox="1"/>
          <p:nvPr/>
        </p:nvSpPr>
        <p:spPr>
          <a:xfrm>
            <a:off x="395537" y="3238272"/>
            <a:ext cx="8519863" cy="1200329"/>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Coarse Aggregate:</a:t>
            </a:r>
          </a:p>
          <a:p>
            <a:r>
              <a:rPr lang="en-US" dirty="0">
                <a:solidFill>
                  <a:schemeClr val="bg1"/>
                </a:solidFill>
                <a:latin typeface="Times New Roman" panose="02020603050405020304" pitchFamily="18" charset="0"/>
                <a:cs typeface="Times New Roman" panose="02020603050405020304" pitchFamily="18" charset="0"/>
              </a:rPr>
              <a:t>Coarse aggregate of maximum size 10 mm used in the experimental work. Coarse aggregate were tested for different properties such as fineness modulus, bulk modulus as per IS 383:1970(3).</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152B368-F082-4B20-1DB0-55DCAF822D47}"/>
              </a:ext>
            </a:extLst>
          </p:cNvPr>
          <p:cNvPicPr>
            <a:picLocks noChangeAspect="1"/>
          </p:cNvPicPr>
          <p:nvPr/>
        </p:nvPicPr>
        <p:blipFill rotWithShape="1">
          <a:blip r:embed="rId3"/>
          <a:srcRect t="3453"/>
          <a:stretch/>
        </p:blipFill>
        <p:spPr>
          <a:xfrm>
            <a:off x="539552" y="4869160"/>
            <a:ext cx="4536504" cy="1158891"/>
          </a:xfrm>
          <a:prstGeom prst="rect">
            <a:avLst/>
          </a:prstGeom>
        </p:spPr>
      </p:pic>
      <p:sp>
        <p:nvSpPr>
          <p:cNvPr id="10" name="TextBox 9">
            <a:extLst>
              <a:ext uri="{FF2B5EF4-FFF2-40B4-BE49-F238E27FC236}">
                <a16:creationId xmlns:a16="http://schemas.microsoft.com/office/drawing/2014/main" id="{1A835428-BEAB-F520-B7F6-F2545B5F0299}"/>
              </a:ext>
            </a:extLst>
          </p:cNvPr>
          <p:cNvSpPr txBox="1"/>
          <p:nvPr/>
        </p:nvSpPr>
        <p:spPr>
          <a:xfrm>
            <a:off x="1043608" y="4592812"/>
            <a:ext cx="4920244" cy="307777"/>
          </a:xfrm>
          <a:prstGeom prst="rect">
            <a:avLst/>
          </a:prstGeom>
          <a:noFill/>
        </p:spPr>
        <p:txBody>
          <a:bodyPr wrap="square">
            <a:spAutoFit/>
          </a:bodyPr>
          <a:lstStyle/>
          <a:p>
            <a:r>
              <a:rPr lang="en-US" sz="1400" dirty="0">
                <a:solidFill>
                  <a:schemeClr val="bg1"/>
                </a:solidFill>
                <a:latin typeface="Times New Roman" panose="02020603050405020304" pitchFamily="18" charset="0"/>
                <a:cs typeface="Times New Roman" panose="02020603050405020304" pitchFamily="18" charset="0"/>
              </a:rPr>
              <a:t>Table 2 : Physical properties of coarse aggregate</a:t>
            </a:r>
            <a:endParaRPr lang="en-IN" sz="1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1F0B1A-4043-42DB-8196-1BC5AC3AD6A1}" type="slidenum">
              <a:rPr kumimoji="0" lang="en-US" sz="1000" b="1"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1" i="0" u="none" strike="noStrike" kern="1200" cap="none" spc="0" normalizeH="0" baseline="0" noProof="0">
              <a:ln>
                <a:noFill/>
              </a:ln>
              <a:solidFill>
                <a:prstClr val="white"/>
              </a:solidFill>
              <a:effectLst/>
              <a:uLnTx/>
              <a:uFillTx/>
              <a:latin typeface="Arial"/>
              <a:ea typeface="+mn-ea"/>
              <a:cs typeface="+mn-cs"/>
            </a:endParaRPr>
          </a:p>
        </p:txBody>
      </p:sp>
      <p:pic>
        <p:nvPicPr>
          <p:cNvPr id="15366" name="Picture 6"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4" name="TextBox 3">
            <a:extLst>
              <a:ext uri="{FF2B5EF4-FFF2-40B4-BE49-F238E27FC236}">
                <a16:creationId xmlns:a16="http://schemas.microsoft.com/office/drawing/2014/main" id="{18004FA4-3C13-8844-2463-D447FA74C6DA}"/>
              </a:ext>
            </a:extLst>
          </p:cNvPr>
          <p:cNvSpPr txBox="1"/>
          <p:nvPr/>
        </p:nvSpPr>
        <p:spPr>
          <a:xfrm>
            <a:off x="240060" y="910738"/>
            <a:ext cx="8663879" cy="5078313"/>
          </a:xfrm>
          <a:prstGeom prst="rect">
            <a:avLst/>
          </a:prstGeom>
          <a:noFill/>
        </p:spPr>
        <p:txBody>
          <a:bodyPr wrap="square">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Coconut shell:</a:t>
            </a:r>
          </a:p>
          <a:p>
            <a:pPr algn="just"/>
            <a:r>
              <a:rPr lang="en-US" dirty="0">
                <a:solidFill>
                  <a:schemeClr val="bg1"/>
                </a:solidFill>
                <a:latin typeface="Times New Roman" panose="02020603050405020304" pitchFamily="18" charset="0"/>
                <a:cs typeface="Times New Roman" panose="02020603050405020304" pitchFamily="18" charset="0"/>
              </a:rPr>
              <a:t>Coconut shells used in the study are brought from local temple. The coconut shells are sundried for five days before using it as an aggregate. The cleaning of coconut shell is carried with the help of sand paper, the smaller extractions on the outer face of coconut is cleaned with the help of water. The outer shell is then broken in smaller parts up to 20 mm. The broking of coconut shell is done with the help of 30 kg hammer. Then the broken pieces are passed through IS 20 mm sieve and pieces are retained on a IS 16mm sieve are used.</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b="1" dirty="0">
              <a:solidFill>
                <a:schemeClr val="bg1"/>
              </a:solidFill>
              <a:latin typeface="Times New Roman" panose="02020603050405020304" pitchFamily="18" charset="0"/>
              <a:cs typeface="Times New Roman" panose="02020603050405020304" pitchFamily="18" charset="0"/>
            </a:endParaRPr>
          </a:p>
          <a:p>
            <a:pPr algn="just"/>
            <a:endParaRPr lang="en-US" b="1" dirty="0">
              <a:solidFill>
                <a:schemeClr val="bg1"/>
              </a:solidFill>
              <a:latin typeface="Times New Roman" panose="02020603050405020304" pitchFamily="18" charset="0"/>
              <a:cs typeface="Times New Roman" panose="02020603050405020304" pitchFamily="18" charset="0"/>
            </a:endParaRPr>
          </a:p>
          <a:p>
            <a:pPr algn="just"/>
            <a:r>
              <a:rPr lang="en-US" b="1" dirty="0">
                <a:solidFill>
                  <a:schemeClr val="bg1"/>
                </a:solidFill>
                <a:latin typeface="Times New Roman" panose="02020603050405020304" pitchFamily="18" charset="0"/>
                <a:cs typeface="Times New Roman" panose="02020603050405020304" pitchFamily="18" charset="0"/>
              </a:rPr>
              <a:t>Water:</a:t>
            </a:r>
          </a:p>
          <a:p>
            <a:pPr algn="just"/>
            <a:r>
              <a:rPr lang="en-US" dirty="0">
                <a:solidFill>
                  <a:schemeClr val="bg1"/>
                </a:solidFill>
                <a:latin typeface="Times New Roman" panose="02020603050405020304" pitchFamily="18" charset="0"/>
                <a:cs typeface="Times New Roman" panose="02020603050405020304" pitchFamily="18" charset="0"/>
              </a:rPr>
              <a:t>The water used in the study was clean and clear. It was free from bacteria and other impurities. There was no acid content in it. The water cement ratio for the concrete mix is 0.6.</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1975AF2-2AF7-713D-66CA-A52AE182D6AB}"/>
              </a:ext>
            </a:extLst>
          </p:cNvPr>
          <p:cNvPicPr>
            <a:picLocks noChangeAspect="1"/>
          </p:cNvPicPr>
          <p:nvPr/>
        </p:nvPicPr>
        <p:blipFill>
          <a:blip r:embed="rId3"/>
          <a:stretch>
            <a:fillRect/>
          </a:stretch>
        </p:blipFill>
        <p:spPr>
          <a:xfrm>
            <a:off x="2843808" y="2924944"/>
            <a:ext cx="3230116" cy="1679860"/>
          </a:xfrm>
          <a:prstGeom prst="rect">
            <a:avLst/>
          </a:prstGeom>
        </p:spPr>
      </p:pic>
    </p:spTree>
    <p:extLst>
      <p:ext uri="{BB962C8B-B14F-4D97-AF65-F5344CB8AC3E}">
        <p14:creationId xmlns:p14="http://schemas.microsoft.com/office/powerpoint/2010/main" val="2324790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1F0B1A-4043-42DB-8196-1BC5AC3AD6A1}" type="slidenum">
              <a:rPr kumimoji="0" lang="en-US" sz="1000" b="1"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00" b="1" i="0" u="none" strike="noStrike" kern="1200" cap="none" spc="0" normalizeH="0" baseline="0" noProof="0">
              <a:ln>
                <a:noFill/>
              </a:ln>
              <a:solidFill>
                <a:prstClr val="white"/>
              </a:solidFill>
              <a:effectLst/>
              <a:uLnTx/>
              <a:uFillTx/>
              <a:latin typeface="Arial"/>
              <a:ea typeface="+mn-ea"/>
              <a:cs typeface="+mn-cs"/>
            </a:endParaRPr>
          </a:p>
        </p:txBody>
      </p:sp>
      <p:pic>
        <p:nvPicPr>
          <p:cNvPr id="15366" name="Picture 6"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4" name="TextBox 3">
            <a:extLst>
              <a:ext uri="{FF2B5EF4-FFF2-40B4-BE49-F238E27FC236}">
                <a16:creationId xmlns:a16="http://schemas.microsoft.com/office/drawing/2014/main" id="{E82A572C-671E-EB88-C252-8C9DE3097E5A}"/>
              </a:ext>
            </a:extLst>
          </p:cNvPr>
          <p:cNvSpPr txBox="1"/>
          <p:nvPr/>
        </p:nvSpPr>
        <p:spPr>
          <a:xfrm>
            <a:off x="179512" y="1313363"/>
            <a:ext cx="8735887" cy="3693319"/>
          </a:xfrm>
          <a:prstGeom prst="rect">
            <a:avLst/>
          </a:prstGeom>
          <a:noFill/>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The study is conducted to analyze the compressive strength of concrete when the natural coarse aggregate is partially replaced with waste coconut shell respectively. Concrete mix is designed as per IS: 10262-1982, IS: 456-2000 for the nominal concrete. The grade of concrete, which we adopted, is M-20. The concrete mix proportion (cement: fine aggregate: coarse aggregate) is 1:1.5: 3 by volume and a water cement ratio of 0.50.The Compressive strength tests were done on compression testing machine using cube samples.</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The natural coarse aggregates were replaced with coconut shell as 0%, 5%, 10%, 20% and 30% by weight of M-20 grade concrete. Cubes of OPC (150mm × 150mm × 150mm) were examined and results were analyzed after curing of 7days, 14days, 21 days and 28 days. Due to high water absorption of coconut shell, they were presoaked in water for 24 hours, prior to mixing. Results obtained from the replacement are compared with data from a Conventional concrete.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1228158-344B-651A-E317-0D526DC7AB51}"/>
              </a:ext>
            </a:extLst>
          </p:cNvPr>
          <p:cNvSpPr txBox="1"/>
          <p:nvPr/>
        </p:nvSpPr>
        <p:spPr>
          <a:xfrm>
            <a:off x="2257927" y="264596"/>
            <a:ext cx="4628146"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EXPERIMENTAL METHODOLOGIES</a:t>
            </a:r>
          </a:p>
        </p:txBody>
      </p:sp>
    </p:spTree>
    <p:extLst>
      <p:ext uri="{BB962C8B-B14F-4D97-AF65-F5344CB8AC3E}">
        <p14:creationId xmlns:p14="http://schemas.microsoft.com/office/powerpoint/2010/main" val="1595299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1F0B1A-4043-42DB-8196-1BC5AC3AD6A1}" type="slidenum">
              <a:rPr kumimoji="0" lang="en-US" sz="1000" b="1"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1" i="0" u="none" strike="noStrike" kern="1200" cap="none" spc="0" normalizeH="0" baseline="0" noProof="0">
              <a:ln>
                <a:noFill/>
              </a:ln>
              <a:solidFill>
                <a:prstClr val="white"/>
              </a:solidFill>
              <a:effectLst/>
              <a:uLnTx/>
              <a:uFillTx/>
              <a:latin typeface="Arial"/>
              <a:ea typeface="+mn-ea"/>
              <a:cs typeface="+mn-cs"/>
            </a:endParaRPr>
          </a:p>
        </p:txBody>
      </p:sp>
      <p:pic>
        <p:nvPicPr>
          <p:cNvPr id="15366" name="Picture 6"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pic>
        <p:nvPicPr>
          <p:cNvPr id="4" name="Picture 3">
            <a:extLst>
              <a:ext uri="{FF2B5EF4-FFF2-40B4-BE49-F238E27FC236}">
                <a16:creationId xmlns:a16="http://schemas.microsoft.com/office/drawing/2014/main" id="{C9418F84-C664-FB26-EF2B-3A8B898D9BFA}"/>
              </a:ext>
            </a:extLst>
          </p:cNvPr>
          <p:cNvPicPr>
            <a:picLocks noChangeAspect="1"/>
          </p:cNvPicPr>
          <p:nvPr/>
        </p:nvPicPr>
        <p:blipFill>
          <a:blip r:embed="rId3"/>
          <a:stretch>
            <a:fillRect/>
          </a:stretch>
        </p:blipFill>
        <p:spPr>
          <a:xfrm>
            <a:off x="269776" y="2214070"/>
            <a:ext cx="8604448" cy="1769659"/>
          </a:xfrm>
          <a:prstGeom prst="rect">
            <a:avLst/>
          </a:prstGeom>
        </p:spPr>
      </p:pic>
      <p:sp>
        <p:nvSpPr>
          <p:cNvPr id="6" name="TextBox 5">
            <a:extLst>
              <a:ext uri="{FF2B5EF4-FFF2-40B4-BE49-F238E27FC236}">
                <a16:creationId xmlns:a16="http://schemas.microsoft.com/office/drawing/2014/main" id="{5B614370-00DF-0AAB-6ED8-208F731B9D6E}"/>
              </a:ext>
            </a:extLst>
          </p:cNvPr>
          <p:cNvSpPr txBox="1"/>
          <p:nvPr/>
        </p:nvSpPr>
        <p:spPr>
          <a:xfrm>
            <a:off x="1095591" y="1904424"/>
            <a:ext cx="7613848" cy="276999"/>
          </a:xfrm>
          <a:prstGeom prst="rect">
            <a:avLst/>
          </a:prstGeom>
          <a:noFill/>
        </p:spPr>
        <p:txBody>
          <a:bodyPr wrap="square">
            <a:spAutoFit/>
          </a:bodyPr>
          <a:lstStyle/>
          <a:p>
            <a:r>
              <a:rPr lang="en-US" sz="1200" dirty="0">
                <a:solidFill>
                  <a:schemeClr val="bg1"/>
                </a:solidFill>
              </a:rPr>
              <a:t>TABLE 3 : Comparison of Compressive Strength (N/mm2) CSC in 07, 14, 21, 28 days ( AS REFERENCE )</a:t>
            </a:r>
            <a:endParaRPr lang="en-IN" sz="1200" dirty="0">
              <a:solidFill>
                <a:schemeClr val="bg1"/>
              </a:solidFill>
            </a:endParaRPr>
          </a:p>
        </p:txBody>
      </p:sp>
    </p:spTree>
    <p:extLst>
      <p:ext uri="{BB962C8B-B14F-4D97-AF65-F5344CB8AC3E}">
        <p14:creationId xmlns:p14="http://schemas.microsoft.com/office/powerpoint/2010/main" val="2112483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1F0B1A-4043-42DB-8196-1BC5AC3AD6A1}" type="slidenum">
              <a:rPr kumimoji="0" lang="en-US" sz="1000" b="1"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1" i="0" u="none" strike="noStrike" kern="1200" cap="none" spc="0" normalizeH="0" baseline="0" noProof="0">
              <a:ln>
                <a:noFill/>
              </a:ln>
              <a:solidFill>
                <a:prstClr val="white"/>
              </a:solidFill>
              <a:effectLst/>
              <a:uLnTx/>
              <a:uFillTx/>
              <a:latin typeface="Arial"/>
              <a:ea typeface="+mn-ea"/>
              <a:cs typeface="+mn-cs"/>
            </a:endParaRPr>
          </a:p>
        </p:txBody>
      </p:sp>
      <p:pic>
        <p:nvPicPr>
          <p:cNvPr id="15366" name="Picture 6"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pic>
        <p:nvPicPr>
          <p:cNvPr id="4" name="Picture 3">
            <a:extLst>
              <a:ext uri="{FF2B5EF4-FFF2-40B4-BE49-F238E27FC236}">
                <a16:creationId xmlns:a16="http://schemas.microsoft.com/office/drawing/2014/main" id="{11CC2026-376D-E4D5-6F32-EFE880335FF0}"/>
              </a:ext>
            </a:extLst>
          </p:cNvPr>
          <p:cNvPicPr>
            <a:picLocks noChangeAspect="1"/>
          </p:cNvPicPr>
          <p:nvPr/>
        </p:nvPicPr>
        <p:blipFill>
          <a:blip r:embed="rId3"/>
          <a:stretch>
            <a:fillRect/>
          </a:stretch>
        </p:blipFill>
        <p:spPr>
          <a:xfrm>
            <a:off x="323528" y="1124744"/>
            <a:ext cx="6193507" cy="4943310"/>
          </a:xfrm>
          <a:prstGeom prst="rect">
            <a:avLst/>
          </a:prstGeom>
        </p:spPr>
      </p:pic>
      <p:sp>
        <p:nvSpPr>
          <p:cNvPr id="6" name="TextBox 5">
            <a:extLst>
              <a:ext uri="{FF2B5EF4-FFF2-40B4-BE49-F238E27FC236}">
                <a16:creationId xmlns:a16="http://schemas.microsoft.com/office/drawing/2014/main" id="{4F526A53-CC01-B127-F3EF-0DD95856CBED}"/>
              </a:ext>
            </a:extLst>
          </p:cNvPr>
          <p:cNvSpPr txBox="1"/>
          <p:nvPr/>
        </p:nvSpPr>
        <p:spPr>
          <a:xfrm>
            <a:off x="300191" y="6021288"/>
            <a:ext cx="8712967" cy="307777"/>
          </a:xfrm>
          <a:prstGeom prst="rect">
            <a:avLst/>
          </a:prstGeom>
          <a:noFill/>
        </p:spPr>
        <p:txBody>
          <a:bodyPr wrap="square">
            <a:spAutoFit/>
          </a:bodyPr>
          <a:lstStyle/>
          <a:p>
            <a:r>
              <a:rPr lang="en-US" sz="1200" dirty="0">
                <a:solidFill>
                  <a:schemeClr val="bg1"/>
                </a:solidFill>
              </a:rPr>
              <a:t>FIGURE 1: Comparison of Compressive Strength of Coconut Shell Concrete</a:t>
            </a:r>
            <a:r>
              <a:rPr lang="en-US" sz="1400" dirty="0">
                <a:solidFill>
                  <a:schemeClr val="bg1"/>
                </a:solidFill>
              </a:rPr>
              <a:t> (REFERENCE )</a:t>
            </a:r>
            <a:endParaRPr lang="en-IN" sz="1400" dirty="0"/>
          </a:p>
        </p:txBody>
      </p:sp>
    </p:spTree>
    <p:extLst>
      <p:ext uri="{BB962C8B-B14F-4D97-AF65-F5344CB8AC3E}">
        <p14:creationId xmlns:p14="http://schemas.microsoft.com/office/powerpoint/2010/main" val="2146396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1F0B1A-4043-42DB-8196-1BC5AC3AD6A1}" type="slidenum">
              <a:rPr kumimoji="0" lang="en-US" sz="1000" b="1"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00" b="1" i="0" u="none" strike="noStrike" kern="1200" cap="none" spc="0" normalizeH="0" baseline="0" noProof="0">
              <a:ln>
                <a:noFill/>
              </a:ln>
              <a:solidFill>
                <a:prstClr val="white"/>
              </a:solidFill>
              <a:effectLst/>
              <a:uLnTx/>
              <a:uFillTx/>
              <a:latin typeface="Arial"/>
              <a:ea typeface="+mn-ea"/>
              <a:cs typeface="+mn-cs"/>
            </a:endParaRPr>
          </a:p>
        </p:txBody>
      </p:sp>
      <p:pic>
        <p:nvPicPr>
          <p:cNvPr id="15366" name="Picture 6"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4" name="TextBox 3">
            <a:extLst>
              <a:ext uri="{FF2B5EF4-FFF2-40B4-BE49-F238E27FC236}">
                <a16:creationId xmlns:a16="http://schemas.microsoft.com/office/drawing/2014/main" id="{B4F33226-AAB5-50EC-99C8-B862D8140634}"/>
              </a:ext>
            </a:extLst>
          </p:cNvPr>
          <p:cNvSpPr txBox="1"/>
          <p:nvPr/>
        </p:nvSpPr>
        <p:spPr>
          <a:xfrm>
            <a:off x="3779912" y="264596"/>
            <a:ext cx="4196098"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RESULTS</a:t>
            </a:r>
          </a:p>
        </p:txBody>
      </p:sp>
      <p:sp>
        <p:nvSpPr>
          <p:cNvPr id="6" name="TextBox 5">
            <a:extLst>
              <a:ext uri="{FF2B5EF4-FFF2-40B4-BE49-F238E27FC236}">
                <a16:creationId xmlns:a16="http://schemas.microsoft.com/office/drawing/2014/main" id="{F2545865-554A-6D29-EC88-AF6C6A19BA8A}"/>
              </a:ext>
            </a:extLst>
          </p:cNvPr>
          <p:cNvSpPr txBox="1"/>
          <p:nvPr/>
        </p:nvSpPr>
        <p:spPr>
          <a:xfrm>
            <a:off x="291989" y="898525"/>
            <a:ext cx="8591871" cy="2308324"/>
          </a:xfrm>
          <a:prstGeom prst="rect">
            <a:avLst/>
          </a:prstGeom>
          <a:noFill/>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In the present work coarse aggregate is replaced with the coconut shell, by volume. Specimens were casted by replacing 0%, 10%, 20% and 30% of coarse aggregate with coconut shell. Tests were conducted on the cast specimens after 7, 14, 21 and 28 days as mentioned in the IS code.</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the compressive strength holds well up to 10% replacement of coarse aggregate by coconut shell. The percentage as increases above 10% the compressive strength decreases significantly.</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77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1F0B1A-4043-42DB-8196-1BC5AC3AD6A1}" type="slidenum">
              <a:rPr kumimoji="0" lang="en-US" sz="1000" b="1"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00" b="1" i="0" u="none" strike="noStrike" kern="1200" cap="none" spc="0" normalizeH="0" baseline="0" noProof="0">
              <a:ln>
                <a:noFill/>
              </a:ln>
              <a:solidFill>
                <a:prstClr val="white"/>
              </a:solidFill>
              <a:effectLst/>
              <a:uLnTx/>
              <a:uFillTx/>
              <a:latin typeface="Arial"/>
              <a:ea typeface="+mn-ea"/>
              <a:cs typeface="+mn-cs"/>
            </a:endParaRPr>
          </a:p>
        </p:txBody>
      </p:sp>
      <p:pic>
        <p:nvPicPr>
          <p:cNvPr id="15366" name="Picture 6"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4" name="TextBox 3">
            <a:extLst>
              <a:ext uri="{FF2B5EF4-FFF2-40B4-BE49-F238E27FC236}">
                <a16:creationId xmlns:a16="http://schemas.microsoft.com/office/drawing/2014/main" id="{951DE293-7B4F-228C-AB4B-429C6BD8935E}"/>
              </a:ext>
            </a:extLst>
          </p:cNvPr>
          <p:cNvSpPr txBox="1"/>
          <p:nvPr/>
        </p:nvSpPr>
        <p:spPr>
          <a:xfrm>
            <a:off x="3275856" y="404664"/>
            <a:ext cx="4628146"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CONCLUSIONS</a:t>
            </a:r>
          </a:p>
        </p:txBody>
      </p:sp>
      <p:sp>
        <p:nvSpPr>
          <p:cNvPr id="8" name="TextBox 7">
            <a:extLst>
              <a:ext uri="{FF2B5EF4-FFF2-40B4-BE49-F238E27FC236}">
                <a16:creationId xmlns:a16="http://schemas.microsoft.com/office/drawing/2014/main" id="{958461AA-EDFD-8205-9E8D-D911FD9C4B32}"/>
              </a:ext>
            </a:extLst>
          </p:cNvPr>
          <p:cNvSpPr txBox="1"/>
          <p:nvPr/>
        </p:nvSpPr>
        <p:spPr>
          <a:xfrm>
            <a:off x="323528" y="1340768"/>
            <a:ext cx="8496944" cy="3970318"/>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On 10% partial replacement of natural coarse aggregate with Waste Coconut Shell, Compressive Strength of coconut shell concrete has obtained 20.10 N/mm2 at 28 days. Thus, making the replacement both technically and economically feasible and viable. On further replacement, decrease in the compressive strength of Coconut Shell Concrete has been observed.</a:t>
            </a:r>
          </a:p>
          <a:p>
            <a:pPr marL="285750" indent="-285750" algn="just">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Coconut shell can be grouped under lightweight aggregate because 28 day air dry      densities of coconut shell  aggregate concrete are less than 2000 kg/m3. Actual density of coconut shell is in the range of 600-800 kg/m3.</a:t>
            </a:r>
          </a:p>
          <a:p>
            <a:pPr marL="285750" indent="-285750" algn="just">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Experimental results and discussions of researches on coconut shell confirm that the   coconut shell has potential as lightweight aggregate in concrete. Also, using the coconut shell as aggregate in concrete can reduce the material cost in construction because of the low cost and its abundant agricultural waste.</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47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1F0B1A-4043-42DB-8196-1BC5AC3AD6A1}" type="slidenum">
              <a:rPr kumimoji="0" lang="en-US" sz="1000" b="1"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00" b="1" i="0" u="none" strike="noStrike" kern="1200" cap="none" spc="0" normalizeH="0" baseline="0" noProof="0">
              <a:ln>
                <a:noFill/>
              </a:ln>
              <a:solidFill>
                <a:prstClr val="white"/>
              </a:solidFill>
              <a:effectLst/>
              <a:uLnTx/>
              <a:uFillTx/>
              <a:latin typeface="Arial"/>
              <a:ea typeface="+mn-ea"/>
              <a:cs typeface="+mn-cs"/>
            </a:endParaRPr>
          </a:p>
        </p:txBody>
      </p:sp>
      <p:pic>
        <p:nvPicPr>
          <p:cNvPr id="15366" name="Picture 6"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4" name="TextBox 3">
            <a:extLst>
              <a:ext uri="{FF2B5EF4-FFF2-40B4-BE49-F238E27FC236}">
                <a16:creationId xmlns:a16="http://schemas.microsoft.com/office/drawing/2014/main" id="{02552525-ACDD-68A7-F922-35DAAC06C4E8}"/>
              </a:ext>
            </a:extLst>
          </p:cNvPr>
          <p:cNvSpPr txBox="1"/>
          <p:nvPr/>
        </p:nvSpPr>
        <p:spPr>
          <a:xfrm>
            <a:off x="312068" y="1196752"/>
            <a:ext cx="8519863" cy="175432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Coconut Shell Concrete can also be for non structural members e.g. partition wall, hollow concrete brick, floors tiles etc. Even after more than 10% partial replacement of coconut shell with aggregate.</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Use of coconut shell waste as aggregate will reduce depletion of natural sources of conventional aggregate and will also be helpful to make eco - friendly environment.</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324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1F0B1A-4043-42DB-8196-1BC5AC3AD6A1}" type="slidenum">
              <a:rPr kumimoji="0" lang="en-US" sz="1000" b="1"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000" b="1" i="0" u="none" strike="noStrike" kern="1200" cap="none" spc="0" normalizeH="0" baseline="0" noProof="0">
              <a:ln>
                <a:noFill/>
              </a:ln>
              <a:solidFill>
                <a:prstClr val="white"/>
              </a:solidFill>
              <a:effectLst/>
              <a:uLnTx/>
              <a:uFillTx/>
              <a:latin typeface="Arial"/>
              <a:ea typeface="+mn-ea"/>
              <a:cs typeface="+mn-cs"/>
            </a:endParaRPr>
          </a:p>
        </p:txBody>
      </p:sp>
      <p:pic>
        <p:nvPicPr>
          <p:cNvPr id="15366" name="Picture 6"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4" name="TextBox 3">
            <a:extLst>
              <a:ext uri="{FF2B5EF4-FFF2-40B4-BE49-F238E27FC236}">
                <a16:creationId xmlns:a16="http://schemas.microsoft.com/office/drawing/2014/main" id="{FB671D5A-9155-831C-222C-EA73D6C56FAE}"/>
              </a:ext>
            </a:extLst>
          </p:cNvPr>
          <p:cNvSpPr txBox="1"/>
          <p:nvPr/>
        </p:nvSpPr>
        <p:spPr>
          <a:xfrm>
            <a:off x="3677654" y="264596"/>
            <a:ext cx="4628146" cy="369332"/>
          </a:xfrm>
          <a:prstGeom prst="rect">
            <a:avLst/>
          </a:prstGeom>
          <a:noFill/>
        </p:spPr>
        <p:txBody>
          <a:bodyPr wrap="square">
            <a:spAutoFit/>
          </a:bodyPr>
          <a:lstStyle/>
          <a:p>
            <a:r>
              <a:rPr lang="en-IN" b="1" dirty="0">
                <a:latin typeface="Times New Roman" panose="02020603050405020304" pitchFamily="18" charset="0"/>
                <a:ea typeface="Segoe UI Black" panose="020B0A02040204020203" pitchFamily="34" charset="0"/>
                <a:cs typeface="Times New Roman" panose="02020603050405020304" pitchFamily="18" charset="0"/>
              </a:rPr>
              <a:t>REFERENCES</a:t>
            </a:r>
          </a:p>
        </p:txBody>
      </p:sp>
      <p:sp>
        <p:nvSpPr>
          <p:cNvPr id="6" name="TextBox 5">
            <a:extLst>
              <a:ext uri="{FF2B5EF4-FFF2-40B4-BE49-F238E27FC236}">
                <a16:creationId xmlns:a16="http://schemas.microsoft.com/office/drawing/2014/main" id="{D9475893-2FD1-1119-58AB-B9E52B5DC9EF}"/>
              </a:ext>
            </a:extLst>
          </p:cNvPr>
          <p:cNvSpPr txBox="1"/>
          <p:nvPr/>
        </p:nvSpPr>
        <p:spPr>
          <a:xfrm>
            <a:off x="234617" y="1340768"/>
            <a:ext cx="8585855" cy="2585323"/>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1. J. M. Crow, (2006) “The Concrete Conundrum”.</a:t>
            </a:r>
          </a:p>
          <a:p>
            <a:pPr marL="342900" indent="-342900">
              <a:buAutoNum type="arabicPeriod"/>
            </a:pP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2. Amarnath </a:t>
            </a:r>
            <a:r>
              <a:rPr lang="en-IN" dirty="0" err="1">
                <a:solidFill>
                  <a:schemeClr val="bg1"/>
                </a:solidFill>
                <a:latin typeface="Times New Roman" panose="02020603050405020304" pitchFamily="18" charset="0"/>
                <a:cs typeface="Times New Roman" panose="02020603050405020304" pitchFamily="18" charset="0"/>
              </a:rPr>
              <a:t>Yerramala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Ramachandrudu</a:t>
            </a:r>
            <a:r>
              <a:rPr lang="en-IN" dirty="0">
                <a:solidFill>
                  <a:schemeClr val="bg1"/>
                </a:solidFill>
                <a:latin typeface="Times New Roman" panose="02020603050405020304" pitchFamily="18" charset="0"/>
                <a:cs typeface="Times New Roman" panose="02020603050405020304" pitchFamily="18" charset="0"/>
              </a:rPr>
              <a:t> C, “Properties of Concrete with Coconut Shells as Aggregate Replacement,” International Journal of Engineering Inventions, 1(6) (2012).</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3. A short and </a:t>
            </a:r>
            <a:r>
              <a:rPr lang="en-IN" dirty="0" err="1">
                <a:solidFill>
                  <a:schemeClr val="bg1"/>
                </a:solidFill>
                <a:latin typeface="Times New Roman" panose="02020603050405020304" pitchFamily="18" charset="0"/>
                <a:cs typeface="Times New Roman" panose="02020603050405020304" pitchFamily="18" charset="0"/>
              </a:rPr>
              <a:t>W.Kinniburgh</a:t>
            </a:r>
            <a:r>
              <a:rPr lang="en-IN" dirty="0">
                <a:solidFill>
                  <a:schemeClr val="bg1"/>
                </a:solidFill>
                <a:latin typeface="Times New Roman" panose="02020603050405020304" pitchFamily="18" charset="0"/>
                <a:cs typeface="Times New Roman" panose="02020603050405020304" pitchFamily="18" charset="0"/>
              </a:rPr>
              <a:t>, Lightweight Concrete, Applied Science Publishers, London.</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4. Y. O. Daniel, “Experimental Assessment on Coconut Shell as aggregate in concrete”, International Journal of Engineering Science Invention, 2(5), pp. 07-11 (2013).</a:t>
            </a:r>
          </a:p>
        </p:txBody>
      </p:sp>
    </p:spTree>
    <p:extLst>
      <p:ext uri="{BB962C8B-B14F-4D97-AF65-F5344CB8AC3E}">
        <p14:creationId xmlns:p14="http://schemas.microsoft.com/office/powerpoint/2010/main" val="691994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 name="Slide Number Placeholder 1"/>
          <p:cNvSpPr>
            <a:spLocks noGrp="1"/>
          </p:cNvSpPr>
          <p:nvPr>
            <p:ph type="sldNum" sz="quarter" idx="12"/>
          </p:nvPr>
        </p:nvSpPr>
        <p:spPr>
          <a:xfrm>
            <a:off x="8153400" y="6416675"/>
            <a:ext cx="762000" cy="365125"/>
          </a:xfrm>
        </p:spPr>
        <p:txBody>
          <a:bodyPr/>
          <a:lstStyle/>
          <a:p>
            <a:pPr>
              <a:defRPr/>
            </a:pPr>
            <a:fld id="{BE18C7A5-D748-4C93-9C17-59CB418C4CC7}" type="slidenum">
              <a:rPr lang="en-US" smtClean="0"/>
              <a:pPr>
                <a:defRPr/>
              </a:pPr>
              <a:t>2</a:t>
            </a:fld>
            <a:endParaRPr lang="en-US" dirty="0"/>
          </a:p>
        </p:txBody>
      </p:sp>
      <p:pic>
        <p:nvPicPr>
          <p:cNvPr id="17413" name="Picture 9" descr="iarelogo.JPG"/>
          <p:cNvPicPr>
            <a:picLocks noChangeAspect="1"/>
          </p:cNvPicPr>
          <p:nvPr/>
        </p:nvPicPr>
        <p:blipFill>
          <a:blip r:embed="rId3"/>
          <a:srcRect/>
          <a:stretch>
            <a:fillRect/>
          </a:stretch>
        </p:blipFill>
        <p:spPr bwMode="auto">
          <a:xfrm>
            <a:off x="8305800" y="0"/>
            <a:ext cx="838200" cy="898525"/>
          </a:xfrm>
          <a:prstGeom prst="rect">
            <a:avLst/>
          </a:prstGeom>
          <a:noFill/>
          <a:ln w="9525">
            <a:noFill/>
            <a:miter lim="800000"/>
            <a:headEnd/>
            <a:tailEnd/>
          </a:ln>
        </p:spPr>
      </p:pic>
      <p:sp>
        <p:nvSpPr>
          <p:cNvPr id="3" name="TextBox 2">
            <a:extLst>
              <a:ext uri="{FF2B5EF4-FFF2-40B4-BE49-F238E27FC236}">
                <a16:creationId xmlns:a16="http://schemas.microsoft.com/office/drawing/2014/main" id="{DE6F3D69-82F1-57ED-2753-50B37E202078}"/>
              </a:ext>
            </a:extLst>
          </p:cNvPr>
          <p:cNvSpPr txBox="1"/>
          <p:nvPr/>
        </p:nvSpPr>
        <p:spPr>
          <a:xfrm>
            <a:off x="3492444" y="303311"/>
            <a:ext cx="4628146" cy="307777"/>
          </a:xfrm>
          <a:prstGeom prst="rect">
            <a:avLst/>
          </a:prstGeom>
          <a:noFill/>
        </p:spPr>
        <p:txBody>
          <a:bodyPr wrap="square">
            <a:spAutoFit/>
          </a:bodyPr>
          <a:lstStyle/>
          <a:p>
            <a:r>
              <a:rPr lang="en-IN" sz="1400" b="1" dirty="0"/>
              <a:t>ABSTRACT</a:t>
            </a:r>
            <a:r>
              <a:rPr lang="en-IN" sz="1400" b="1" dirty="0">
                <a:solidFill>
                  <a:schemeClr val="bg1"/>
                </a:solidFill>
              </a:rPr>
              <a:t> </a:t>
            </a:r>
            <a:endParaRPr lang="en-IN" sz="1400" b="1" dirty="0"/>
          </a:p>
        </p:txBody>
      </p:sp>
      <p:sp>
        <p:nvSpPr>
          <p:cNvPr id="7" name="TextBox 6">
            <a:extLst>
              <a:ext uri="{FF2B5EF4-FFF2-40B4-BE49-F238E27FC236}">
                <a16:creationId xmlns:a16="http://schemas.microsoft.com/office/drawing/2014/main" id="{0F5193EF-B871-31D9-628E-B0BC2EAC5AB3}"/>
              </a:ext>
            </a:extLst>
          </p:cNvPr>
          <p:cNvSpPr txBox="1"/>
          <p:nvPr/>
        </p:nvSpPr>
        <p:spPr>
          <a:xfrm>
            <a:off x="179512" y="1198551"/>
            <a:ext cx="8735888" cy="3139321"/>
          </a:xfrm>
          <a:prstGeom prst="rect">
            <a:avLst/>
          </a:prstGeom>
          <a:noFill/>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Concrete is a premier construction material consisting of natural aggregate. Due to rapid industrialization and constructions in developing country like India, natural resources are depleting constantly. Search of alternative material for making concrete is a prime need in present scenario. Environmental issues; restrictions on local &amp; natural access or sources and</a:t>
            </a:r>
          </a:p>
          <a:p>
            <a:pPr algn="just"/>
            <a:r>
              <a:rPr lang="en-US" dirty="0">
                <a:solidFill>
                  <a:schemeClr val="bg1"/>
                </a:solidFill>
                <a:latin typeface="Times New Roman" panose="02020603050405020304" pitchFamily="18" charset="0"/>
                <a:cs typeface="Times New Roman" panose="02020603050405020304" pitchFamily="18" charset="0"/>
              </a:rPr>
              <a:t>dispose of waste material are gaining great importance. Coarse aggregate is a major ingredient for making concrete for various types of construction works, including infrastructure development, low and high-rise buildings and domestic developments. It occupies about 65-80% part of concrete. Coconut Shell is a waste, generated by industrial and agricultural processes, and has created disposal and management problems that pose serious issues of environmental pollution. The waste coconut shell may be utilized to replace natural coarse aggregate</a:t>
            </a:r>
            <a:r>
              <a:rPr lang="en-US" dirty="0"/>
              <a:t>.</a:t>
            </a:r>
            <a:endParaRPr lang="en-IN"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Calibri"/>
              <a:cs typeface="+mn-cs"/>
            </a:endParaRPr>
          </a:p>
        </p:txBody>
      </p:sp>
      <p:pic>
        <p:nvPicPr>
          <p:cNvPr id="154627" name="Picture 4" descr="http://www.hiltonheadislandbuilder.com/wp-content/uploads/2012/12/thank-you-card.jpg"/>
          <p:cNvPicPr>
            <a:picLocks noChangeAspect="1" noChangeArrowheads="1"/>
          </p:cNvPicPr>
          <p:nvPr/>
        </p:nvPicPr>
        <p:blipFill>
          <a:blip r:embed="rId2"/>
          <a:srcRect/>
          <a:stretch>
            <a:fillRect/>
          </a:stretch>
        </p:blipFill>
        <p:spPr bwMode="auto">
          <a:xfrm>
            <a:off x="0" y="914400"/>
            <a:ext cx="9144000" cy="5943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20</a:t>
            </a:fld>
            <a:endParaRPr lang="en-US"/>
          </a:p>
        </p:txBody>
      </p:sp>
      <p:pic>
        <p:nvPicPr>
          <p:cNvPr id="154629" name="Picture 5" descr="iarelogo.JPG"/>
          <p:cNvPicPr>
            <a:picLocks noChangeAspect="1"/>
          </p:cNvPicPr>
          <p:nvPr/>
        </p:nvPicPr>
        <p:blipFill>
          <a:blip r:embed="rId3"/>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3</a:t>
            </a:fld>
            <a:endParaRPr lang="en-US"/>
          </a:p>
        </p:txBody>
      </p:sp>
      <p:pic>
        <p:nvPicPr>
          <p:cNvPr id="15366" name="Picture 6"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4" name="TextBox 3">
            <a:extLst>
              <a:ext uri="{FF2B5EF4-FFF2-40B4-BE49-F238E27FC236}">
                <a16:creationId xmlns:a16="http://schemas.microsoft.com/office/drawing/2014/main" id="{8F77E196-FABB-908B-6415-451B3008C5F8}"/>
              </a:ext>
            </a:extLst>
          </p:cNvPr>
          <p:cNvSpPr txBox="1"/>
          <p:nvPr/>
        </p:nvSpPr>
        <p:spPr>
          <a:xfrm>
            <a:off x="143508" y="1052736"/>
            <a:ext cx="8856984" cy="2862322"/>
          </a:xfrm>
          <a:prstGeom prst="rect">
            <a:avLst/>
          </a:prstGeom>
          <a:noFill/>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In present study, compressive strength of concrete of M - 20 grades has studied by replacing natural coarse aggregates at 0%, 5%, 10%, 20% and 30%, by weight with coconut shell. Compressive strength of coconut shell concrete has been evaluated on 7, 14, 21 and 28 days. The compressive strength of coconut shell concrete was reduced as percentage replacement increased. Concrete mixtures were tested and compared in terms of compressive strength of the conventional concrete. The study result shows that Coconut Shell Concrete (CSC) can be used as light weight concrete. Use of Coconut Shell as a substitute of aggregate will not only is cost effective and eco friendly, but also help to resolve the problem of shortage of conventional material such as coarse aggregate. Use of such materials also reduces the problem of disposal of waste material.</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latin typeface="Times New Roman" panose="02020603050405020304" pitchFamily="18" charset="0"/>
                <a:cs typeface="Times New Roman" panose="02020603050405020304" pitchFamily="18" charset="0"/>
              </a:rPr>
              <a:t>INTRODUCTION</a:t>
            </a:r>
          </a:p>
        </p:txBody>
      </p:sp>
      <p:sp>
        <p:nvSpPr>
          <p:cNvPr id="2" name="Slide Number Placeholder 1"/>
          <p:cNvSpPr>
            <a:spLocks noGrp="1"/>
          </p:cNvSpPr>
          <p:nvPr>
            <p:ph type="sldNum" sz="quarter" idx="12"/>
          </p:nvPr>
        </p:nvSpPr>
        <p:spPr/>
        <p:txBody>
          <a:bodyPr/>
          <a:lstStyle/>
          <a:p>
            <a:pPr>
              <a:defRPr/>
            </a:pPr>
            <a:fld id="{20914E2B-9929-4563-B4BC-13AC9CF1E0DD}" type="slidenum">
              <a:rPr lang="en-US" smtClean="0"/>
              <a:pPr>
                <a:defRPr/>
              </a:pPr>
              <a:t>4</a:t>
            </a:fld>
            <a:endParaRPr lang="en-US" dirty="0"/>
          </a:p>
        </p:txBody>
      </p:sp>
      <p:pic>
        <p:nvPicPr>
          <p:cNvPr id="19462" name="Picture 6"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4" name="TextBox 3">
            <a:extLst>
              <a:ext uri="{FF2B5EF4-FFF2-40B4-BE49-F238E27FC236}">
                <a16:creationId xmlns:a16="http://schemas.microsoft.com/office/drawing/2014/main" id="{7188FFAC-82D1-DBC0-AEE9-5042B86650F8}"/>
              </a:ext>
            </a:extLst>
          </p:cNvPr>
          <p:cNvSpPr txBox="1"/>
          <p:nvPr/>
        </p:nvSpPr>
        <p:spPr>
          <a:xfrm>
            <a:off x="291807" y="1501679"/>
            <a:ext cx="8591872" cy="2862322"/>
          </a:xfrm>
          <a:prstGeom prst="rect">
            <a:avLst/>
          </a:prstGeom>
          <a:noFill/>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Infrastructure development across the world created demands for construction material. Concrete is the premier civil engineering materials used in the structure. Concrete manufacturing involves consumption of ingredients like cement, aggregates, water and</a:t>
            </a:r>
          </a:p>
          <a:p>
            <a:pPr algn="just"/>
            <a:r>
              <a:rPr lang="en-US" dirty="0">
                <a:solidFill>
                  <a:schemeClr val="bg1"/>
                </a:solidFill>
                <a:latin typeface="Times New Roman" panose="02020603050405020304" pitchFamily="18" charset="0"/>
                <a:cs typeface="Times New Roman" panose="02020603050405020304" pitchFamily="18" charset="0"/>
              </a:rPr>
              <a:t>admixtures. Among all the ingredients, aggregates form the major parts. Production is expected to increase to than billions tons per year by the year. Use of natural aggregates in such a rate leads to a question about the of natural aggregate sources. Using alternative materials in place of natural aggregates in concrete production makes concrete as sustainable and environmentally friendly construction material. The chemical composition of coconut shell is similar to wood and it contains 33.61% cellulose, 36.51 % lignin and</a:t>
            </a:r>
          </a:p>
          <a:p>
            <a:pPr algn="just"/>
            <a:r>
              <a:rPr lang="en-US" dirty="0">
                <a:solidFill>
                  <a:schemeClr val="bg1"/>
                </a:solidFill>
                <a:latin typeface="Times New Roman" panose="02020603050405020304" pitchFamily="18" charset="0"/>
                <a:cs typeface="Times New Roman" panose="02020603050405020304" pitchFamily="18" charset="0"/>
              </a:rPr>
              <a:t>0.61% ash.</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405" y="-7938"/>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Bell MT" pitchFamily="18" charset="0"/>
            </a:endParaRPr>
          </a:p>
        </p:txBody>
      </p:sp>
      <p:sp>
        <p:nvSpPr>
          <p:cNvPr id="2" name="Slide Number Placeholder 1"/>
          <p:cNvSpPr>
            <a:spLocks noGrp="1"/>
          </p:cNvSpPr>
          <p:nvPr>
            <p:ph type="sldNum" sz="quarter" idx="12"/>
          </p:nvPr>
        </p:nvSpPr>
        <p:spPr/>
        <p:txBody>
          <a:bodyPr/>
          <a:lstStyle/>
          <a:p>
            <a:pPr>
              <a:defRPr/>
            </a:pPr>
            <a:fld id="{20914E2B-9929-4563-B4BC-13AC9CF1E0DD}" type="slidenum">
              <a:rPr lang="en-US" smtClean="0"/>
              <a:pPr>
                <a:defRPr/>
              </a:pPr>
              <a:t>5</a:t>
            </a:fld>
            <a:endParaRPr lang="en-US" dirty="0"/>
          </a:p>
        </p:txBody>
      </p:sp>
      <p:pic>
        <p:nvPicPr>
          <p:cNvPr id="19462" name="Picture 6" descr="iarelogo.JPG"/>
          <p:cNvPicPr>
            <a:picLocks noChangeAspect="1"/>
          </p:cNvPicPr>
          <p:nvPr/>
        </p:nvPicPr>
        <p:blipFill>
          <a:blip r:embed="rId3"/>
          <a:srcRect/>
          <a:stretch>
            <a:fillRect/>
          </a:stretch>
        </p:blipFill>
        <p:spPr bwMode="auto">
          <a:xfrm>
            <a:off x="8305800" y="0"/>
            <a:ext cx="838200" cy="898525"/>
          </a:xfrm>
          <a:prstGeom prst="rect">
            <a:avLst/>
          </a:prstGeom>
          <a:noFill/>
          <a:ln w="9525">
            <a:noFill/>
            <a:miter lim="800000"/>
            <a:headEnd/>
            <a:tailEnd/>
          </a:ln>
        </p:spPr>
      </p:pic>
      <p:sp>
        <p:nvSpPr>
          <p:cNvPr id="4" name="TextBox 3">
            <a:extLst>
              <a:ext uri="{FF2B5EF4-FFF2-40B4-BE49-F238E27FC236}">
                <a16:creationId xmlns:a16="http://schemas.microsoft.com/office/drawing/2014/main" id="{23588DB1-30DD-4313-0967-E0933393EECF}"/>
              </a:ext>
            </a:extLst>
          </p:cNvPr>
          <p:cNvSpPr txBox="1"/>
          <p:nvPr/>
        </p:nvSpPr>
        <p:spPr>
          <a:xfrm>
            <a:off x="503548" y="1700808"/>
            <a:ext cx="8136904" cy="2031325"/>
          </a:xfrm>
          <a:prstGeom prst="rect">
            <a:avLst/>
          </a:prstGeom>
          <a:noFill/>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Lightweight aggregate concrete can be used produced using a variety of lightweight aggregate. Lightweight aggregate can be originated from natural materials like pumice, the thermal treatment of natural raw materials like clay slate or shale. The other byproduct may include fly ash. The required properties will have bearing on the best type of lightweight aggregate used. the benefits of using lightweight aggregate concrete includes reduction in dead load, improved thermal properties, improved fire resistance and reduction in formwork.</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10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latin typeface="Times New Roman" panose="02020603050405020304" pitchFamily="18" charset="0"/>
                <a:cs typeface="Times New Roman" panose="02020603050405020304" pitchFamily="18" charset="0"/>
              </a:rPr>
              <a:t>OBJECTIVES</a:t>
            </a:r>
          </a:p>
        </p:txBody>
      </p:sp>
      <p:sp>
        <p:nvSpPr>
          <p:cNvPr id="7" name="Slide Number Placeholder 1"/>
          <p:cNvSpPr>
            <a:spLocks noGrp="1"/>
          </p:cNvSpPr>
          <p:nvPr>
            <p:ph type="sldNum" sz="quarter" idx="12"/>
          </p:nvPr>
        </p:nvSpPr>
        <p:spPr/>
        <p:txBody>
          <a:bodyPr/>
          <a:lstStyle/>
          <a:p>
            <a:pPr>
              <a:defRPr/>
            </a:pPr>
            <a:fld id="{3B8C60BD-189D-40F8-96E8-D9CBB18D0776}" type="slidenum">
              <a:rPr lang="en-US" smtClean="0"/>
              <a:pPr>
                <a:defRPr/>
              </a:pPr>
              <a:t>6</a:t>
            </a:fld>
            <a:endParaRPr lang="en-US"/>
          </a:p>
        </p:txBody>
      </p:sp>
      <p:pic>
        <p:nvPicPr>
          <p:cNvPr id="24646" name="Picture 9"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24647" name="TextBox 8"/>
          <p:cNvSpPr txBox="1">
            <a:spLocks noChangeArrowheads="1"/>
          </p:cNvSpPr>
          <p:nvPr/>
        </p:nvSpPr>
        <p:spPr bwMode="auto">
          <a:xfrm>
            <a:off x="457200" y="6324600"/>
            <a:ext cx="5638800" cy="369888"/>
          </a:xfrm>
          <a:prstGeom prst="rect">
            <a:avLst/>
          </a:prstGeom>
          <a:noFill/>
          <a:ln w="9525">
            <a:noFill/>
            <a:miter lim="800000"/>
            <a:headEnd/>
            <a:tailEnd/>
          </a:ln>
        </p:spPr>
        <p:txBody>
          <a:bodyPr>
            <a:spAutoFit/>
          </a:bodyPr>
          <a:lstStyle/>
          <a:p>
            <a:endParaRPr lang="en-US"/>
          </a:p>
        </p:txBody>
      </p:sp>
      <p:sp>
        <p:nvSpPr>
          <p:cNvPr id="3" name="TextBox 2">
            <a:extLst>
              <a:ext uri="{FF2B5EF4-FFF2-40B4-BE49-F238E27FC236}">
                <a16:creationId xmlns:a16="http://schemas.microsoft.com/office/drawing/2014/main" id="{64591C21-3849-B95E-EBE1-DDEFA4401661}"/>
              </a:ext>
            </a:extLst>
          </p:cNvPr>
          <p:cNvSpPr txBox="1"/>
          <p:nvPr/>
        </p:nvSpPr>
        <p:spPr>
          <a:xfrm>
            <a:off x="323528" y="1052736"/>
            <a:ext cx="8663879" cy="5355312"/>
          </a:xfrm>
          <a:prstGeom prst="rect">
            <a:avLst/>
          </a:prstGeom>
          <a:noFill/>
        </p:spPr>
        <p:txBody>
          <a:bodyPr wrap="square">
            <a:spAutoFit/>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The use of coconut shell as a substitute for coarse aggregate in concrete can have several objectives. Here are some common objectives for utilizing coconut shell in this manner:</a:t>
            </a: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Sustainability: </a:t>
            </a:r>
            <a:r>
              <a:rPr lang="en-US" b="0" i="0" dirty="0">
                <a:solidFill>
                  <a:srgbClr val="374151"/>
                </a:solidFill>
                <a:effectLst/>
                <a:latin typeface="Times New Roman" panose="02020603050405020304" pitchFamily="18" charset="0"/>
                <a:cs typeface="Times New Roman" panose="02020603050405020304" pitchFamily="18" charset="0"/>
              </a:rPr>
              <a:t>Coconut shell is a renewable and abundant resource, making its utilization in concrete a sustainable choice. By using coconut shell as a substitute for coarse aggregate, the demand for traditional aggregate materials can be reduced, resulting in a more environmentally friendly construction practice.</a:t>
            </a:r>
          </a:p>
          <a:p>
            <a:pPr algn="just">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Waste reduction: </a:t>
            </a:r>
            <a:r>
              <a:rPr lang="en-US" b="0" i="0" dirty="0">
                <a:solidFill>
                  <a:srgbClr val="374151"/>
                </a:solidFill>
                <a:effectLst/>
                <a:latin typeface="Times New Roman" panose="02020603050405020304" pitchFamily="18" charset="0"/>
                <a:cs typeface="Times New Roman" panose="02020603050405020304" pitchFamily="18" charset="0"/>
              </a:rPr>
              <a:t>Coconut shells are often considered agricultural waste and are typically discarded after the extraction of coconut meat and water. By incorporating coconut shells into concrete, it provides a means of utilizing this waste product effectively and diverting it from landfills.</a:t>
            </a:r>
          </a:p>
          <a:p>
            <a:pPr algn="just">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Lightweight concrete: </a:t>
            </a:r>
            <a:r>
              <a:rPr lang="en-US" b="0" i="0" dirty="0">
                <a:solidFill>
                  <a:srgbClr val="374151"/>
                </a:solidFill>
                <a:effectLst/>
                <a:latin typeface="Times New Roman" panose="02020603050405020304" pitchFamily="18" charset="0"/>
                <a:cs typeface="Times New Roman" panose="02020603050405020304" pitchFamily="18" charset="0"/>
              </a:rPr>
              <a:t>Coconut shell is relatively lightweight compared to traditional coarse aggregates such as gravel or crushed stone. By using coconut shell in concrete, it is possible to produce lightweight concrete, which can have benefits in certain applications. Lightweight concrete reduces the overall weight of structures, allowing for easier handling, transportation, and improved seismic performance.</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6"/>
          <p:cNvSpPr>
            <a:spLocks noGrp="1"/>
          </p:cNvSpPr>
          <p:nvPr>
            <p:ph type="sldNum" sz="quarter" idx="12"/>
          </p:nvPr>
        </p:nvSpPr>
        <p:spPr bwMode="auto">
          <a:ln>
            <a:miter lim="800000"/>
            <a:headEnd/>
            <a:tailEnd/>
          </a:ln>
        </p:spPr>
        <p:txBody>
          <a:bodyPr/>
          <a:lstStyle/>
          <a:p>
            <a:pPr>
              <a:defRPr/>
            </a:pPr>
            <a:fld id="{580E6E62-564B-435D-8C3D-837DFE039146}" type="slidenum">
              <a:rPr lang="en-US" altLang="en-US" smtClean="0"/>
              <a:pPr>
                <a:defRPr/>
              </a:pPr>
              <a:t>7</a:t>
            </a:fld>
            <a:endParaRPr lang="en-US" altLang="en-US"/>
          </a:p>
        </p:txBody>
      </p:sp>
      <p:pic>
        <p:nvPicPr>
          <p:cNvPr id="33815" name="Picture 6" descr="iarelogo.JPG"/>
          <p:cNvPicPr>
            <a:picLocks noChangeAspect="1"/>
          </p:cNvPicPr>
          <p:nvPr/>
        </p:nvPicPr>
        <p:blipFill>
          <a:blip r:embed="rId3"/>
          <a:srcRect/>
          <a:stretch>
            <a:fillRect/>
          </a:stretch>
        </p:blipFill>
        <p:spPr bwMode="auto">
          <a:xfrm>
            <a:off x="8458200" y="0"/>
            <a:ext cx="685800" cy="898525"/>
          </a:xfrm>
          <a:prstGeom prst="rect">
            <a:avLst/>
          </a:prstGeom>
          <a:noFill/>
          <a:ln w="9525">
            <a:noFill/>
            <a:miter lim="800000"/>
            <a:headEnd/>
            <a:tailEnd/>
          </a:ln>
        </p:spPr>
      </p:pic>
      <p:sp>
        <p:nvSpPr>
          <p:cNvPr id="3" name="TextBox 2">
            <a:extLst>
              <a:ext uri="{FF2B5EF4-FFF2-40B4-BE49-F238E27FC236}">
                <a16:creationId xmlns:a16="http://schemas.microsoft.com/office/drawing/2014/main" id="{38E1AB47-11D3-3C5D-FECA-7845784582E2}"/>
              </a:ext>
            </a:extLst>
          </p:cNvPr>
          <p:cNvSpPr txBox="1"/>
          <p:nvPr/>
        </p:nvSpPr>
        <p:spPr>
          <a:xfrm>
            <a:off x="179512" y="1052736"/>
            <a:ext cx="8964488" cy="5078313"/>
          </a:xfrm>
          <a:prstGeom prst="rect">
            <a:avLst/>
          </a:prstGeom>
          <a:noFill/>
        </p:spPr>
        <p:txBody>
          <a:bodyPr wrap="square">
            <a:spAutoFit/>
          </a:bodyPr>
          <a:lstStyle/>
          <a:p>
            <a:pPr algn="just"/>
            <a:r>
              <a:rPr lang="en-US" b="1" i="0" dirty="0">
                <a:solidFill>
                  <a:srgbClr val="374151"/>
                </a:solidFill>
                <a:effectLst/>
                <a:latin typeface="Times New Roman" panose="02020603050405020304" pitchFamily="18" charset="0"/>
                <a:cs typeface="Times New Roman" panose="02020603050405020304" pitchFamily="18" charset="0"/>
              </a:rPr>
              <a:t>4.Thermal insulation: </a:t>
            </a:r>
            <a:r>
              <a:rPr lang="en-US" b="0" i="0" dirty="0">
                <a:solidFill>
                  <a:srgbClr val="374151"/>
                </a:solidFill>
                <a:effectLst/>
                <a:latin typeface="Times New Roman" panose="02020603050405020304" pitchFamily="18" charset="0"/>
                <a:cs typeface="Times New Roman" panose="02020603050405020304" pitchFamily="18" charset="0"/>
              </a:rPr>
              <a:t>Coconut shell possesses natural insulating properties due to its low thermal conductivity. Using coconut shell in concrete can contribute to improved thermal insulation of structures, resulting in reduced energy consumption for heating and cooling purposes.</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1" i="0" dirty="0">
                <a:solidFill>
                  <a:srgbClr val="374151"/>
                </a:solidFill>
                <a:effectLst/>
                <a:latin typeface="Times New Roman" panose="02020603050405020304" pitchFamily="18" charset="0"/>
                <a:cs typeface="Times New Roman" panose="02020603050405020304" pitchFamily="18" charset="0"/>
              </a:rPr>
              <a:t>5</a:t>
            </a:r>
            <a:r>
              <a:rPr lang="en-US" b="0" i="0" dirty="0">
                <a:solidFill>
                  <a:srgbClr val="374151"/>
                </a:solidFill>
                <a:effectLst/>
                <a:latin typeface="Times New Roman" panose="02020603050405020304" pitchFamily="18" charset="0"/>
                <a:cs typeface="Times New Roman" panose="02020603050405020304" pitchFamily="18" charset="0"/>
              </a:rPr>
              <a:t>.</a:t>
            </a:r>
            <a:r>
              <a:rPr lang="en-US" b="1" i="0" dirty="0">
                <a:solidFill>
                  <a:srgbClr val="374151"/>
                </a:solidFill>
                <a:effectLst/>
                <a:latin typeface="Times New Roman" panose="02020603050405020304" pitchFamily="18" charset="0"/>
                <a:cs typeface="Times New Roman" panose="02020603050405020304" pitchFamily="18" charset="0"/>
              </a:rPr>
              <a:t>Cost-effectiveness: </a:t>
            </a:r>
            <a:r>
              <a:rPr lang="en-US" b="0" i="0" dirty="0">
                <a:solidFill>
                  <a:srgbClr val="374151"/>
                </a:solidFill>
                <a:effectLst/>
                <a:latin typeface="Times New Roman" panose="02020603050405020304" pitchFamily="18" charset="0"/>
                <a:cs typeface="Times New Roman" panose="02020603050405020304" pitchFamily="18" charset="0"/>
              </a:rPr>
              <a:t>Depending on the location and availability, coconut shell as a substitute for coarse aggregate can potentially offer cost advantages over traditional aggregates. If coconut shells are locally sourced and readily available, it can result in cost savings for construction projects.</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1" i="0" dirty="0">
                <a:solidFill>
                  <a:srgbClr val="374151"/>
                </a:solidFill>
                <a:effectLst/>
                <a:latin typeface="Times New Roman" panose="02020603050405020304" pitchFamily="18" charset="0"/>
                <a:cs typeface="Times New Roman" panose="02020603050405020304" pitchFamily="18" charset="0"/>
              </a:rPr>
              <a:t>6.Appeal: </a:t>
            </a:r>
            <a:r>
              <a:rPr lang="en-US" b="0" i="0" dirty="0">
                <a:solidFill>
                  <a:srgbClr val="374151"/>
                </a:solidFill>
                <a:effectLst/>
                <a:latin typeface="Times New Roman" panose="02020603050405020304" pitchFamily="18" charset="0"/>
                <a:cs typeface="Times New Roman" panose="02020603050405020304" pitchFamily="18" charset="0"/>
              </a:rPr>
              <a:t>Coconut shell aggregates can add a unique and natural aesthetic to concrete. The texture and appearance of coconut shell in concrete can provide a distinctive visual appeal, making it suitable for architectural applications where a distinctive look is desired.</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1" i="0" dirty="0">
                <a:solidFill>
                  <a:srgbClr val="374151"/>
                </a:solidFill>
                <a:effectLst/>
                <a:latin typeface="Times New Roman" panose="02020603050405020304" pitchFamily="18" charset="0"/>
                <a:cs typeface="Times New Roman" panose="02020603050405020304" pitchFamily="18" charset="0"/>
              </a:rPr>
              <a:t>7.Improved workability: </a:t>
            </a:r>
            <a:r>
              <a:rPr lang="en-US" b="0" i="0" dirty="0">
                <a:solidFill>
                  <a:srgbClr val="374151"/>
                </a:solidFill>
                <a:effectLst/>
                <a:latin typeface="Times New Roman" panose="02020603050405020304" pitchFamily="18" charset="0"/>
                <a:cs typeface="Times New Roman" panose="02020603050405020304" pitchFamily="18" charset="0"/>
              </a:rPr>
              <a:t>Coconut shell can contribute to improving the workability of concrete mixtures. Due to its irregular shape and texture, coconut shell particles can enhance the cohesiveness and reduce the segregation of the concrete mix, resulting in improved workability during placement and compaction.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ACC32ED-0D99-4B3D-AA5B-59C0BB2F2A05}" type="slidenum">
              <a:rPr lang="en-US" smtClean="0"/>
              <a:pPr>
                <a:defRPr/>
              </a:pPr>
              <a:t>8</a:t>
            </a:fld>
            <a:endParaRPr lang="en-US"/>
          </a:p>
        </p:txBody>
      </p:sp>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IN" b="1" i="0" dirty="0">
                <a:solidFill>
                  <a:schemeClr val="tx1"/>
                </a:solidFill>
                <a:effectLst/>
                <a:latin typeface="Times New Roman" panose="02020603050405020304" pitchFamily="18" charset="0"/>
                <a:cs typeface="Times New Roman" panose="02020603050405020304" pitchFamily="18" charset="0"/>
              </a:rPr>
              <a:t>EXPECTED</a:t>
            </a:r>
            <a:r>
              <a:rPr lang="en-IN" b="1" i="0" dirty="0">
                <a:solidFill>
                  <a:srgbClr val="343541"/>
                </a:solidFill>
                <a:effectLst/>
                <a:latin typeface="Times New Roman" panose="02020603050405020304" pitchFamily="18" charset="0"/>
                <a:cs typeface="Times New Roman" panose="02020603050405020304" pitchFamily="18" charset="0"/>
              </a:rPr>
              <a:t> </a:t>
            </a:r>
            <a:r>
              <a:rPr lang="en-IN" b="1" i="0" dirty="0">
                <a:solidFill>
                  <a:schemeClr val="tx1"/>
                </a:solidFill>
                <a:effectLst/>
                <a:latin typeface="Times New Roman" panose="02020603050405020304" pitchFamily="18" charset="0"/>
                <a:cs typeface="Times New Roman" panose="02020603050405020304" pitchFamily="18" charset="0"/>
              </a:rPr>
              <a:t>OUTCOMES</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84997" name="Picture 5"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5" name="TextBox 4">
            <a:extLst>
              <a:ext uri="{FF2B5EF4-FFF2-40B4-BE49-F238E27FC236}">
                <a16:creationId xmlns:a16="http://schemas.microsoft.com/office/drawing/2014/main" id="{0B350D67-5E2D-48AD-5662-12DA8333A023}"/>
              </a:ext>
            </a:extLst>
          </p:cNvPr>
          <p:cNvSpPr txBox="1"/>
          <p:nvPr/>
        </p:nvSpPr>
        <p:spPr>
          <a:xfrm>
            <a:off x="168052" y="1052736"/>
            <a:ext cx="8807896" cy="5078313"/>
          </a:xfrm>
          <a:prstGeom prst="rect">
            <a:avLst/>
          </a:prstGeom>
          <a:noFill/>
        </p:spPr>
        <p:txBody>
          <a:bodyPr wrap="square">
            <a:spAutoFit/>
          </a:bodyPr>
          <a:lstStyle/>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Lightweight Concrete: </a:t>
            </a:r>
            <a:r>
              <a:rPr lang="en-US" b="0" i="0" dirty="0">
                <a:solidFill>
                  <a:srgbClr val="374151"/>
                </a:solidFill>
                <a:effectLst/>
                <a:latin typeface="Times New Roman" panose="02020603050405020304" pitchFamily="18" charset="0"/>
                <a:cs typeface="Times New Roman" panose="02020603050405020304" pitchFamily="18" charset="0"/>
              </a:rPr>
              <a:t>Coconut shell is significantly lighter than traditional coarse aggregates such as granite or gravel. Therefore, incorporating coconut shell into concrete can result in the production of lightweight concrete. This can be advantageous in applications where weight reduction is desired, such as in the construction of low-rise buildings or precast elements.</a:t>
            </a:r>
          </a:p>
          <a:p>
            <a:pPr algn="just">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Improved Thermal Insulation: </a:t>
            </a:r>
            <a:r>
              <a:rPr lang="en-US" b="0" i="0" dirty="0">
                <a:solidFill>
                  <a:srgbClr val="374151"/>
                </a:solidFill>
                <a:effectLst/>
                <a:latin typeface="Times New Roman" panose="02020603050405020304" pitchFamily="18" charset="0"/>
                <a:cs typeface="Times New Roman" panose="02020603050405020304" pitchFamily="18" charset="0"/>
              </a:rPr>
              <a:t>Coconut shell has natural insulating properties due to the presence of air pockets within its structure. By using coconut shell as a coarse aggregate substitute, the resulting concrete can exhibit improved thermal insulation compared to conventional concrete. This can be beneficial in reducing heat transfer through walls and structures, leading to energy savings in buildings.</a:t>
            </a:r>
          </a:p>
          <a:p>
            <a:pPr algn="just">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Environmental Sustainability: </a:t>
            </a:r>
            <a:r>
              <a:rPr lang="en-US" b="0" i="0" dirty="0">
                <a:solidFill>
                  <a:srgbClr val="374151"/>
                </a:solidFill>
                <a:effectLst/>
                <a:latin typeface="Times New Roman" panose="02020603050405020304" pitchFamily="18" charset="0"/>
                <a:cs typeface="Times New Roman" panose="02020603050405020304" pitchFamily="18" charset="0"/>
              </a:rPr>
              <a:t>The use of coconut shell in concrete can contribute to environmental sustainability. Coconut shells are considered a waste material in many coconut-producing regions, and utilizing them as a construction material can help reduce waste accumulation and promote recycling. Additionally, using coconut shell as a substitute for coarse aggregate can decrease the demand for traditional aggregates, which often require mining or quarrying operations that can have negative environmental impacts.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045B252-17CF-48CA-A51E-341EF3F08A5E}" type="slidenum">
              <a:rPr lang="en-US" smtClean="0"/>
              <a:pPr>
                <a:defRPr/>
              </a:pPr>
              <a:t>9</a:t>
            </a:fld>
            <a:endParaRPr lang="en-US" dirty="0"/>
          </a:p>
        </p:txBody>
      </p:sp>
      <p:sp>
        <p:nvSpPr>
          <p:cNvPr id="3" name="Rectangle 2"/>
          <p:cNvSpPr/>
          <p:nvPr/>
        </p:nvSpPr>
        <p:spPr>
          <a:xfrm>
            <a:off x="0" y="-25185"/>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4757" name="Picture 4" descr="iarelogo.JPG"/>
          <p:cNvPicPr>
            <a:picLocks noChangeAspect="1"/>
          </p:cNvPicPr>
          <p:nvPr/>
        </p:nvPicPr>
        <p:blipFill>
          <a:blip r:embed="rId2"/>
          <a:srcRect/>
          <a:stretch>
            <a:fillRect/>
          </a:stretch>
        </p:blipFill>
        <p:spPr bwMode="auto">
          <a:xfrm>
            <a:off x="8305800" y="0"/>
            <a:ext cx="838200" cy="898525"/>
          </a:xfrm>
          <a:prstGeom prst="rect">
            <a:avLst/>
          </a:prstGeom>
          <a:noFill/>
          <a:ln w="9525">
            <a:noFill/>
            <a:miter lim="800000"/>
            <a:headEnd/>
            <a:tailEnd/>
          </a:ln>
        </p:spPr>
      </p:pic>
      <p:sp>
        <p:nvSpPr>
          <p:cNvPr id="74759" name="AutoShape 9" descr="Image result for kmitl"/>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5" name="TextBox 4">
            <a:extLst>
              <a:ext uri="{FF2B5EF4-FFF2-40B4-BE49-F238E27FC236}">
                <a16:creationId xmlns:a16="http://schemas.microsoft.com/office/drawing/2014/main" id="{6F26A8AA-31DF-EFC7-F714-C854457B7A4A}"/>
              </a:ext>
            </a:extLst>
          </p:cNvPr>
          <p:cNvSpPr txBox="1"/>
          <p:nvPr/>
        </p:nvSpPr>
        <p:spPr>
          <a:xfrm>
            <a:off x="289247" y="1230965"/>
            <a:ext cx="8664897" cy="3416320"/>
          </a:xfrm>
          <a:prstGeom prst="rect">
            <a:avLst/>
          </a:prstGeom>
          <a:noFill/>
        </p:spPr>
        <p:txBody>
          <a:bodyPr wrap="square">
            <a:spAutoFit/>
          </a:bodyPr>
          <a:lstStyle/>
          <a:p>
            <a:pPr algn="just"/>
            <a:r>
              <a:rPr lang="en-US" b="1" i="0" dirty="0">
                <a:solidFill>
                  <a:srgbClr val="374151"/>
                </a:solidFill>
                <a:effectLst/>
                <a:latin typeface="Times New Roman" panose="02020603050405020304" pitchFamily="18" charset="0"/>
                <a:cs typeface="Times New Roman" panose="02020603050405020304" pitchFamily="18" charset="0"/>
              </a:rPr>
              <a:t>4</a:t>
            </a:r>
            <a:r>
              <a:rPr lang="en-US" b="0" i="0" dirty="0">
                <a:solidFill>
                  <a:srgbClr val="374151"/>
                </a:solidFill>
                <a:effectLst/>
                <a:latin typeface="Times New Roman" panose="02020603050405020304" pitchFamily="18" charset="0"/>
                <a:cs typeface="Times New Roman" panose="02020603050405020304" pitchFamily="18" charset="0"/>
              </a:rPr>
              <a:t>.</a:t>
            </a:r>
            <a:r>
              <a:rPr lang="en-US" b="1" i="0" dirty="0">
                <a:solidFill>
                  <a:srgbClr val="374151"/>
                </a:solidFill>
                <a:effectLst/>
                <a:latin typeface="Times New Roman" panose="02020603050405020304" pitchFamily="18" charset="0"/>
                <a:cs typeface="Times New Roman" panose="02020603050405020304" pitchFamily="18" charset="0"/>
              </a:rPr>
              <a:t>Lower Material Costs: </a:t>
            </a:r>
            <a:r>
              <a:rPr lang="en-US" b="0" i="0" dirty="0">
                <a:solidFill>
                  <a:srgbClr val="374151"/>
                </a:solidFill>
                <a:effectLst/>
                <a:latin typeface="Times New Roman" panose="02020603050405020304" pitchFamily="18" charset="0"/>
                <a:cs typeface="Times New Roman" panose="02020603050405020304" pitchFamily="18" charset="0"/>
              </a:rPr>
              <a:t>In some regions where coconut shells are readily available, using them as a substitute for coarse aggregate can potentially lead to cost savings. Coconut shells may be obtained at a lower cost or even for free, reducing the overall material expenses for concrete production. This cost advantage can be particularly relevant in areas where traditional coarse aggregates are expensive or scarce.</a:t>
            </a:r>
          </a:p>
          <a:p>
            <a:pPr algn="just"/>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1" i="0" dirty="0">
                <a:solidFill>
                  <a:srgbClr val="374151"/>
                </a:solidFill>
                <a:effectLst/>
                <a:latin typeface="Times New Roman" panose="02020603050405020304" pitchFamily="18" charset="0"/>
                <a:cs typeface="Times New Roman" panose="02020603050405020304" pitchFamily="18" charset="0"/>
              </a:rPr>
              <a:t>5.Reduced Density and Strength: </a:t>
            </a:r>
            <a:r>
              <a:rPr lang="en-US" b="0" i="0" dirty="0">
                <a:solidFill>
                  <a:srgbClr val="374151"/>
                </a:solidFill>
                <a:effectLst/>
                <a:latin typeface="Times New Roman" panose="02020603050405020304" pitchFamily="18" charset="0"/>
                <a:cs typeface="Times New Roman" panose="02020603050405020304" pitchFamily="18" charset="0"/>
              </a:rPr>
              <a:t>One potential drawback of using coconut shell as a coarse aggregate substitute is a decrease in the density and strength of the resulting concrete. Coconut shells are less dense and have lower compressive strength compared to traditional coarse aggregates. Consequently, the use of coconut shell may result in a reduction in the overall strength and load-bearing capacity of the concrete. This limitation should be carefully considered and appropriate design adjustments made to ensure structural integrity.</a:t>
            </a:r>
          </a:p>
        </p:txBody>
      </p:sp>
    </p:spTree>
  </p:cSld>
  <p:clrMapOvr>
    <a:masterClrMapping/>
  </p:clrMapOvr>
  <p:transition/>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19200</TotalTime>
  <Words>2364</Words>
  <Application>Microsoft Office PowerPoint</Application>
  <PresentationFormat>On-screen Show (4:3)</PresentationFormat>
  <Paragraphs>130</Paragraphs>
  <Slides>20</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Bell MT</vt:lpstr>
      <vt:lpstr>Berlin Sans FB</vt:lpstr>
      <vt:lpstr>Brush Script MT</vt:lpstr>
      <vt:lpstr>Calibri</vt:lpstr>
      <vt:lpstr>Franklin Gothic Book</vt:lpstr>
      <vt:lpstr>Times New Roman</vt:lpstr>
      <vt:lpstr>Wingdings 2</vt:lpstr>
      <vt:lpstr>Technic</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Roja rani</cp:lastModifiedBy>
  <cp:revision>1869</cp:revision>
  <dcterms:created xsi:type="dcterms:W3CDTF">2011-03-29T09:15:57Z</dcterms:created>
  <dcterms:modified xsi:type="dcterms:W3CDTF">2023-06-18T08:54:59Z</dcterms:modified>
</cp:coreProperties>
</file>