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22" d="100"/>
          <a:sy n="22" d="100"/>
        </p:scale>
        <p:origin x="7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E0B9E-C3AC-41C9-ADE5-5C6865B6C29A}"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322703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E0B9E-C3AC-41C9-ADE5-5C6865B6C29A}"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129410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E0B9E-C3AC-41C9-ADE5-5C6865B6C29A}"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121181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7856783" y="848879"/>
            <a:ext cx="27090196" cy="745460"/>
          </a:xfrm>
          <a:prstGeom prst="rect">
            <a:avLst/>
          </a:prstGeom>
        </p:spPr>
        <p:txBody>
          <a:bodyPr wrap="square">
            <a:spAutoFit/>
          </a:bodyPr>
          <a:lstStyle>
            <a:lvl1pPr marL="0" indent="0" algn="ctr">
              <a:buNone/>
              <a:defRPr sz="4244"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7856783" y="1760023"/>
            <a:ext cx="27090196" cy="571247"/>
          </a:xfrm>
          <a:prstGeom prst="rect">
            <a:avLst/>
          </a:prstGeom>
        </p:spPr>
        <p:txBody>
          <a:bodyPr wrap="square">
            <a:spAutoFit/>
          </a:bodyPr>
          <a:lstStyle>
            <a:lvl1pPr marL="0" indent="0" algn="ctr">
              <a:buNone/>
              <a:defRPr sz="3112"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7856783" y="2491865"/>
            <a:ext cx="27090196" cy="527709"/>
          </a:xfrm>
          <a:prstGeom prst="rect">
            <a:avLst/>
          </a:prstGeom>
        </p:spPr>
        <p:txBody>
          <a:bodyPr wrap="square">
            <a:spAutoFit/>
          </a:bodyPr>
          <a:lstStyle>
            <a:lvl1pPr marL="0" indent="0" algn="ctr">
              <a:buNone/>
              <a:defRPr sz="282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718222" y="4524068"/>
            <a:ext cx="2033352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718221" y="10515760"/>
            <a:ext cx="2033352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718223" y="19103144"/>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21780070" y="4524068"/>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21780070" y="14854607"/>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21780070" y="22581787"/>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21780071" y="27175104"/>
            <a:ext cx="20361582"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21780073" y="2764020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21780073" y="23038938"/>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21780073" y="15333051"/>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21780073" y="500831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690167" y="500831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718229" y="10991658"/>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718229" y="19560296"/>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506733"/>
      </p:ext>
    </p:extLst>
  </p:cSld>
  <p:clrMapOvr>
    <a:masterClrMapping/>
  </p:clrMapOvr>
  <p:extLst>
    <p:ext uri="{DCECCB84-F9BA-43D5-87BE-67443E8EF086}">
      <p15:sldGuideLst xmlns:p15="http://schemas.microsoft.com/office/powerpoint/2012/main">
        <p15:guide id="1" orient="horz" pos="2669">
          <p15:clr>
            <a:srgbClr val="FBAE40"/>
          </p15:clr>
        </p15:guide>
        <p15:guide id="2" pos="452">
          <p15:clr>
            <a:srgbClr val="FBAE40"/>
          </p15:clr>
        </p15:guide>
        <p15:guide id="3" orient="horz" pos="18499">
          <p15:clr>
            <a:srgbClr val="FBAE40"/>
          </p15:clr>
        </p15:guide>
        <p15:guide id="4" pos="13279">
          <p15:clr>
            <a:srgbClr val="FBAE40"/>
          </p15:clr>
        </p15:guide>
        <p15:guide id="5" pos="13720">
          <p15:clr>
            <a:srgbClr val="FBAE40"/>
          </p15:clr>
        </p15:guide>
        <p15:guide id="6" pos="265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E0B9E-C3AC-41C9-ADE5-5C6865B6C29A}"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347749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E0B9E-C3AC-41C9-ADE5-5C6865B6C29A}"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269676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E0B9E-C3AC-41C9-ADE5-5C6865B6C29A}"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321019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7E0B9E-C3AC-41C9-ADE5-5C6865B6C29A}"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72795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E0B9E-C3AC-41C9-ADE5-5C6865B6C29A}"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286493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E0B9E-C3AC-41C9-ADE5-5C6865B6C29A}"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115282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3A7E0B9E-C3AC-41C9-ADE5-5C6865B6C29A}"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25653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3A7E0B9E-C3AC-41C9-ADE5-5C6865B6C29A}"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AC8E3-B7D7-4787-8815-BAB732765410}" type="slidenum">
              <a:rPr lang="en-US" smtClean="0"/>
              <a:t>‹#›</a:t>
            </a:fld>
            <a:endParaRPr lang="en-US"/>
          </a:p>
        </p:txBody>
      </p:sp>
    </p:spTree>
    <p:extLst>
      <p:ext uri="{BB962C8B-B14F-4D97-AF65-F5344CB8AC3E}">
        <p14:creationId xmlns:p14="http://schemas.microsoft.com/office/powerpoint/2010/main" val="176467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3A7E0B9E-C3AC-41C9-ADE5-5C6865B6C29A}" type="datetimeFigureOut">
              <a:rPr lang="en-US" smtClean="0"/>
              <a:t>4/5/2021</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E5FAC8E3-B7D7-4787-8815-BAB732765410}" type="slidenum">
              <a:rPr lang="en-US" smtClean="0"/>
              <a:t>‹#›</a:t>
            </a:fld>
            <a:endParaRPr lang="en-US"/>
          </a:p>
        </p:txBody>
      </p:sp>
    </p:spTree>
    <p:extLst>
      <p:ext uri="{BB962C8B-B14F-4D97-AF65-F5344CB8AC3E}">
        <p14:creationId xmlns:p14="http://schemas.microsoft.com/office/powerpoint/2010/main" val="2310898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DC7E9E-9E22-42A1-972F-A1934025EAB3}"/>
              </a:ext>
            </a:extLst>
          </p:cNvPr>
          <p:cNvSpPr/>
          <p:nvPr/>
        </p:nvSpPr>
        <p:spPr>
          <a:xfrm>
            <a:off x="0" y="0"/>
            <a:ext cx="42803763" cy="404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F55F9D69-A7F5-C74D-8E79-892D03500B3D}"/>
              </a:ext>
            </a:extLst>
          </p:cNvPr>
          <p:cNvSpPr>
            <a:spLocks noGrp="1"/>
          </p:cNvSpPr>
          <p:nvPr>
            <p:ph type="body" sz="quarter" idx="12"/>
          </p:nvPr>
        </p:nvSpPr>
        <p:spPr>
          <a:xfrm>
            <a:off x="0" y="778541"/>
            <a:ext cx="42554769" cy="3713837"/>
          </a:xfrm>
        </p:spPr>
        <p:txBody>
          <a:bodyPr/>
          <a:lstStyle/>
          <a:p>
            <a:r>
              <a:rPr lang="en-US" sz="6000" dirty="0"/>
              <a:t>PREDICT FLIGHT DELAYS USING </a:t>
            </a:r>
          </a:p>
          <a:p>
            <a:r>
              <a:rPr lang="en-US" sz="6000" dirty="0"/>
              <a:t>SUPERVISED MACHINE LEARNING TECHNIQUE</a:t>
            </a:r>
          </a:p>
          <a:p>
            <a:endParaRPr lang="en-US" sz="6000" dirty="0"/>
          </a:p>
        </p:txBody>
      </p:sp>
      <p:sp>
        <p:nvSpPr>
          <p:cNvPr id="5" name="Text Placeholder 4">
            <a:extLst>
              <a:ext uri="{FF2B5EF4-FFF2-40B4-BE49-F238E27FC236}">
                <a16:creationId xmlns:a16="http://schemas.microsoft.com/office/drawing/2014/main" id="{8B5BAAF6-1F22-F14E-934F-A6A7C176D542}"/>
              </a:ext>
            </a:extLst>
          </p:cNvPr>
          <p:cNvSpPr>
            <a:spLocks noGrp="1"/>
          </p:cNvSpPr>
          <p:nvPr>
            <p:ph type="body" sz="quarter" idx="15"/>
          </p:nvPr>
        </p:nvSpPr>
        <p:spPr>
          <a:xfrm>
            <a:off x="718222" y="4524068"/>
            <a:ext cx="20333525" cy="707886"/>
          </a:xfrm>
        </p:spPr>
        <p:txBody>
          <a:bodyPr/>
          <a:lstStyle/>
          <a:p>
            <a:r>
              <a:rPr lang="en-US" sz="4000" dirty="0"/>
              <a:t>ABSTRACT</a:t>
            </a:r>
          </a:p>
        </p:txBody>
      </p:sp>
      <p:sp>
        <p:nvSpPr>
          <p:cNvPr id="6" name="Text Placeholder 5">
            <a:extLst>
              <a:ext uri="{FF2B5EF4-FFF2-40B4-BE49-F238E27FC236}">
                <a16:creationId xmlns:a16="http://schemas.microsoft.com/office/drawing/2014/main" id="{FECA0F07-42D7-8C4F-B782-30617B9FCC55}"/>
              </a:ext>
            </a:extLst>
          </p:cNvPr>
          <p:cNvSpPr>
            <a:spLocks noGrp="1"/>
          </p:cNvSpPr>
          <p:nvPr>
            <p:ph type="body" sz="quarter" idx="17"/>
          </p:nvPr>
        </p:nvSpPr>
        <p:spPr>
          <a:xfrm>
            <a:off x="718221" y="10515760"/>
            <a:ext cx="20333525" cy="707886"/>
          </a:xfrm>
        </p:spPr>
        <p:txBody>
          <a:bodyPr/>
          <a:lstStyle/>
          <a:p>
            <a:pPr marL="0" marR="0" lvl="0" indent="0" algn="ctr" defTabSz="3806486" rtl="0" eaLnBrk="1" fontAlgn="auto" latinLnBrk="0" hangingPunct="1">
              <a:lnSpc>
                <a:spcPct val="100000"/>
              </a:lnSpc>
              <a:spcBef>
                <a:spcPct val="20000"/>
              </a:spcBef>
              <a:spcAft>
                <a:spcPts val="0"/>
              </a:spcAft>
              <a:buClrTx/>
              <a:buSzTx/>
              <a:buFont typeface="Arial" pitchFamily="34" charset="0"/>
              <a:buNone/>
              <a:tabLst/>
              <a:defRPr/>
            </a:pPr>
            <a:r>
              <a:rPr lang="en-US" sz="4000" dirty="0">
                <a:solidFill>
                  <a:srgbClr val="4472C4">
                    <a:lumMod val="50000"/>
                  </a:srgbClr>
                </a:solidFill>
                <a:latin typeface="Arial" panose="020B0604020202020204"/>
              </a:rPr>
              <a:t>PROJECT OBJECTIVES</a:t>
            </a:r>
            <a:endParaRPr lang="en-US" dirty="0"/>
          </a:p>
        </p:txBody>
      </p:sp>
      <p:sp>
        <p:nvSpPr>
          <p:cNvPr id="7" name="Text Placeholder 6">
            <a:extLst>
              <a:ext uri="{FF2B5EF4-FFF2-40B4-BE49-F238E27FC236}">
                <a16:creationId xmlns:a16="http://schemas.microsoft.com/office/drawing/2014/main" id="{332602E8-1F07-B641-A5D0-C4D38D296F9A}"/>
              </a:ext>
            </a:extLst>
          </p:cNvPr>
          <p:cNvSpPr>
            <a:spLocks noGrp="1"/>
          </p:cNvSpPr>
          <p:nvPr>
            <p:ph type="body" sz="quarter" idx="18"/>
          </p:nvPr>
        </p:nvSpPr>
        <p:spPr>
          <a:xfrm>
            <a:off x="690161" y="15363186"/>
            <a:ext cx="20361585" cy="707886"/>
          </a:xfrm>
        </p:spPr>
        <p:txBody>
          <a:bodyPr/>
          <a:lstStyle/>
          <a:p>
            <a:r>
              <a:rPr lang="en-US" sz="4000" dirty="0"/>
              <a:t>ARCHITECTURE DIAGRAM</a:t>
            </a:r>
          </a:p>
        </p:txBody>
      </p:sp>
      <p:sp>
        <p:nvSpPr>
          <p:cNvPr id="8" name="Text Placeholder 7">
            <a:extLst>
              <a:ext uri="{FF2B5EF4-FFF2-40B4-BE49-F238E27FC236}">
                <a16:creationId xmlns:a16="http://schemas.microsoft.com/office/drawing/2014/main" id="{FD2D4E86-D304-9E43-B51E-AAD55FC0894F}"/>
              </a:ext>
            </a:extLst>
          </p:cNvPr>
          <p:cNvSpPr>
            <a:spLocks noGrp="1"/>
          </p:cNvSpPr>
          <p:nvPr>
            <p:ph type="body" sz="quarter" idx="19"/>
          </p:nvPr>
        </p:nvSpPr>
        <p:spPr>
          <a:xfrm>
            <a:off x="21780070" y="4524068"/>
            <a:ext cx="20361585" cy="707886"/>
          </a:xfrm>
        </p:spPr>
        <p:txBody>
          <a:bodyPr/>
          <a:lstStyle/>
          <a:p>
            <a:r>
              <a:rPr lang="en-US" sz="4000" dirty="0"/>
              <a:t>MODULES</a:t>
            </a:r>
          </a:p>
        </p:txBody>
      </p:sp>
      <p:sp>
        <p:nvSpPr>
          <p:cNvPr id="9" name="Text Placeholder 8">
            <a:extLst>
              <a:ext uri="{FF2B5EF4-FFF2-40B4-BE49-F238E27FC236}">
                <a16:creationId xmlns:a16="http://schemas.microsoft.com/office/drawing/2014/main" id="{12AD8C3C-1417-C247-8F55-FF17FD5F1FD7}"/>
              </a:ext>
            </a:extLst>
          </p:cNvPr>
          <p:cNvSpPr>
            <a:spLocks noGrp="1"/>
          </p:cNvSpPr>
          <p:nvPr>
            <p:ph type="body" sz="quarter" idx="20"/>
          </p:nvPr>
        </p:nvSpPr>
        <p:spPr>
          <a:xfrm>
            <a:off x="22042208" y="17606368"/>
            <a:ext cx="20361585" cy="1546738"/>
          </a:xfrm>
        </p:spPr>
        <p:txBody>
          <a:bodyPr/>
          <a:lstStyle/>
          <a:p>
            <a:r>
              <a:rPr lang="en-US" sz="5000" dirty="0"/>
              <a:t>SAMPLE SCREENSHOTS</a:t>
            </a:r>
          </a:p>
        </p:txBody>
      </p:sp>
      <p:sp>
        <p:nvSpPr>
          <p:cNvPr id="11" name="Text Placeholder 10">
            <a:extLst>
              <a:ext uri="{FF2B5EF4-FFF2-40B4-BE49-F238E27FC236}">
                <a16:creationId xmlns:a16="http://schemas.microsoft.com/office/drawing/2014/main" id="{EB6FF3DE-146F-3044-968C-9FBF8E5F5029}"/>
              </a:ext>
            </a:extLst>
          </p:cNvPr>
          <p:cNvSpPr>
            <a:spLocks noGrp="1"/>
          </p:cNvSpPr>
          <p:nvPr>
            <p:ph type="body" sz="quarter" idx="22"/>
          </p:nvPr>
        </p:nvSpPr>
        <p:spPr/>
        <p:txBody>
          <a:bodyPr/>
          <a:lstStyle/>
          <a:p>
            <a:r>
              <a:rPr lang="en-US" dirty="0"/>
              <a:t>RESULT</a:t>
            </a:r>
          </a:p>
        </p:txBody>
      </p:sp>
      <p:sp>
        <p:nvSpPr>
          <p:cNvPr id="12" name="Text Placeholder 11">
            <a:extLst>
              <a:ext uri="{FF2B5EF4-FFF2-40B4-BE49-F238E27FC236}">
                <a16:creationId xmlns:a16="http://schemas.microsoft.com/office/drawing/2014/main" id="{BEB6896A-CD28-E64E-84E5-A24577B4C743}"/>
              </a:ext>
            </a:extLst>
          </p:cNvPr>
          <p:cNvSpPr>
            <a:spLocks noGrp="1"/>
          </p:cNvSpPr>
          <p:nvPr>
            <p:ph type="body" sz="quarter" idx="28"/>
          </p:nvPr>
        </p:nvSpPr>
        <p:spPr>
          <a:xfrm>
            <a:off x="21780073" y="27640207"/>
            <a:ext cx="20361579" cy="1043363"/>
          </a:xfrm>
        </p:spPr>
        <p:txBody>
          <a:bodyPr/>
          <a:lstStyle/>
          <a:p>
            <a:endParaRPr lang="en-US"/>
          </a:p>
        </p:txBody>
      </p:sp>
      <p:sp>
        <p:nvSpPr>
          <p:cNvPr id="15" name="Text Placeholder 14">
            <a:extLst>
              <a:ext uri="{FF2B5EF4-FFF2-40B4-BE49-F238E27FC236}">
                <a16:creationId xmlns:a16="http://schemas.microsoft.com/office/drawing/2014/main" id="{4EA47521-DC3B-FD48-BEDF-63ED67CCF6E6}"/>
              </a:ext>
            </a:extLst>
          </p:cNvPr>
          <p:cNvSpPr>
            <a:spLocks noGrp="1"/>
          </p:cNvSpPr>
          <p:nvPr>
            <p:ph type="body" sz="quarter" idx="31"/>
          </p:nvPr>
        </p:nvSpPr>
        <p:spPr>
          <a:xfrm>
            <a:off x="22042208" y="5008317"/>
            <a:ext cx="20099447" cy="12348477"/>
          </a:xfrm>
        </p:spPr>
        <p:txBody>
          <a:bodyPr/>
          <a:lstStyle/>
          <a:p>
            <a:pPr algn="just">
              <a:lnSpc>
                <a:spcPct val="150000"/>
              </a:lnSpc>
              <a:spcBef>
                <a:spcPts val="0"/>
              </a:spcBef>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was located from Kaggle, this dataset was collected from U.S department of transportation. The dataset tracks the performance of domestic flights within the united states. Handling missing values – The dataset contains small percentage of missing values for certain columns like Departure delay, taxi out and so on. These rows containing missing values are dropped as they make up a very small portion of the dataset . Exploratory Data Analysis (EDA) is done to uncover relationships between different variables. It is followed by feature selection which helps to find best set of features that allows one to build useful models of studied phenomena. So here certain features like Airline, Origin Airport, Destination Airport, Distance, Departure Delay, Scheduled Time, Airtime, Taxi Out are selected for prediction of flight delay.</a:t>
            </a:r>
          </a:p>
          <a:p>
            <a:pPr algn="just">
              <a:lnSpc>
                <a:spcPct val="150000"/>
              </a:lnSpc>
              <a:spcBef>
                <a:spcPts val="0"/>
              </a:spcBef>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First prediction of whether the flight will get delayed or not is done, this is useful for the airline management system to know how far these features can be altered to avoid delays. </a:t>
            </a: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Also the percentage of delayed to non delayed can be predicted for a particular flight for which ,the origin airport name, destination airport name and airlines name are got as input from the user, based on which other features are extracted from the dataset and finally the user gets a pie-chart of percentage of delayed to non delayed status. Using regression techniques delay in minutes can be predicted which explains the changes in criterions in relation to changes in select predictors. This can be beneficial to airline management since they have all the features needed to prediction. Finally ,for a origin and destination , the airways are grouped by their company and for each airline company the score is calculated accordingly. Then the airlines are sorted according to their scores and recommendations are given to the user, based on which the user can select the airlines to book for his journey. These machine learning predictions are then deployed using Django created for user and airline transport system to get delays of flights and recommendations </a:t>
            </a:r>
          </a:p>
          <a:p>
            <a:pPr algn="just">
              <a:lnSpc>
                <a:spcPct val="150000"/>
              </a:lnSpc>
              <a:spcBef>
                <a:spcPts val="0"/>
              </a:spcBef>
            </a:pPr>
            <a:endPar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ts val="0"/>
              </a:spcBef>
            </a:pPr>
            <a:endPar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rtl="0">
              <a:lnSpc>
                <a:spcPct val="150000"/>
              </a:lnSpc>
              <a:spcBef>
                <a:spcPts val="0"/>
              </a:spcBef>
              <a:spcAft>
                <a:spcPts val="0"/>
              </a:spcAft>
            </a:pPr>
            <a:endParaRPr lang="en-US" sz="3000"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58705BA1-37E3-3643-8BF1-351065B287D5}"/>
              </a:ext>
            </a:extLst>
          </p:cNvPr>
          <p:cNvSpPr>
            <a:spLocks noGrp="1"/>
          </p:cNvSpPr>
          <p:nvPr>
            <p:ph type="body" sz="quarter" idx="32"/>
          </p:nvPr>
        </p:nvSpPr>
        <p:spPr>
          <a:xfrm>
            <a:off x="690167" y="5008317"/>
            <a:ext cx="20361579" cy="4873385"/>
          </a:xfrm>
        </p:spPr>
        <p:txBody>
          <a:bodyPr/>
          <a:lstStyle/>
          <a:p>
            <a:pPr marL="241300" marR="5080" indent="-229235" algn="just">
              <a:lnSpc>
                <a:spcPct val="150000"/>
              </a:lnSpc>
              <a:spcBef>
                <a:spcPts val="415"/>
              </a:spcBef>
              <a:buFont typeface="Arial"/>
              <a:buChar char="•"/>
              <a:tabLst>
                <a:tab pos="241935" algn="l"/>
              </a:tabLst>
            </a:pPr>
            <a:r>
              <a:rPr lang="en-US" sz="3000" dirty="0">
                <a:solidFill>
                  <a:schemeClr val="tx1"/>
                </a:solidFill>
                <a:latin typeface="Times New Roman" panose="02020603050405020304" pitchFamily="18" charset="0"/>
                <a:cs typeface="Times New Roman" panose="02020603050405020304" pitchFamily="18" charset="0"/>
              </a:rPr>
              <a:t>In this project, we analyzed the various factors responsible for flight delays and applied machine learning models to predict whether a given flight would be delayed or not. Also with certain features we can predict how far the delay is going to be using some regression techniques like Random Forest Regression and Decision Tree Regression. </a:t>
            </a:r>
          </a:p>
          <a:p>
            <a:pPr marL="241300" marR="5080" indent="-229235" algn="just">
              <a:lnSpc>
                <a:spcPct val="150000"/>
              </a:lnSpc>
              <a:spcBef>
                <a:spcPts val="415"/>
              </a:spcBef>
              <a:buFont typeface="Arial"/>
              <a:buChar char="•"/>
              <a:tabLst>
                <a:tab pos="241935" algn="l"/>
              </a:tabLst>
            </a:pPr>
            <a:r>
              <a:rPr lang="en-US" sz="3000" dirty="0">
                <a:solidFill>
                  <a:schemeClr val="tx1"/>
                </a:solidFill>
                <a:latin typeface="Times New Roman" panose="02020603050405020304" pitchFamily="18" charset="0"/>
                <a:cs typeface="Times New Roman" panose="02020603050405020304" pitchFamily="18" charset="0"/>
              </a:rPr>
              <a:t>We also added a recommendation feature in which given a source and destination, we would list flights which are recommended to travel. Also we can know the percentage of Delay and Not delayed of a particular journey by entering Source , Destination and the name of Airlines.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F5B690EF-7A13-B94A-A8F7-45215D88B865}"/>
              </a:ext>
            </a:extLst>
          </p:cNvPr>
          <p:cNvSpPr>
            <a:spLocks noGrp="1"/>
          </p:cNvSpPr>
          <p:nvPr>
            <p:ph type="body" sz="quarter" idx="33"/>
          </p:nvPr>
        </p:nvSpPr>
        <p:spPr>
          <a:xfrm>
            <a:off x="718229" y="11315924"/>
            <a:ext cx="20361579" cy="3538683"/>
          </a:xfrm>
        </p:spPr>
        <p:txBody>
          <a:bodyPr/>
          <a:lstStyle/>
          <a:p>
            <a:pPr marL="0" lvl="0" indent="0" algn="l" rtl="0">
              <a:lnSpc>
                <a:spcPct val="150000"/>
              </a:lnSpc>
              <a:spcBef>
                <a:spcPts val="0"/>
              </a:spcBef>
              <a:spcAft>
                <a:spcPts val="0"/>
              </a:spcAft>
              <a:buNone/>
            </a:pPr>
            <a:r>
              <a:rPr lang="en-US" sz="3000" dirty="0">
                <a:solidFill>
                  <a:schemeClr val="tx1"/>
                </a:solidFill>
                <a:latin typeface="Times New Roman" panose="02020603050405020304" pitchFamily="18" charset="0"/>
                <a:cs typeface="Times New Roman" panose="02020603050405020304" pitchFamily="18" charset="0"/>
              </a:rPr>
              <a:t>1. Given certain features, we would predict that whether a flight would be delayed or not.</a:t>
            </a:r>
          </a:p>
          <a:p>
            <a:pPr marL="0" lvl="0" indent="0" algn="l" rtl="0">
              <a:lnSpc>
                <a:spcPct val="150000"/>
              </a:lnSpc>
              <a:spcBef>
                <a:spcPts val="0"/>
              </a:spcBef>
              <a:spcAft>
                <a:spcPts val="0"/>
              </a:spcAft>
              <a:buNone/>
            </a:pPr>
            <a:r>
              <a:rPr lang="en-US" sz="3000" dirty="0">
                <a:solidFill>
                  <a:schemeClr val="tx1"/>
                </a:solidFill>
                <a:latin typeface="Times New Roman" panose="02020603050405020304" pitchFamily="18" charset="0"/>
                <a:cs typeface="Times New Roman" panose="02020603050405020304" pitchFamily="18" charset="0"/>
              </a:rPr>
              <a:t>2. Also we can predict, how far the delay would be in minutes.</a:t>
            </a:r>
          </a:p>
          <a:p>
            <a:pPr marL="0" lvl="0" indent="0" algn="l" rtl="0">
              <a:lnSpc>
                <a:spcPct val="150000"/>
              </a:lnSpc>
              <a:spcBef>
                <a:spcPts val="0"/>
              </a:spcBef>
              <a:spcAft>
                <a:spcPts val="0"/>
              </a:spcAft>
              <a:buNone/>
            </a:pPr>
            <a:r>
              <a:rPr lang="en-US" sz="3000" dirty="0">
                <a:solidFill>
                  <a:schemeClr val="tx1"/>
                </a:solidFill>
                <a:latin typeface="Times New Roman" panose="02020603050405020304" pitchFamily="18" charset="0"/>
                <a:cs typeface="Times New Roman" panose="02020603050405020304" pitchFamily="18" charset="0"/>
              </a:rPr>
              <a:t>3. We can also predict the percentage of delayed and non-delayed by giving the source, Destination and name of  the Airlines.</a:t>
            </a:r>
          </a:p>
          <a:p>
            <a:pPr marL="0" lvl="0" indent="0" algn="l" rtl="0">
              <a:lnSpc>
                <a:spcPct val="150000"/>
              </a:lnSpc>
              <a:spcBef>
                <a:spcPts val="0"/>
              </a:spcBef>
              <a:spcAft>
                <a:spcPts val="0"/>
              </a:spcAft>
              <a:buNone/>
            </a:pPr>
            <a:r>
              <a:rPr lang="en-US" sz="3000" dirty="0">
                <a:solidFill>
                  <a:schemeClr val="tx1"/>
                </a:solidFill>
                <a:latin typeface="Times New Roman" panose="02020603050405020304" pitchFamily="18" charset="0"/>
                <a:cs typeface="Times New Roman" panose="02020603050405020304" pitchFamily="18" charset="0"/>
              </a:rPr>
              <a:t>4. Another feature was added to rank airlines and to recommend which airlines to prefer for a journey.</a:t>
            </a:r>
          </a:p>
          <a:p>
            <a:pPr marL="0" lvl="0" indent="0" algn="l" rtl="0">
              <a:lnSpc>
                <a:spcPct val="150000"/>
              </a:lnSpc>
              <a:spcBef>
                <a:spcPts val="0"/>
              </a:spcBef>
              <a:spcAft>
                <a:spcPts val="0"/>
              </a:spcAft>
              <a:buNone/>
            </a:pPr>
            <a:endParaRPr lang="en-US" sz="3000" dirty="0">
              <a:solidFill>
                <a:schemeClr val="tx1"/>
              </a:solidFill>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7B8C28A3-35B8-4A56-AF75-25EF4E7325C6}"/>
              </a:ext>
            </a:extLst>
          </p:cNvPr>
          <p:cNvPicPr/>
          <p:nvPr/>
        </p:nvPicPr>
        <p:blipFill>
          <a:blip r:embed="rId2">
            <a:extLst>
              <a:ext uri="{28A0092B-C50C-407E-A947-70E740481C1C}">
                <a14:useLocalDpi xmlns:a14="http://schemas.microsoft.com/office/drawing/2010/main" val="0"/>
              </a:ext>
            </a:extLst>
          </a:blip>
          <a:stretch>
            <a:fillRect/>
          </a:stretch>
        </p:blipFill>
        <p:spPr>
          <a:xfrm>
            <a:off x="2181470" y="16961630"/>
            <a:ext cx="16399137" cy="7836898"/>
          </a:xfrm>
          <a:prstGeom prst="rect">
            <a:avLst/>
          </a:prstGeom>
        </p:spPr>
      </p:pic>
      <p:sp>
        <p:nvSpPr>
          <p:cNvPr id="20" name="Text Placeholder 6">
            <a:extLst>
              <a:ext uri="{FF2B5EF4-FFF2-40B4-BE49-F238E27FC236}">
                <a16:creationId xmlns:a16="http://schemas.microsoft.com/office/drawing/2014/main" id="{718E207E-83FF-4716-8091-6E0952D648FA}"/>
              </a:ext>
            </a:extLst>
          </p:cNvPr>
          <p:cNvSpPr txBox="1">
            <a:spLocks/>
          </p:cNvSpPr>
          <p:nvPr/>
        </p:nvSpPr>
        <p:spPr>
          <a:xfrm>
            <a:off x="718229" y="25391106"/>
            <a:ext cx="20361585" cy="707886"/>
          </a:xfrm>
          <a:prstGeom prst="rect">
            <a:avLst/>
          </a:prstGeom>
        </p:spPr>
        <p:txBody>
          <a:bodyPr wrap="square">
            <a:spAutoFit/>
          </a:bodyPr>
          <a:lstStyle>
            <a:lvl1pPr marL="0" indent="0" algn="ctr" defTabSz="3806486" rtl="0" eaLnBrk="1" latinLnBrk="0" hangingPunct="1">
              <a:spcBef>
                <a:spcPct val="20000"/>
              </a:spcBef>
              <a:buFont typeface="Arial" pitchFamily="34" charset="0"/>
              <a:buNone/>
              <a:tabLst/>
              <a:defRPr lang="en-US" sz="2546" b="1" kern="1200" dirty="0">
                <a:solidFill>
                  <a:schemeClr val="accent1">
                    <a:lumMod val="50000"/>
                  </a:schemeClr>
                </a:solidFill>
                <a:latin typeface="+mj-lt"/>
                <a:ea typeface="+mn-ea"/>
                <a:cs typeface="+mn-cs"/>
              </a:defRPr>
            </a:lvl1pPr>
            <a:lvl2pPr marL="660881" indent="-660881" algn="l" defTabSz="3806486" rtl="0" eaLnBrk="1" latinLnBrk="0" hangingPunct="1">
              <a:spcBef>
                <a:spcPct val="20000"/>
              </a:spcBef>
              <a:buFont typeface="Arial" pitchFamily="34" charset="0"/>
              <a:buChar char="–"/>
              <a:tabLst/>
              <a:defRPr lang="en-US" sz="2263" kern="1200" smtClean="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lang="en-US" sz="1415" kern="1200" smtClean="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lang="en-US" sz="1132" kern="1200" smtClean="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lang="en-US" sz="113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r>
              <a:rPr lang="en-US" sz="4000" dirty="0"/>
              <a:t>SYSTEM REQUIREMENTS</a:t>
            </a:r>
          </a:p>
        </p:txBody>
      </p:sp>
      <p:sp>
        <p:nvSpPr>
          <p:cNvPr id="22" name="Google Shape;314;p26">
            <a:extLst>
              <a:ext uri="{FF2B5EF4-FFF2-40B4-BE49-F238E27FC236}">
                <a16:creationId xmlns:a16="http://schemas.microsoft.com/office/drawing/2014/main" id="{088A2C14-85C7-465A-A1B8-27AAF121A4B4}"/>
              </a:ext>
            </a:extLst>
          </p:cNvPr>
          <p:cNvSpPr txBox="1">
            <a:spLocks/>
          </p:cNvSpPr>
          <p:nvPr/>
        </p:nvSpPr>
        <p:spPr>
          <a:xfrm>
            <a:off x="11710090" y="25991709"/>
            <a:ext cx="7711766" cy="3601796"/>
          </a:xfrm>
          <a:prstGeom prst="rect">
            <a:avLst/>
          </a:prstGeom>
        </p:spPr>
        <p:txBody>
          <a:bodyPr spcFirstLastPara="1" wrap="square" lIns="91425" tIns="91425" rIns="91425" bIns="91425" anchor="t" anchorCtr="0">
            <a:noAutofit/>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just">
              <a:lnSpc>
                <a:spcPct val="200000"/>
              </a:lnSpc>
              <a:spcBef>
                <a:spcPts val="0"/>
              </a:spcBef>
              <a:buFont typeface="Arial" pitchFamily="34" charset="0"/>
              <a:buNone/>
            </a:pPr>
            <a:r>
              <a:rPr lang="en-US" sz="3000" dirty="0">
                <a:latin typeface="Times New Roman" panose="02020603050405020304" pitchFamily="18" charset="0"/>
                <a:ea typeface="Source Code Pro Black" panose="020B0604020202020204" charset="0"/>
                <a:cs typeface="Times New Roman" panose="02020603050405020304" pitchFamily="18" charset="0"/>
              </a:rPr>
              <a:t>Software Requirements:               </a:t>
            </a:r>
          </a:p>
          <a:p>
            <a:pPr marL="0" indent="0" algn="just">
              <a:buNone/>
            </a:pPr>
            <a:r>
              <a:rPr lang="en-US" sz="3000" dirty="0">
                <a:latin typeface="Times New Roman" panose="02020603050405020304" pitchFamily="18" charset="0"/>
                <a:cs typeface="Times New Roman" panose="02020603050405020304" pitchFamily="18" charset="0"/>
              </a:rPr>
              <a:t>a) Python version 3.6 and above </a:t>
            </a:r>
          </a:p>
          <a:p>
            <a:pPr marL="0" indent="0" algn="just">
              <a:buNone/>
            </a:pPr>
            <a:r>
              <a:rPr lang="en-US" sz="3000" dirty="0">
                <a:latin typeface="Times New Roman" panose="02020603050405020304" pitchFamily="18" charset="0"/>
                <a:cs typeface="Times New Roman" panose="02020603050405020304" pitchFamily="18" charset="0"/>
              </a:rPr>
              <a:t>b) Google </a:t>
            </a:r>
            <a:r>
              <a:rPr lang="en-US" sz="3000" dirty="0" err="1">
                <a:latin typeface="Times New Roman" panose="02020603050405020304" pitchFamily="18" charset="0"/>
                <a:cs typeface="Times New Roman" panose="02020603050405020304" pitchFamily="18" charset="0"/>
              </a:rPr>
              <a:t>colab</a:t>
            </a:r>
            <a:r>
              <a:rPr lang="en-US" sz="3000" dirty="0">
                <a:latin typeface="Times New Roman" panose="02020603050405020304" pitchFamily="18" charset="0"/>
                <a:cs typeface="Times New Roman" panose="02020603050405020304" pitchFamily="18" charset="0"/>
              </a:rPr>
              <a:t> software </a:t>
            </a:r>
          </a:p>
          <a:p>
            <a:pPr marL="0" indent="0" algn="just">
              <a:buNone/>
            </a:pPr>
            <a:r>
              <a:rPr lang="en-US" sz="3000" dirty="0">
                <a:latin typeface="Times New Roman" panose="02020603050405020304" pitchFamily="18" charset="0"/>
                <a:cs typeface="Times New Roman" panose="02020603050405020304" pitchFamily="18" charset="0"/>
              </a:rPr>
              <a:t>     or </a:t>
            </a:r>
            <a:r>
              <a:rPr lang="en-US" sz="3000" dirty="0" err="1">
                <a:latin typeface="Times New Roman" panose="02020603050405020304" pitchFamily="18" charset="0"/>
                <a:cs typeface="Times New Roman" panose="02020603050405020304" pitchFamily="18" charset="0"/>
              </a:rPr>
              <a:t>Jupyter</a:t>
            </a:r>
            <a:r>
              <a:rPr lang="en-US" sz="3000" dirty="0">
                <a:latin typeface="Times New Roman" panose="02020603050405020304" pitchFamily="18" charset="0"/>
                <a:cs typeface="Times New Roman" panose="02020603050405020304" pitchFamily="18" charset="0"/>
              </a:rPr>
              <a:t> Notebook </a:t>
            </a:r>
          </a:p>
          <a:p>
            <a:pPr marL="0" indent="0" algn="just">
              <a:lnSpc>
                <a:spcPct val="150000"/>
              </a:lnSpc>
              <a:spcBef>
                <a:spcPts val="0"/>
              </a:spcBef>
              <a:buFont typeface="Arial" pitchFamily="34" charset="0"/>
              <a:buNone/>
            </a:pPr>
            <a:endParaRPr lang="en-US" sz="3000" dirty="0">
              <a:latin typeface="Times New Roman" panose="02020603050405020304" pitchFamily="18" charset="0"/>
              <a:cs typeface="Times New Roman" panose="02020603050405020304" pitchFamily="18" charset="0"/>
            </a:endParaRPr>
          </a:p>
        </p:txBody>
      </p:sp>
      <p:sp>
        <p:nvSpPr>
          <p:cNvPr id="23" name="Google Shape;314;p26">
            <a:extLst>
              <a:ext uri="{FF2B5EF4-FFF2-40B4-BE49-F238E27FC236}">
                <a16:creationId xmlns:a16="http://schemas.microsoft.com/office/drawing/2014/main" id="{F9F4BA1B-A33B-480E-9E6F-3A6FADACF964}"/>
              </a:ext>
            </a:extLst>
          </p:cNvPr>
          <p:cNvSpPr txBox="1">
            <a:spLocks/>
          </p:cNvSpPr>
          <p:nvPr/>
        </p:nvSpPr>
        <p:spPr>
          <a:xfrm>
            <a:off x="4790813" y="25991709"/>
            <a:ext cx="6131940" cy="3601796"/>
          </a:xfrm>
          <a:prstGeom prst="rect">
            <a:avLst/>
          </a:prstGeom>
        </p:spPr>
        <p:txBody>
          <a:bodyPr spcFirstLastPara="1" wrap="square" lIns="91425" tIns="91425" rIns="91425" bIns="91425" anchor="t" anchorCtr="0">
            <a:noAutofit/>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just">
              <a:lnSpc>
                <a:spcPct val="200000"/>
              </a:lnSpc>
              <a:spcBef>
                <a:spcPts val="0"/>
              </a:spcBef>
              <a:buFont typeface="Arial" pitchFamily="34" charset="0"/>
              <a:buNone/>
            </a:pPr>
            <a:r>
              <a:rPr lang="en-US" sz="3000" dirty="0">
                <a:latin typeface="Times New Roman" panose="02020603050405020304" pitchFamily="18" charset="0"/>
                <a:ea typeface="Source Code Pro Black" panose="020B0604020202020204" charset="0"/>
                <a:cs typeface="Times New Roman" panose="02020603050405020304" pitchFamily="18" charset="0"/>
              </a:rPr>
              <a:t>Hardware Requirements:               </a:t>
            </a:r>
          </a:p>
          <a:p>
            <a:pPr marL="0" indent="0" algn="just">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a) Processor  	-I3,I5,I7 </a:t>
            </a:r>
          </a:p>
          <a:p>
            <a:pPr marL="0" indent="0" algn="just">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b) RAM 	 -4GB </a:t>
            </a:r>
          </a:p>
          <a:p>
            <a:pPr marL="0" indent="0" algn="just">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c) Hard Disk 	-250GB </a:t>
            </a:r>
          </a:p>
          <a:p>
            <a:pPr marL="0" indent="0" algn="just">
              <a:lnSpc>
                <a:spcPct val="150000"/>
              </a:lnSpc>
              <a:spcBef>
                <a:spcPts val="0"/>
              </a:spcBef>
              <a:buFont typeface="Arial" pitchFamily="34" charset="0"/>
              <a:buNone/>
            </a:pPr>
            <a:endParaRPr lang="en-US" sz="30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37822A5E-6D3C-4F91-8FD5-5EA236EFEE53}"/>
              </a:ext>
            </a:extLst>
          </p:cNvPr>
          <p:cNvPicPr/>
          <p:nvPr/>
        </p:nvPicPr>
        <p:blipFill>
          <a:blip r:embed="rId3" cstate="print">
            <a:extLst>
              <a:ext uri="{28A0092B-C50C-407E-A947-70E740481C1C}">
                <a14:useLocalDpi xmlns:a14="http://schemas.microsoft.com/office/drawing/2010/main" val="0"/>
              </a:ext>
            </a:extLst>
          </a:blip>
          <a:srcRect l="5696" r="5696"/>
          <a:stretch>
            <a:fillRect/>
          </a:stretch>
        </p:blipFill>
        <p:spPr bwMode="auto">
          <a:xfrm>
            <a:off x="22042208" y="18978529"/>
            <a:ext cx="9596032" cy="5819999"/>
          </a:xfrm>
          <a:prstGeom prst="rect">
            <a:avLst/>
          </a:prstGeom>
          <a:ln>
            <a:noFill/>
          </a:ln>
          <a:extLst>
            <a:ext uri="{53640926-AAD7-44D8-BBD7-CCE9431645EC}">
              <a14:shadowObscured xmlns:a14="http://schemas.microsoft.com/office/drawing/2010/main"/>
            </a:ext>
          </a:extLst>
        </p:spPr>
      </p:pic>
      <p:pic>
        <p:nvPicPr>
          <p:cNvPr id="25" name="Picture 24">
            <a:extLst>
              <a:ext uri="{FF2B5EF4-FFF2-40B4-BE49-F238E27FC236}">
                <a16:creationId xmlns:a16="http://schemas.microsoft.com/office/drawing/2014/main" id="{DECD65A0-580A-441C-A3BD-E9CCE0815C0D}"/>
              </a:ext>
            </a:extLst>
          </p:cNvPr>
          <p:cNvPicPr/>
          <p:nvPr/>
        </p:nvPicPr>
        <p:blipFill>
          <a:blip r:embed="rId4" cstate="print">
            <a:extLst>
              <a:ext uri="{28A0092B-C50C-407E-A947-70E740481C1C}">
                <a14:useLocalDpi xmlns:a14="http://schemas.microsoft.com/office/drawing/2010/main" val="0"/>
              </a:ext>
            </a:extLst>
          </a:blip>
          <a:srcRect l="127" r="127"/>
          <a:stretch>
            <a:fillRect/>
          </a:stretch>
        </p:blipFill>
        <p:spPr bwMode="auto">
          <a:xfrm>
            <a:off x="32625792" y="19124237"/>
            <a:ext cx="9253731" cy="5537371"/>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8257444D-CB45-4760-819A-7F5F866A12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04788" y="-1"/>
            <a:ext cx="4298975" cy="4325815"/>
          </a:xfrm>
          <a:prstGeom prst="rect">
            <a:avLst/>
          </a:prstGeom>
        </p:spPr>
      </p:pic>
      <p:pic>
        <p:nvPicPr>
          <p:cNvPr id="14" name="Picture 13" descr="Diagram&#10;&#10;Description automatically generated with medium confidence">
            <a:extLst>
              <a:ext uri="{FF2B5EF4-FFF2-40B4-BE49-F238E27FC236}">
                <a16:creationId xmlns:a16="http://schemas.microsoft.com/office/drawing/2014/main" id="{3326E5AD-11E2-4B17-88FA-C020695A5F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0"/>
            <a:ext cx="3903786" cy="4130488"/>
          </a:xfrm>
          <a:prstGeom prst="rect">
            <a:avLst/>
          </a:prstGeom>
        </p:spPr>
      </p:pic>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624</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Prasaad</dc:creator>
  <cp:lastModifiedBy>Sai Prasaad</cp:lastModifiedBy>
  <cp:revision>3</cp:revision>
  <dcterms:created xsi:type="dcterms:W3CDTF">2021-04-05T15:58:45Z</dcterms:created>
  <dcterms:modified xsi:type="dcterms:W3CDTF">2021-04-05T16:11:53Z</dcterms:modified>
</cp:coreProperties>
</file>