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8" r:id="rId1"/>
    <p:sldMasterId id="2147483669" r:id="rId2"/>
  </p:sldMasterIdLst>
  <p:notesMasterIdLst>
    <p:notesMasterId r:id="rId31"/>
  </p:notesMasterIdLst>
  <p:sldIdLst>
    <p:sldId id="256" r:id="rId3"/>
    <p:sldId id="257" r:id="rId4"/>
    <p:sldId id="258" r:id="rId5"/>
    <p:sldId id="259" r:id="rId6"/>
    <p:sldId id="298" r:id="rId7"/>
    <p:sldId id="308" r:id="rId8"/>
    <p:sldId id="260" r:id="rId9"/>
    <p:sldId id="299" r:id="rId10"/>
    <p:sldId id="301" r:id="rId11"/>
    <p:sldId id="300" r:id="rId12"/>
    <p:sldId id="263" r:id="rId13"/>
    <p:sldId id="302" r:id="rId14"/>
    <p:sldId id="303" r:id="rId15"/>
    <p:sldId id="304" r:id="rId16"/>
    <p:sldId id="305" r:id="rId17"/>
    <p:sldId id="306" r:id="rId18"/>
    <p:sldId id="307" r:id="rId19"/>
    <p:sldId id="311" r:id="rId20"/>
    <p:sldId id="312" r:id="rId21"/>
    <p:sldId id="313" r:id="rId22"/>
    <p:sldId id="314" r:id="rId23"/>
    <p:sldId id="315" r:id="rId24"/>
    <p:sldId id="316" r:id="rId25"/>
    <p:sldId id="317" r:id="rId26"/>
    <p:sldId id="318" r:id="rId27"/>
    <p:sldId id="309" r:id="rId28"/>
    <p:sldId id="310" r:id="rId29"/>
    <p:sldId id="297" r:id="rId30"/>
  </p:sldIdLst>
  <p:sldSz cx="9144000" cy="5143500" type="screen16x9"/>
  <p:notesSz cx="6858000" cy="9144000"/>
  <p:embeddedFontLst>
    <p:embeddedFont>
      <p:font typeface="Proxima Nova" panose="020B0604020202020204" charset="0"/>
      <p:regular r:id="rId32"/>
      <p:bold r:id="rId33"/>
      <p:italic r:id="rId34"/>
      <p:boldItalic r:id="rId35"/>
    </p:embeddedFont>
    <p:embeddedFont>
      <p:font typeface="Proxima Nova Semibold" panose="020B0604020202020204" charset="0"/>
      <p:regular r:id="rId36"/>
      <p:bold r:id="rId37"/>
      <p:boldItalic r:id="rId38"/>
    </p:embeddedFont>
    <p:embeddedFont>
      <p:font typeface="Roboto" panose="020B0604020202020204" charset="0"/>
      <p:regular r:id="rId39"/>
      <p:bold r:id="rId40"/>
      <p:italic r:id="rId41"/>
      <p:boldItalic r:id="rId42"/>
    </p:embeddedFont>
    <p:embeddedFont>
      <p:font typeface="Roboto Black" panose="020B0604020202020204" charset="0"/>
      <p:bold r:id="rId43"/>
      <p:boldItalic r:id="rId44"/>
    </p:embeddedFont>
    <p:embeddedFont>
      <p:font typeface="Source Code Pro" panose="020B0604020202020204" charset="0"/>
      <p:regular r:id="rId45"/>
      <p:bold r:id="rId46"/>
      <p:italic r:id="rId47"/>
      <p:boldItalic r:id="rId48"/>
    </p:embeddedFont>
    <p:embeddedFont>
      <p:font typeface="Source Code Pro Black" panose="020B0604020202020204" charset="0"/>
      <p:bold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C67682-1301-4ACF-BF4E-5B11E3E0F200}">
  <a:tblStyle styleId="{75C67682-1301-4ACF-BF4E-5B11E3E0F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905e27b0d8_0_1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905e27b0d8_0_1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f342daea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f342daea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4"/>
        <p:cNvGrpSpPr/>
        <p:nvPr/>
      </p:nvGrpSpPr>
      <p:grpSpPr>
        <a:xfrm>
          <a:off x="0" y="0"/>
          <a:ext cx="0" cy="0"/>
          <a:chOff x="0" y="0"/>
          <a:chExt cx="0" cy="0"/>
        </a:xfrm>
      </p:grpSpPr>
      <p:sp>
        <p:nvSpPr>
          <p:cNvPr id="14265" name="Google Shape;14265;g923e9050b9_3_12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6" name="Google Shape;14266;g923e9050b9_3_12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23e9050b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23e9050b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fbfd641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fbfd641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fbfd641b7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fbfd641b7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fbfd641b7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fbfd641b7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62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05e27b0d8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905e27b0d8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573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992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948c3b66d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948c3b66d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5655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02375" y="867300"/>
            <a:ext cx="3838500" cy="2615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2"/>
              </a:buClr>
              <a:buSzPts val="6000"/>
              <a:buNone/>
              <a:defRPr sz="6000"/>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endParaRPr/>
          </a:p>
        </p:txBody>
      </p:sp>
      <p:sp>
        <p:nvSpPr>
          <p:cNvPr id="10" name="Google Shape;10;p2"/>
          <p:cNvSpPr txBox="1">
            <a:spLocks noGrp="1"/>
          </p:cNvSpPr>
          <p:nvPr>
            <p:ph type="subTitle" idx="1"/>
          </p:nvPr>
        </p:nvSpPr>
        <p:spPr>
          <a:xfrm>
            <a:off x="902375" y="3707647"/>
            <a:ext cx="2805300" cy="54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600"/>
              <a:buFont typeface="Roboto"/>
              <a:buNone/>
              <a:defRPr>
                <a:solidFill>
                  <a:schemeClr val="dk1"/>
                </a:solidFill>
                <a:latin typeface="Roboto"/>
                <a:ea typeface="Roboto"/>
                <a:cs typeface="Roboto"/>
                <a:sym typeface="Roboto"/>
              </a:defRPr>
            </a:lvl1pPr>
            <a:lvl2pPr lvl="1"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2pPr>
            <a:lvl3pPr lvl="2"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3pPr>
            <a:lvl4pPr lvl="3"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4pPr>
            <a:lvl5pPr lvl="4"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5pPr>
            <a:lvl6pPr lvl="5"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6pPr>
            <a:lvl7pPr lvl="6"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7pPr>
            <a:lvl8pPr lvl="7"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8pPr>
            <a:lvl9pPr lvl="8" algn="ctr">
              <a:lnSpc>
                <a:spcPct val="100000"/>
              </a:lnSpc>
              <a:spcBef>
                <a:spcPts val="0"/>
              </a:spcBef>
              <a:spcAft>
                <a:spcPts val="0"/>
              </a:spcAft>
              <a:buClr>
                <a:schemeClr val="lt2"/>
              </a:buClr>
              <a:buSzPts val="1600"/>
              <a:buFont typeface="Roboto"/>
              <a:buNone/>
              <a:defRPr>
                <a:solidFill>
                  <a:schemeClr val="lt2"/>
                </a:solidFill>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 name="Google Shape;18;p4"/>
          <p:cNvSpPr txBox="1">
            <a:spLocks noGrp="1"/>
          </p:cNvSpPr>
          <p:nvPr>
            <p:ph type="body" idx="1"/>
          </p:nvPr>
        </p:nvSpPr>
        <p:spPr>
          <a:xfrm>
            <a:off x="713225" y="1152475"/>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Font typeface="Livvic"/>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subTitle" idx="1"/>
          </p:nvPr>
        </p:nvSpPr>
        <p:spPr>
          <a:xfrm>
            <a:off x="713225" y="2526750"/>
            <a:ext cx="2574600" cy="14199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0"/>
              </a:spcBef>
              <a:spcAft>
                <a:spcPts val="0"/>
              </a:spcAft>
              <a:buSzPts val="1600"/>
              <a:buChar char="○"/>
              <a:defRPr sz="1600"/>
            </a:lvl2pPr>
            <a:lvl3pPr lvl="2">
              <a:spcBef>
                <a:spcPts val="0"/>
              </a:spcBef>
              <a:spcAft>
                <a:spcPts val="0"/>
              </a:spcAft>
              <a:buSzPts val="1600"/>
              <a:buChar char="■"/>
              <a:defRPr sz="1600"/>
            </a:lvl3pPr>
            <a:lvl4pPr lvl="3">
              <a:spcBef>
                <a:spcPts val="0"/>
              </a:spcBef>
              <a:spcAft>
                <a:spcPts val="0"/>
              </a:spcAft>
              <a:buSzPts val="1600"/>
              <a:buChar char="●"/>
              <a:defRPr sz="1600"/>
            </a:lvl4pPr>
            <a:lvl5pPr lvl="4">
              <a:spcBef>
                <a:spcPts val="0"/>
              </a:spcBef>
              <a:spcAft>
                <a:spcPts val="0"/>
              </a:spcAft>
              <a:buSzPts val="1600"/>
              <a:buChar char="○"/>
              <a:defRPr sz="1600"/>
            </a:lvl5pPr>
            <a:lvl6pPr lvl="5">
              <a:spcBef>
                <a:spcPts val="0"/>
              </a:spcBef>
              <a:spcAft>
                <a:spcPts val="0"/>
              </a:spcAft>
              <a:buSzPts val="1600"/>
              <a:buChar char="■"/>
              <a:defRPr sz="1600"/>
            </a:lvl6pPr>
            <a:lvl7pPr lvl="6">
              <a:spcBef>
                <a:spcPts val="0"/>
              </a:spcBef>
              <a:spcAft>
                <a:spcPts val="0"/>
              </a:spcAft>
              <a:buSzPts val="1600"/>
              <a:buChar char="●"/>
              <a:defRPr sz="1600"/>
            </a:lvl7pPr>
            <a:lvl8pPr lvl="7">
              <a:spcBef>
                <a:spcPts val="0"/>
              </a:spcBef>
              <a:spcAft>
                <a:spcPts val="0"/>
              </a:spcAft>
              <a:buSzPts val="1600"/>
              <a:buChar char="○"/>
              <a:defRPr sz="1600"/>
            </a:lvl8pPr>
            <a:lvl9pPr lvl="8">
              <a:spcBef>
                <a:spcPts val="0"/>
              </a:spcBef>
              <a:spcAft>
                <a:spcPts val="0"/>
              </a:spcAft>
              <a:buSzPts val="1600"/>
              <a:buChar char="■"/>
              <a:defRPr sz="1600"/>
            </a:lvl9pPr>
          </a:lstStyle>
          <a:p>
            <a:endParaRPr/>
          </a:p>
        </p:txBody>
      </p:sp>
      <p:sp>
        <p:nvSpPr>
          <p:cNvPr id="29" name="Google Shape;29;p7"/>
          <p:cNvSpPr txBox="1">
            <a:spLocks noGrp="1"/>
          </p:cNvSpPr>
          <p:nvPr>
            <p:ph type="title"/>
          </p:nvPr>
        </p:nvSpPr>
        <p:spPr>
          <a:xfrm>
            <a:off x="713225" y="1196850"/>
            <a:ext cx="2928600" cy="1344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 name="Google Shape;30;p7"/>
          <p:cNvSpPr/>
          <p:nvPr/>
        </p:nvSpPr>
        <p:spPr>
          <a:xfrm>
            <a:off x="-25" y="4934100"/>
            <a:ext cx="9144000" cy="209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098000" y="875375"/>
            <a:ext cx="3075900" cy="13476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1098000" y="2205275"/>
            <a:ext cx="3075900" cy="113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p:nvPr/>
        </p:nvSpPr>
        <p:spPr>
          <a:xfrm>
            <a:off x="0" y="4926300"/>
            <a:ext cx="9144000" cy="217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3366150" y="539500"/>
            <a:ext cx="24117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13"/>
          <p:cNvSpPr txBox="1">
            <a:spLocks noGrp="1"/>
          </p:cNvSpPr>
          <p:nvPr>
            <p:ph type="title" idx="2" hasCustomPrompt="1"/>
          </p:nvPr>
        </p:nvSpPr>
        <p:spPr>
          <a:xfrm>
            <a:off x="744713" y="1934363"/>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1381733" y="219325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0" name="Google Shape;50;p13"/>
          <p:cNvSpPr txBox="1">
            <a:spLocks noGrp="1"/>
          </p:cNvSpPr>
          <p:nvPr>
            <p:ph type="subTitle" idx="3"/>
          </p:nvPr>
        </p:nvSpPr>
        <p:spPr>
          <a:xfrm>
            <a:off x="1381767" y="15126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1" name="Google Shape;51;p13"/>
          <p:cNvSpPr txBox="1">
            <a:spLocks noGrp="1"/>
          </p:cNvSpPr>
          <p:nvPr>
            <p:ph type="title" idx="4" hasCustomPrompt="1"/>
          </p:nvPr>
        </p:nvSpPr>
        <p:spPr>
          <a:xfrm>
            <a:off x="5063217" y="1934363"/>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2" name="Google Shape;52;p13"/>
          <p:cNvSpPr txBox="1">
            <a:spLocks noGrp="1"/>
          </p:cNvSpPr>
          <p:nvPr>
            <p:ph type="subTitle" idx="5"/>
          </p:nvPr>
        </p:nvSpPr>
        <p:spPr>
          <a:xfrm>
            <a:off x="5700230" y="219325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3" name="Google Shape;53;p13"/>
          <p:cNvSpPr txBox="1">
            <a:spLocks noGrp="1"/>
          </p:cNvSpPr>
          <p:nvPr>
            <p:ph type="subTitle" idx="6"/>
          </p:nvPr>
        </p:nvSpPr>
        <p:spPr>
          <a:xfrm>
            <a:off x="5700253" y="15126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4" name="Google Shape;54;p13"/>
          <p:cNvSpPr txBox="1">
            <a:spLocks noGrp="1"/>
          </p:cNvSpPr>
          <p:nvPr>
            <p:ph type="title" idx="7" hasCustomPrompt="1"/>
          </p:nvPr>
        </p:nvSpPr>
        <p:spPr>
          <a:xfrm>
            <a:off x="744733" y="3704000"/>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5" name="Google Shape;55;p13"/>
          <p:cNvSpPr txBox="1">
            <a:spLocks noGrp="1"/>
          </p:cNvSpPr>
          <p:nvPr>
            <p:ph type="subTitle" idx="8"/>
          </p:nvPr>
        </p:nvSpPr>
        <p:spPr>
          <a:xfrm>
            <a:off x="1381740" y="3968075"/>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6" name="Google Shape;56;p13"/>
          <p:cNvSpPr txBox="1">
            <a:spLocks noGrp="1"/>
          </p:cNvSpPr>
          <p:nvPr>
            <p:ph type="subTitle" idx="9"/>
          </p:nvPr>
        </p:nvSpPr>
        <p:spPr>
          <a:xfrm>
            <a:off x="1381751" y="32873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7" name="Google Shape;57;p13"/>
          <p:cNvSpPr txBox="1">
            <a:spLocks noGrp="1"/>
          </p:cNvSpPr>
          <p:nvPr>
            <p:ph type="title" idx="13" hasCustomPrompt="1"/>
          </p:nvPr>
        </p:nvSpPr>
        <p:spPr>
          <a:xfrm>
            <a:off x="5063237" y="3714388"/>
            <a:ext cx="580500" cy="53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solidFill>
                  <a:schemeClr val="accent3"/>
                </a:solidFill>
                <a:latin typeface="Source Code Pro"/>
                <a:ea typeface="Source Code Pro"/>
                <a:cs typeface="Source Code Pro"/>
                <a:sym typeface="Source Code Pro"/>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8" name="Google Shape;58;p13"/>
          <p:cNvSpPr txBox="1">
            <a:spLocks noGrp="1"/>
          </p:cNvSpPr>
          <p:nvPr>
            <p:ph type="subTitle" idx="14"/>
          </p:nvPr>
        </p:nvSpPr>
        <p:spPr>
          <a:xfrm>
            <a:off x="5700237" y="3968075"/>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59" name="Google Shape;59;p13"/>
          <p:cNvSpPr txBox="1">
            <a:spLocks noGrp="1"/>
          </p:cNvSpPr>
          <p:nvPr>
            <p:ph type="subTitle" idx="15"/>
          </p:nvPr>
        </p:nvSpPr>
        <p:spPr>
          <a:xfrm>
            <a:off x="5700237" y="3287300"/>
            <a:ext cx="1577700" cy="640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sz="2000" b="1">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2" name="Google Shape;62;p14"/>
          <p:cNvSpPr txBox="1">
            <a:spLocks noGrp="1"/>
          </p:cNvSpPr>
          <p:nvPr>
            <p:ph type="subTitle" idx="1"/>
          </p:nvPr>
        </p:nvSpPr>
        <p:spPr>
          <a:xfrm>
            <a:off x="1388900"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3" name="Google Shape;63;p14"/>
          <p:cNvSpPr txBox="1">
            <a:spLocks noGrp="1"/>
          </p:cNvSpPr>
          <p:nvPr>
            <p:ph type="subTitle" idx="2"/>
          </p:nvPr>
        </p:nvSpPr>
        <p:spPr>
          <a:xfrm>
            <a:off x="1388900"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4" name="Google Shape;64;p14"/>
          <p:cNvSpPr txBox="1">
            <a:spLocks noGrp="1"/>
          </p:cNvSpPr>
          <p:nvPr>
            <p:ph type="subTitle" idx="3"/>
          </p:nvPr>
        </p:nvSpPr>
        <p:spPr>
          <a:xfrm>
            <a:off x="4192925"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5" name="Google Shape;65;p14"/>
          <p:cNvSpPr txBox="1">
            <a:spLocks noGrp="1"/>
          </p:cNvSpPr>
          <p:nvPr>
            <p:ph type="subTitle" idx="4"/>
          </p:nvPr>
        </p:nvSpPr>
        <p:spPr>
          <a:xfrm>
            <a:off x="4192925"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6" name="Google Shape;66;p14"/>
          <p:cNvSpPr txBox="1">
            <a:spLocks noGrp="1"/>
          </p:cNvSpPr>
          <p:nvPr>
            <p:ph type="subTitle" idx="5"/>
          </p:nvPr>
        </p:nvSpPr>
        <p:spPr>
          <a:xfrm>
            <a:off x="6925475" y="196362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7" name="Google Shape;67;p14"/>
          <p:cNvSpPr txBox="1">
            <a:spLocks noGrp="1"/>
          </p:cNvSpPr>
          <p:nvPr>
            <p:ph type="subTitle" idx="6"/>
          </p:nvPr>
        </p:nvSpPr>
        <p:spPr>
          <a:xfrm>
            <a:off x="6925475" y="159282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4"/>
          <p:cNvSpPr txBox="1">
            <a:spLocks noGrp="1"/>
          </p:cNvSpPr>
          <p:nvPr>
            <p:ph type="subTitle" idx="7"/>
          </p:nvPr>
        </p:nvSpPr>
        <p:spPr>
          <a:xfrm>
            <a:off x="1388900" y="3767275"/>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9" name="Google Shape;69;p14"/>
          <p:cNvSpPr txBox="1">
            <a:spLocks noGrp="1"/>
          </p:cNvSpPr>
          <p:nvPr>
            <p:ph type="subTitle" idx="8"/>
          </p:nvPr>
        </p:nvSpPr>
        <p:spPr>
          <a:xfrm>
            <a:off x="1388900" y="3389276"/>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0" name="Google Shape;70;p14"/>
          <p:cNvSpPr txBox="1">
            <a:spLocks noGrp="1"/>
          </p:cNvSpPr>
          <p:nvPr>
            <p:ph type="subTitle" idx="9"/>
          </p:nvPr>
        </p:nvSpPr>
        <p:spPr>
          <a:xfrm>
            <a:off x="4192925" y="3767275"/>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1" name="Google Shape;71;p14"/>
          <p:cNvSpPr txBox="1">
            <a:spLocks noGrp="1"/>
          </p:cNvSpPr>
          <p:nvPr>
            <p:ph type="subTitle" idx="13"/>
          </p:nvPr>
        </p:nvSpPr>
        <p:spPr>
          <a:xfrm>
            <a:off x="4192925" y="3389276"/>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2" name="Google Shape;72;p14"/>
          <p:cNvSpPr txBox="1">
            <a:spLocks noGrp="1"/>
          </p:cNvSpPr>
          <p:nvPr>
            <p:ph type="subTitle" idx="14"/>
          </p:nvPr>
        </p:nvSpPr>
        <p:spPr>
          <a:xfrm>
            <a:off x="6925475" y="3767274"/>
            <a:ext cx="1505400" cy="58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3" name="Google Shape;73;p14"/>
          <p:cNvSpPr txBox="1">
            <a:spLocks noGrp="1"/>
          </p:cNvSpPr>
          <p:nvPr>
            <p:ph type="subTitle" idx="15"/>
          </p:nvPr>
        </p:nvSpPr>
        <p:spPr>
          <a:xfrm>
            <a:off x="6925475" y="3389275"/>
            <a:ext cx="1505400" cy="32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800">
                <a:solidFill>
                  <a:schemeClr val="dk1"/>
                </a:solidFill>
                <a:latin typeface="Roboto Black"/>
                <a:ea typeface="Roboto Black"/>
                <a:cs typeface="Roboto Black"/>
                <a:sym typeface="Roboto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4"/>
          <p:cNvSpPr/>
          <p:nvPr/>
        </p:nvSpPr>
        <p:spPr>
          <a:xfrm>
            <a:off x="-25" y="4926300"/>
            <a:ext cx="9144000" cy="217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1pPr>
            <a:lvl2pPr lvl="1">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2pPr>
            <a:lvl3pPr lvl="2">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3pPr>
            <a:lvl4pPr lvl="3">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4pPr>
            <a:lvl5pPr lvl="4">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5pPr>
            <a:lvl6pPr lvl="5">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6pPr>
            <a:lvl7pPr lvl="6">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7pPr>
            <a:lvl8pPr lvl="7">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8pPr>
            <a:lvl9pPr lvl="8">
              <a:spcBef>
                <a:spcPts val="0"/>
              </a:spcBef>
              <a:spcAft>
                <a:spcPts val="0"/>
              </a:spcAft>
              <a:buClr>
                <a:schemeClr val="dk1"/>
              </a:buClr>
              <a:buSzPts val="3600"/>
              <a:buFont typeface="Source Code Pro Black"/>
              <a:buNone/>
              <a:defRPr sz="3600">
                <a:solidFill>
                  <a:schemeClr val="dk1"/>
                </a:solidFill>
                <a:latin typeface="Source Code Pro Black"/>
                <a:ea typeface="Source Code Pro Black"/>
                <a:cs typeface="Source Code Pro Black"/>
                <a:sym typeface="Source Code Pro Black"/>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00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0" r:id="rId8"/>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21" name="Google Shape;121;p2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8" name="Google Shape;138;p23"/>
          <p:cNvSpPr txBox="1">
            <a:spLocks noGrp="1"/>
          </p:cNvSpPr>
          <p:nvPr>
            <p:ph type="ctrTitle"/>
          </p:nvPr>
        </p:nvSpPr>
        <p:spPr>
          <a:xfrm>
            <a:off x="592659" y="353961"/>
            <a:ext cx="4945360" cy="23694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Predict Flight Delays using Supervised Machine Learning Technique </a:t>
            </a:r>
          </a:p>
        </p:txBody>
      </p:sp>
      <p:pic>
        <p:nvPicPr>
          <p:cNvPr id="5" name="Graphic 4" descr="Airplane">
            <a:extLst>
              <a:ext uri="{FF2B5EF4-FFF2-40B4-BE49-F238E27FC236}">
                <a16:creationId xmlns:a16="http://schemas.microsoft.com/office/drawing/2014/main" id="{47D1D1D9-31C4-4AB7-BB2A-7B0A82C325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674620">
            <a:off x="5861994" y="529287"/>
            <a:ext cx="2165118" cy="2165118"/>
          </a:xfrm>
          <a:prstGeom prst="rect">
            <a:avLst/>
          </a:prstGeom>
        </p:spPr>
      </p:pic>
      <p:sp>
        <p:nvSpPr>
          <p:cNvPr id="98" name="Google Shape;138;p23">
            <a:extLst>
              <a:ext uri="{FF2B5EF4-FFF2-40B4-BE49-F238E27FC236}">
                <a16:creationId xmlns:a16="http://schemas.microsoft.com/office/drawing/2014/main" id="{5E11FA44-DB1C-4E71-9D4F-AED356B7FEA0}"/>
              </a:ext>
            </a:extLst>
          </p:cNvPr>
          <p:cNvSpPr txBox="1">
            <a:spLocks/>
          </p:cNvSpPr>
          <p:nvPr/>
        </p:nvSpPr>
        <p:spPr>
          <a:xfrm>
            <a:off x="582826" y="3871451"/>
            <a:ext cx="5950710" cy="10101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6000"/>
              <a:buFont typeface="Source Code Pro Black"/>
              <a:buNone/>
              <a:defRPr sz="6000" b="0" i="0" u="none" strike="noStrike" cap="none">
                <a:solidFill>
                  <a:schemeClr val="dk1"/>
                </a:solidFill>
                <a:latin typeface="Source Code Pro Black"/>
                <a:ea typeface="Source Code Pro Black"/>
                <a:cs typeface="Source Code Pro Black"/>
                <a:sym typeface="Source Code Pro Black"/>
              </a:defRPr>
            </a:lvl1pPr>
            <a:lvl2pPr marR="0" lvl="1"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2pPr>
            <a:lvl3pPr marR="0" lvl="2"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3pPr>
            <a:lvl4pPr marR="0" lvl="3"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4pPr>
            <a:lvl5pPr marR="0" lvl="4"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5pPr>
            <a:lvl6pPr marR="0" lvl="5"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6pPr>
            <a:lvl7pPr marR="0" lvl="6"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7pPr>
            <a:lvl8pPr marR="0" lvl="7"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8pPr>
            <a:lvl9pPr marR="0" lvl="8" algn="ctr" rtl="0">
              <a:lnSpc>
                <a:spcPct val="100000"/>
              </a:lnSpc>
              <a:spcBef>
                <a:spcPts val="0"/>
              </a:spcBef>
              <a:spcAft>
                <a:spcPts val="0"/>
              </a:spcAft>
              <a:buClr>
                <a:schemeClr val="lt2"/>
              </a:buClr>
              <a:buSzPts val="6000"/>
              <a:buFont typeface="Source Code Pro Black"/>
              <a:buNone/>
              <a:defRPr sz="6000" b="0" i="0" u="none" strike="noStrike" cap="none">
                <a:solidFill>
                  <a:schemeClr val="lt2"/>
                </a:solidFill>
                <a:latin typeface="Source Code Pro Black"/>
                <a:ea typeface="Source Code Pro Black"/>
                <a:cs typeface="Source Code Pro Black"/>
                <a:sym typeface="Source Code Pro Black"/>
              </a:defRPr>
            </a:lvl9p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Project Guide: Mr.S.Vinu M.E.,(Ph.D)</a:t>
            </a:r>
          </a:p>
          <a:p>
            <a:r>
              <a:rPr lang="en-US" sz="2000" dirty="0"/>
              <a:t>Assistant Professor</a:t>
            </a:r>
          </a:p>
          <a:p>
            <a:r>
              <a:rPr lang="en-US" sz="1600" dirty="0"/>
              <a:t>Department of Computer Science and Engineering</a:t>
            </a:r>
          </a:p>
          <a:p>
            <a:endParaRPr lang="en-US" sz="1600" dirty="0"/>
          </a:p>
          <a:p>
            <a:r>
              <a:rPr lang="en-US" sz="1600" dirty="0"/>
              <a:t>Presented By:</a:t>
            </a:r>
          </a:p>
          <a:p>
            <a:r>
              <a:rPr lang="en-US" sz="1600" dirty="0"/>
              <a:t>Saiprasaad K (312317104146)</a:t>
            </a:r>
          </a:p>
          <a:p>
            <a:r>
              <a:rPr lang="en-US" sz="1600" dirty="0"/>
              <a:t>Rohith Vigneshwar D (312317104143)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01" name="Google Shape;501;p28"/>
          <p:cNvSpPr txBox="1">
            <a:spLocks noGrp="1"/>
          </p:cNvSpPr>
          <p:nvPr>
            <p:ph type="title"/>
          </p:nvPr>
        </p:nvSpPr>
        <p:spPr>
          <a:xfrm>
            <a:off x="750096" y="229784"/>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Design</a:t>
            </a:r>
            <a:endParaRPr dirty="0"/>
          </a:p>
        </p:txBody>
      </p:sp>
      <p:sp>
        <p:nvSpPr>
          <p:cNvPr id="4" name="TextBox 3">
            <a:extLst>
              <a:ext uri="{FF2B5EF4-FFF2-40B4-BE49-F238E27FC236}">
                <a16:creationId xmlns:a16="http://schemas.microsoft.com/office/drawing/2014/main" id="{F098647B-E1AE-4F13-9ACA-B7E6DF1EF787}"/>
              </a:ext>
            </a:extLst>
          </p:cNvPr>
          <p:cNvSpPr txBox="1"/>
          <p:nvPr/>
        </p:nvSpPr>
        <p:spPr>
          <a:xfrm>
            <a:off x="597308" y="927447"/>
            <a:ext cx="8045245" cy="4116768"/>
          </a:xfrm>
          <a:prstGeom prst="rect">
            <a:avLst/>
          </a:prstGeom>
          <a:noFill/>
        </p:spPr>
        <p:txBody>
          <a:bodyPr wrap="square">
            <a:sp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This project deals with predicting the flight delays using supervised machine learning techniques. The dataset which is obtained from Kaggle is first being imported and preprocessed. The processed data is cleaned to handle missing values and is visually represented in the form of graphs, charts and heatmaps. </a:t>
            </a: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The data with selected features is now fit into classification and regression algorithm for training. The trained data is then tested to get accuracy of models of both classification and regression techniques .The model with best accuracy is used for prediction. The model is further used to get recommendation to fly from a origin to destination, where airlines which is most preferable is represented as output. </a:t>
            </a:r>
            <a:endParaRPr lang="en-US" sz="1600" dirty="0">
              <a:latin typeface="Carlito"/>
              <a:ea typeface="Times New Roman" panose="02020603050405020304" pitchFamily="18"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600" dirty="0">
                <a:solidFill>
                  <a:srgbClr val="000000"/>
                </a:solidFill>
                <a:effectLst/>
                <a:latin typeface="Carlito"/>
                <a:ea typeface="Times New Roman" panose="02020603050405020304" pitchFamily="18" charset="0"/>
              </a:rPr>
              <a:t>Also one can see the ratio of delayed to not-delayed given their origin, destination along with airlines.</a:t>
            </a:r>
            <a:endParaRPr lang="en-US" sz="1200" dirty="0">
              <a:latin typeface="Carlito"/>
              <a:ea typeface="Roboto" panose="020B0604020202020204" charset="0"/>
            </a:endParaRPr>
          </a:p>
        </p:txBody>
      </p:sp>
    </p:spTree>
    <p:extLst>
      <p:ext uri="{BB962C8B-B14F-4D97-AF65-F5344CB8AC3E}">
        <p14:creationId xmlns:p14="http://schemas.microsoft.com/office/powerpoint/2010/main" val="322952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3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Modules</a:t>
            </a:r>
            <a:endParaRPr dirty="0"/>
          </a:p>
        </p:txBody>
      </p:sp>
      <p:sp>
        <p:nvSpPr>
          <p:cNvPr id="83" name="TextBox 82">
            <a:extLst>
              <a:ext uri="{FF2B5EF4-FFF2-40B4-BE49-F238E27FC236}">
                <a16:creationId xmlns:a16="http://schemas.microsoft.com/office/drawing/2014/main" id="{6E5FED80-DEE8-4C41-9758-7897C4A9BC67}"/>
              </a:ext>
            </a:extLst>
          </p:cNvPr>
          <p:cNvSpPr txBox="1"/>
          <p:nvPr/>
        </p:nvSpPr>
        <p:spPr>
          <a:xfrm>
            <a:off x="626804" y="1451015"/>
            <a:ext cx="8045245" cy="2120068"/>
          </a:xfrm>
          <a:prstGeom prst="rect">
            <a:avLst/>
          </a:prstGeom>
          <a:noFill/>
        </p:spPr>
        <p:txBody>
          <a:bodyPr wrap="square">
            <a:spAutoFit/>
          </a:bodyPr>
          <a:lstStyle/>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Exploring And Analyzing Data</a:t>
            </a: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Feature Selection And Label Encoding</a:t>
            </a:r>
            <a:endParaRPr lang="en-US" sz="1800" dirty="0">
              <a:latin typeface="Carlito"/>
              <a:ea typeface="Times New Roman" panose="02020603050405020304" pitchFamily="18"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Predicting Flight Delays</a:t>
            </a:r>
          </a:p>
          <a:p>
            <a:pPr marL="285750" indent="-285750" algn="just">
              <a:lnSpc>
                <a:spcPct val="150000"/>
              </a:lnSpc>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Ranking And Recommendation Of Flights</a:t>
            </a:r>
            <a:endParaRPr lang="en-US" sz="1800" dirty="0">
              <a:latin typeface="Carlito"/>
              <a:ea typeface="Roboto" panose="020B0604020202020204" charset="0"/>
            </a:endParaRPr>
          </a:p>
          <a:p>
            <a:pPr marL="285750" lvl="0" indent="-285750" algn="just" rtl="0">
              <a:lnSpc>
                <a:spcPct val="150000"/>
              </a:lnSpc>
              <a:spcBef>
                <a:spcPts val="0"/>
              </a:spcBef>
              <a:spcAft>
                <a:spcPts val="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Deploying Using Django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dirty="0"/>
              <a:t>Exploring And Analyzing Data</a:t>
            </a:r>
            <a:br>
              <a:rPr lang="en-US" dirty="0"/>
            </a:br>
            <a:endParaRPr lang="en-US" dirty="0"/>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054510"/>
            <a:ext cx="7713407" cy="4177490"/>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Importing Dataset:</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The dataset was located from Kaggle, this dataset was collected from U.S department of transportation. The dataset tracks the performance of domestic flights within the united states.</a:t>
            </a:r>
          </a:p>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Data Preprocessing</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Handling missing values – The dataset contains small percentage of missing values for certain columns like Departure delay, taxi out and so on. These rows containing missing values are dropped as they make up a very small portion of the dataset </a:t>
            </a:r>
          </a:p>
          <a:p>
            <a:pPr marL="0" marR="228600" indent="0" algn="just">
              <a:lnSpc>
                <a:spcPct val="149000"/>
              </a:lnSpc>
              <a:spcBef>
                <a:spcPts val="0"/>
              </a:spcBef>
              <a:spcAft>
                <a:spcPts val="20"/>
              </a:spcAft>
            </a:pPr>
            <a:endParaRPr lang="en-US" sz="1800" dirty="0">
              <a:solidFill>
                <a:srgbClr val="000000"/>
              </a:solidFill>
              <a:effectLst/>
              <a:latin typeface="Carlito"/>
              <a:ea typeface="Times New Roman" panose="02020603050405020304" pitchFamily="18" charset="0"/>
            </a:endParaRPr>
          </a:p>
        </p:txBody>
      </p:sp>
    </p:spTree>
    <p:extLst>
      <p:ext uri="{BB962C8B-B14F-4D97-AF65-F5344CB8AC3E}">
        <p14:creationId xmlns:p14="http://schemas.microsoft.com/office/powerpoint/2010/main" val="92807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479323" y="0"/>
            <a:ext cx="7713407" cy="2113784"/>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Exploratory Data Analysis:</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Exploratory Data Analysis (EDA) is done to uncover relationships between different variables. A correlation matrix is drawn to measure how strong a relationship is between two variables, using which variables in stron</a:t>
            </a:r>
            <a:r>
              <a:rPr lang="en-US" sz="1800" dirty="0">
                <a:latin typeface="Carlito"/>
                <a:ea typeface="Times New Roman" panose="02020603050405020304" pitchFamily="18" charset="0"/>
              </a:rPr>
              <a:t>g relation to predicting delay is analyzed.</a:t>
            </a:r>
            <a:endParaRPr lang="en-US" sz="1800" dirty="0">
              <a:solidFill>
                <a:srgbClr val="000000"/>
              </a:solidFill>
              <a:effectLst/>
              <a:latin typeface="Carlito"/>
              <a:ea typeface="Times New Roman" panose="02020603050405020304" pitchFamily="18" charset="0"/>
            </a:endParaRPr>
          </a:p>
        </p:txBody>
      </p:sp>
      <p:sp>
        <p:nvSpPr>
          <p:cNvPr id="7" name="TextBox 6">
            <a:extLst>
              <a:ext uri="{FF2B5EF4-FFF2-40B4-BE49-F238E27FC236}">
                <a16:creationId xmlns:a16="http://schemas.microsoft.com/office/drawing/2014/main" id="{A6EFAD59-AD9E-4EF8-B481-02D294D17B72}"/>
              </a:ext>
            </a:extLst>
          </p:cNvPr>
          <p:cNvSpPr txBox="1"/>
          <p:nvPr/>
        </p:nvSpPr>
        <p:spPr>
          <a:xfrm>
            <a:off x="457199" y="1997320"/>
            <a:ext cx="6681019" cy="2939266"/>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Visualizing Through Graphs</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Several graphs and charts are drawn to present the data in a pictorial or graphical format and to analyze data visually. The data in a graphical format allows them to identify new trends and patterns easily. Fig 1 shows the scatter plot of airlines to no of minutes delayed. Overall proportion or percentage of airline companies in the dataset is represented as pie chart in Fig 2</a:t>
            </a:r>
          </a:p>
        </p:txBody>
      </p:sp>
      <p:grpSp>
        <p:nvGrpSpPr>
          <p:cNvPr id="8" name="Google Shape;10594;p57">
            <a:extLst>
              <a:ext uri="{FF2B5EF4-FFF2-40B4-BE49-F238E27FC236}">
                <a16:creationId xmlns:a16="http://schemas.microsoft.com/office/drawing/2014/main" id="{6FDFDDF0-5100-4230-9C1C-4F657E5FCBA2}"/>
              </a:ext>
            </a:extLst>
          </p:cNvPr>
          <p:cNvGrpSpPr/>
          <p:nvPr/>
        </p:nvGrpSpPr>
        <p:grpSpPr>
          <a:xfrm>
            <a:off x="7276749" y="2960505"/>
            <a:ext cx="1056090" cy="1213289"/>
            <a:chOff x="1421638" y="4125629"/>
            <a:chExt cx="374709" cy="374010"/>
          </a:xfrm>
          <a:solidFill>
            <a:schemeClr val="tx1"/>
          </a:solidFill>
        </p:grpSpPr>
        <p:sp>
          <p:nvSpPr>
            <p:cNvPr id="9" name="Google Shape;10595;p57">
              <a:extLst>
                <a:ext uri="{FF2B5EF4-FFF2-40B4-BE49-F238E27FC236}">
                  <a16:creationId xmlns:a16="http://schemas.microsoft.com/office/drawing/2014/main" id="{E11CF3E5-7362-4DFA-9661-4FB6531594BA}"/>
                </a:ext>
              </a:extLst>
            </p:cNvPr>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10" name="Google Shape;10596;p57">
              <a:extLst>
                <a:ext uri="{FF2B5EF4-FFF2-40B4-BE49-F238E27FC236}">
                  <a16:creationId xmlns:a16="http://schemas.microsoft.com/office/drawing/2014/main" id="{2E54F50D-3433-42E3-ADEA-A30B3F453650}"/>
                </a:ext>
              </a:extLst>
            </p:cNvPr>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grpSp>
    </p:spTree>
    <p:extLst>
      <p:ext uri="{BB962C8B-B14F-4D97-AF65-F5344CB8AC3E}">
        <p14:creationId xmlns:p14="http://schemas.microsoft.com/office/powerpoint/2010/main" val="215916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626807" y="3731342"/>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Fig 1 Scatter Plot</a:t>
            </a:r>
          </a:p>
        </p:txBody>
      </p:sp>
      <p:pic>
        <p:nvPicPr>
          <p:cNvPr id="3" name="Picture 2">
            <a:extLst>
              <a:ext uri="{FF2B5EF4-FFF2-40B4-BE49-F238E27FC236}">
                <a16:creationId xmlns:a16="http://schemas.microsoft.com/office/drawing/2014/main" id="{30D08697-E766-4701-9DA5-31913EFF93E0}"/>
              </a:ext>
            </a:extLst>
          </p:cNvPr>
          <p:cNvPicPr/>
          <p:nvPr/>
        </p:nvPicPr>
        <p:blipFill rotWithShape="1">
          <a:blip r:embed="rId2"/>
          <a:srcRect l="4217" t="13122" r="16475"/>
          <a:stretch/>
        </p:blipFill>
        <p:spPr bwMode="auto">
          <a:xfrm>
            <a:off x="367850" y="239908"/>
            <a:ext cx="3857563" cy="3299706"/>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44680B04-333A-4EB9-9E03-D101B7DD82CE}"/>
              </a:ext>
            </a:extLst>
          </p:cNvPr>
          <p:cNvPicPr/>
          <p:nvPr/>
        </p:nvPicPr>
        <p:blipFill rotWithShape="1">
          <a:blip r:embed="rId3"/>
          <a:srcRect l="3988" t="18182" r="6317"/>
          <a:stretch/>
        </p:blipFill>
        <p:spPr bwMode="auto">
          <a:xfrm>
            <a:off x="4874341" y="235973"/>
            <a:ext cx="3713685" cy="3274143"/>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87DCF747-CBAB-49BF-BE2B-812178F8D1D6}"/>
              </a:ext>
            </a:extLst>
          </p:cNvPr>
          <p:cNvSpPr txBox="1"/>
          <p:nvPr/>
        </p:nvSpPr>
        <p:spPr>
          <a:xfrm>
            <a:off x="4886633" y="3647767"/>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Fig 2 Pie Chart</a:t>
            </a:r>
          </a:p>
        </p:txBody>
      </p:sp>
    </p:spTree>
    <p:extLst>
      <p:ext uri="{BB962C8B-B14F-4D97-AF65-F5344CB8AC3E}">
        <p14:creationId xmlns:p14="http://schemas.microsoft.com/office/powerpoint/2010/main" val="117670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Feature Selection And Label Encoding</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054510"/>
            <a:ext cx="7713407" cy="3764749"/>
          </a:xfrm>
          <a:prstGeom prst="rect">
            <a:avLst/>
          </a:prstGeom>
          <a:noFill/>
        </p:spPr>
        <p:txBody>
          <a:bodyPr wrap="square">
            <a:spAutoFit/>
          </a:bodyPr>
          <a:lstStyle/>
          <a:p>
            <a:pPr marL="0" marR="228600" indent="0" algn="just">
              <a:lnSpc>
                <a:spcPct val="149000"/>
              </a:lnSpc>
              <a:spcBef>
                <a:spcPts val="0"/>
              </a:spcBef>
              <a:spcAft>
                <a:spcPts val="20"/>
              </a:spcAft>
            </a:pPr>
            <a:r>
              <a:rPr lang="en-US" sz="1800" b="1" dirty="0">
                <a:latin typeface="Carlito"/>
                <a:ea typeface="Times New Roman" panose="02020603050405020304" pitchFamily="18" charset="0"/>
              </a:rPr>
              <a:t>Feature Selection </a:t>
            </a:r>
            <a:r>
              <a:rPr lang="en-US" sz="1800" b="1" dirty="0">
                <a:solidFill>
                  <a:srgbClr val="000000"/>
                </a:solidFill>
                <a:effectLst/>
                <a:latin typeface="Carlito"/>
                <a:ea typeface="Times New Roman" panose="02020603050405020304" pitchFamily="18" charset="0"/>
              </a:rPr>
              <a:t>:</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The goal of this step is to find best set of features that allows one to build useful models of studied phenomena. So here certain features like Airline, Origin Airport, Destination Airport, Distance, Departure Delay, Scheduled Time, Airtime, Taxi Out are selected for prediction of flight delay</a:t>
            </a:r>
          </a:p>
          <a:p>
            <a:pPr marL="0" marR="228600" indent="0" algn="just">
              <a:lnSpc>
                <a:spcPct val="149000"/>
              </a:lnSpc>
              <a:spcBef>
                <a:spcPts val="0"/>
              </a:spcBef>
              <a:spcAft>
                <a:spcPts val="20"/>
              </a:spcAft>
            </a:pPr>
            <a:r>
              <a:rPr lang="en-US" sz="1800" b="1" dirty="0">
                <a:solidFill>
                  <a:srgbClr val="000000"/>
                </a:solidFill>
                <a:effectLst/>
                <a:latin typeface="Carlito"/>
                <a:ea typeface="Times New Roman" panose="02020603050405020304" pitchFamily="18" charset="0"/>
              </a:rPr>
              <a:t>Label Encoding</a:t>
            </a:r>
          </a:p>
          <a:p>
            <a:pPr marL="0" marR="228600" indent="0" algn="just">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Prediction can be done only when values in the data are in numbers. There are some categorial features which are to converted into number format. This step is called Label Encoding</a:t>
            </a:r>
          </a:p>
        </p:txBody>
      </p:sp>
    </p:spTree>
    <p:extLst>
      <p:ext uri="{BB962C8B-B14F-4D97-AF65-F5344CB8AC3E}">
        <p14:creationId xmlns:p14="http://schemas.microsoft.com/office/powerpoint/2010/main" val="113068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811162" y="3406878"/>
            <a:ext cx="7713407" cy="875561"/>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For Example, in this Table 1 the airlines name which is in the form of a string  is being label encoded into number format which are then used for training</a:t>
            </a:r>
            <a:endParaRPr lang="en-US" sz="1800" dirty="0">
              <a:solidFill>
                <a:srgbClr val="000000"/>
              </a:solidFill>
              <a:effectLst/>
              <a:latin typeface="Carlito"/>
              <a:ea typeface="Times New Roman" panose="02020603050405020304" pitchFamily="18" charset="0"/>
            </a:endParaRPr>
          </a:p>
        </p:txBody>
      </p:sp>
      <p:pic>
        <p:nvPicPr>
          <p:cNvPr id="6" name="Picture 5">
            <a:extLst>
              <a:ext uri="{FF2B5EF4-FFF2-40B4-BE49-F238E27FC236}">
                <a16:creationId xmlns:a16="http://schemas.microsoft.com/office/drawing/2014/main" id="{E87018F9-1828-4C86-A086-0964002487F5}"/>
              </a:ext>
            </a:extLst>
          </p:cNvPr>
          <p:cNvPicPr/>
          <p:nvPr/>
        </p:nvPicPr>
        <p:blipFill rotWithShape="1">
          <a:blip r:embed="rId2"/>
          <a:srcRect t="6586"/>
          <a:stretch/>
        </p:blipFill>
        <p:spPr bwMode="auto">
          <a:xfrm>
            <a:off x="1147609" y="0"/>
            <a:ext cx="6686550" cy="3242310"/>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EBA6BE7-9A93-49B6-A333-583BF9348471}"/>
              </a:ext>
            </a:extLst>
          </p:cNvPr>
          <p:cNvSpPr txBox="1"/>
          <p:nvPr/>
        </p:nvSpPr>
        <p:spPr>
          <a:xfrm>
            <a:off x="2426110" y="2964426"/>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Table 1 Label Encoding</a:t>
            </a:r>
          </a:p>
        </p:txBody>
      </p:sp>
    </p:spTree>
    <p:extLst>
      <p:ext uri="{BB962C8B-B14F-4D97-AF65-F5344CB8AC3E}">
        <p14:creationId xmlns:p14="http://schemas.microsoft.com/office/powerpoint/2010/main" val="3810423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Flight Delays</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921774"/>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We have several methods of prediction which some user can get the result of flight delay and by prediction with some more extra features the airline management can get the flight delayed prediction result.</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Several algorithms like KNN, Decision Tree , Random Forest and </a:t>
            </a:r>
            <a:r>
              <a:rPr lang="en-US" sz="1800" dirty="0" err="1">
                <a:solidFill>
                  <a:srgbClr val="000000"/>
                </a:solidFill>
                <a:effectLst/>
                <a:latin typeface="Carlito"/>
                <a:ea typeface="Times New Roman" panose="02020603050405020304" pitchFamily="18" charset="0"/>
              </a:rPr>
              <a:t>XGBoost</a:t>
            </a:r>
            <a:r>
              <a:rPr lang="en-US" sz="1800" dirty="0">
                <a:solidFill>
                  <a:srgbClr val="000000"/>
                </a:solidFill>
                <a:effectLst/>
                <a:latin typeface="Carlito"/>
                <a:ea typeface="Times New Roman" panose="02020603050405020304" pitchFamily="18" charset="0"/>
              </a:rPr>
              <a:t> out of which </a:t>
            </a:r>
            <a:r>
              <a:rPr lang="en-US" sz="1800" dirty="0" err="1">
                <a:solidFill>
                  <a:srgbClr val="000000"/>
                </a:solidFill>
                <a:effectLst/>
                <a:latin typeface="Carlito"/>
                <a:ea typeface="Times New Roman" panose="02020603050405020304" pitchFamily="18" charset="0"/>
              </a:rPr>
              <a:t>XGBoost</a:t>
            </a:r>
            <a:r>
              <a:rPr lang="en-US" sz="1800" dirty="0">
                <a:solidFill>
                  <a:srgbClr val="000000"/>
                </a:solidFill>
                <a:effectLst/>
                <a:latin typeface="Carlito"/>
                <a:ea typeface="Times New Roman" panose="02020603050405020304" pitchFamily="18" charset="0"/>
              </a:rPr>
              <a:t> turns to have the best accuracy among all. Boosting is a sequential technique which works on the principle of an ensemble. It combines a set of weak learners and delivers improved prediction accuracy. At any instant t, the model outcomes are weighed based on the outcomes of previous instant t-1. </a:t>
            </a:r>
          </a:p>
        </p:txBody>
      </p:sp>
    </p:spTree>
    <p:extLst>
      <p:ext uri="{BB962C8B-B14F-4D97-AF65-F5344CB8AC3E}">
        <p14:creationId xmlns:p14="http://schemas.microsoft.com/office/powerpoint/2010/main" val="399025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Whether or not Flight is Delayed</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3352008"/>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primary aim is to predict flight is delayed (1) or not delayed (0) using features like origin, destination , airlines name, distance, airtime, departure-delay, taxi-out, scheduled time. </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As these features are know only by the flight management system, this is useful for the airline managemen</a:t>
            </a:r>
            <a:r>
              <a:rPr lang="en-US" sz="1800" dirty="0">
                <a:latin typeface="Carlito"/>
                <a:ea typeface="Times New Roman" panose="02020603050405020304" pitchFamily="18" charset="0"/>
              </a:rPr>
              <a:t>t system to know how far these features can be altered to avoid delays.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Classification algorithm is used to predict this delayed or not-delayed status.</a:t>
            </a:r>
            <a:endParaRPr lang="en-US" sz="1800" dirty="0">
              <a:solidFill>
                <a:srgbClr val="000000"/>
              </a:solidFill>
              <a:effectLst/>
              <a:latin typeface="Carlito"/>
              <a:ea typeface="Times New Roman" panose="02020603050405020304" pitchFamily="18" charset="0"/>
            </a:endParaRPr>
          </a:p>
        </p:txBody>
      </p:sp>
    </p:spTree>
    <p:extLst>
      <p:ext uri="{BB962C8B-B14F-4D97-AF65-F5344CB8AC3E}">
        <p14:creationId xmlns:p14="http://schemas.microsoft.com/office/powerpoint/2010/main" val="180072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percentage of delay and non-delayed status </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aim is to predict proportion of flight delayed and not delayed only by getting details of the origin, destination , airlines name</a:t>
            </a:r>
            <a:r>
              <a:rPr lang="en-US" sz="1800" dirty="0">
                <a:latin typeface="Carlito"/>
                <a:ea typeface="Times New Roman" panose="02020603050405020304" pitchFamily="18" charset="0"/>
              </a:rPr>
              <a:t>.</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The origin airport name, destination airport name and airlines name are got as input from the user, based on which other features are extracted from the dataset and finally the user gets a pie-chart of percentage of delayed to non delayed status.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This prediction also uses the </a:t>
            </a:r>
            <a:r>
              <a:rPr lang="en-US" sz="1800" dirty="0" err="1">
                <a:latin typeface="Carlito"/>
                <a:ea typeface="Times New Roman" panose="02020603050405020304" pitchFamily="18" charset="0"/>
              </a:rPr>
              <a:t>XGBoost</a:t>
            </a:r>
            <a:r>
              <a:rPr lang="en-US" sz="1800" dirty="0">
                <a:latin typeface="Carlito"/>
                <a:ea typeface="Times New Roman" panose="02020603050405020304" pitchFamily="18" charset="0"/>
              </a:rPr>
              <a:t> Classification model for prediction of flight delay.</a:t>
            </a:r>
          </a:p>
          <a:p>
            <a:pPr marL="285750" marR="228600" indent="-285750" algn="just">
              <a:lnSpc>
                <a:spcPct val="149000"/>
              </a:lnSpc>
              <a:spcBef>
                <a:spcPts val="0"/>
              </a:spcBef>
              <a:spcAft>
                <a:spcPts val="20"/>
              </a:spcAft>
              <a:buFont typeface="Wingdings" panose="05000000000000000000" pitchFamily="2" charset="2"/>
              <a:buChar char="q"/>
            </a:pPr>
            <a:endParaRPr lang="en-US" sz="1800" dirty="0">
              <a:latin typeface="Carlito"/>
              <a:ea typeface="Times New Roman" panose="02020603050405020304" pitchFamily="18" charset="0"/>
            </a:endParaRPr>
          </a:p>
        </p:txBody>
      </p:sp>
    </p:spTree>
    <p:extLst>
      <p:ext uri="{BB962C8B-B14F-4D97-AF65-F5344CB8AC3E}">
        <p14:creationId xmlns:p14="http://schemas.microsoft.com/office/powerpoint/2010/main" val="120663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786967" y="428887"/>
            <a:ext cx="7717500" cy="612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Abstract</a:t>
            </a:r>
            <a:endParaRPr dirty="0"/>
          </a:p>
        </p:txBody>
      </p:sp>
      <p:sp>
        <p:nvSpPr>
          <p:cNvPr id="224" name="Google Shape;224;p24"/>
          <p:cNvSpPr txBox="1">
            <a:spLocks noGrp="1"/>
          </p:cNvSpPr>
          <p:nvPr>
            <p:ph type="body" idx="1"/>
          </p:nvPr>
        </p:nvSpPr>
        <p:spPr>
          <a:xfrm>
            <a:off x="587863" y="1034487"/>
            <a:ext cx="7717500" cy="3456000"/>
          </a:xfrm>
          <a:prstGeom prst="rect">
            <a:avLst/>
          </a:prstGeom>
        </p:spPr>
        <p:txBody>
          <a:bodyPr spcFirstLastPara="1" wrap="square" lIns="91425" tIns="91425" rIns="91425" bIns="91425" anchor="t" anchorCtr="0">
            <a:noAutofit/>
          </a:bodyPr>
          <a:lstStyle/>
          <a:p>
            <a:pPr marL="241300" marR="5080" indent="-229235" algn="just">
              <a:lnSpc>
                <a:spcPct val="150000"/>
              </a:lnSpc>
              <a:spcBef>
                <a:spcPts val="415"/>
              </a:spcBef>
              <a:buFont typeface="Arial"/>
              <a:buChar char="•"/>
              <a:tabLst>
                <a:tab pos="241935" algn="l"/>
              </a:tabLst>
            </a:pPr>
            <a:r>
              <a:rPr lang="en-US" sz="1800" dirty="0">
                <a:solidFill>
                  <a:schemeClr val="tx1"/>
                </a:solidFill>
                <a:latin typeface="Carlito"/>
                <a:cs typeface="Carlito"/>
              </a:rPr>
              <a:t>In this project, we analyzed the various factors responsible for flight delays and applied machine learning models to predict whether a given flight would be delayed or not. Also with certain features we can predict how far the delay is going to be using some regression techniques like Random Forest Regression and Decision Tree Regression. </a:t>
            </a:r>
          </a:p>
          <a:p>
            <a:pPr marL="241300" marR="5080" indent="-229235" algn="just">
              <a:lnSpc>
                <a:spcPct val="150000"/>
              </a:lnSpc>
              <a:spcBef>
                <a:spcPts val="415"/>
              </a:spcBef>
              <a:buFont typeface="Arial"/>
              <a:buChar char="•"/>
              <a:tabLst>
                <a:tab pos="241935" algn="l"/>
              </a:tabLst>
            </a:pPr>
            <a:r>
              <a:rPr lang="en-US" sz="1800" dirty="0">
                <a:solidFill>
                  <a:schemeClr val="tx1"/>
                </a:solidFill>
                <a:latin typeface="Carlito"/>
                <a:cs typeface="Carlito"/>
              </a:rPr>
              <a:t>We also added a recommendation feature in which given a source and destination, we would list flights which are recommended to travel. Also we can know the percentage of Delay and Not delayed of a particular journey by entering Source , Destination and the name of Airlines.</a:t>
            </a:r>
            <a:endParaRPr lang="en-GB" sz="1800" dirty="0">
              <a:solidFill>
                <a:schemeClr val="tx1"/>
              </a:solidFill>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Predicting delay value in minutes</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1408471"/>
            <a:ext cx="7713407" cy="2939266"/>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module, the aim is to predict by how many minutes the flight will be delayed . This can be beneficial to airline management since they have all the features needed to prediction.</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This uses regression techniques which explains the changes in criterions in relation to changes in select predictors.</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Using </a:t>
            </a:r>
            <a:r>
              <a:rPr lang="en-US" sz="1800" dirty="0" err="1">
                <a:latin typeface="Carlito"/>
                <a:ea typeface="Times New Roman" panose="02020603050405020304" pitchFamily="18" charset="0"/>
              </a:rPr>
              <a:t>XGBoost</a:t>
            </a:r>
            <a:r>
              <a:rPr lang="en-US" sz="1800" dirty="0">
                <a:latin typeface="Carlito"/>
                <a:ea typeface="Times New Roman" panose="02020603050405020304" pitchFamily="18" charset="0"/>
              </a:rPr>
              <a:t> regression technique ,with the help of selected features delay of how much minutes the flight is going to get delayed is predicted.</a:t>
            </a:r>
          </a:p>
        </p:txBody>
      </p:sp>
    </p:spTree>
    <p:extLst>
      <p:ext uri="{BB962C8B-B14F-4D97-AF65-F5344CB8AC3E}">
        <p14:creationId xmlns:p14="http://schemas.microsoft.com/office/powerpoint/2010/main" val="2094751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Ranking and Recommendation</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973394"/>
            <a:ext cx="7713407" cy="3764749"/>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Users more often face a problem which is choosing the airlines for their journey. This To rank and recommend flights to the user we use certain features like flight delay, cancelled to operated ratio , speed which is calculated from airtime and distance. </a:t>
            </a:r>
          </a:p>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For a origin and destination , the airways are grouped by their company and for each airline company the score is calculated accordingly. Then the airlines are sorted according to their scores and recommendations are given to the user, based on which the user can select the airlines to book for his journey. </a:t>
            </a:r>
            <a:endParaRPr lang="en-US" sz="1800" dirty="0">
              <a:latin typeface="Carlito"/>
              <a:ea typeface="Times New Roman" panose="02020603050405020304" pitchFamily="18" charset="0"/>
            </a:endParaRPr>
          </a:p>
        </p:txBody>
      </p:sp>
    </p:spTree>
    <p:extLst>
      <p:ext uri="{BB962C8B-B14F-4D97-AF65-F5344CB8AC3E}">
        <p14:creationId xmlns:p14="http://schemas.microsoft.com/office/powerpoint/2010/main" val="126027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530942" y="221227"/>
            <a:ext cx="7713407" cy="2113784"/>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solidFill>
                  <a:srgbClr val="000000"/>
                </a:solidFill>
                <a:effectLst/>
                <a:latin typeface="Carlito"/>
                <a:ea typeface="Times New Roman" panose="02020603050405020304" pitchFamily="18" charset="0"/>
              </a:rPr>
              <a:t>In this Table 2 the source given by user gives origin airport as Hartsfield–Jackson Atlanta International Airport  and destination airport as Dallas/Fort Worth International Airport, so for the given source and destination the score is calculated and is displayed for the users in descending order of the scores for his comfortness</a:t>
            </a:r>
          </a:p>
        </p:txBody>
      </p:sp>
      <p:pic>
        <p:nvPicPr>
          <p:cNvPr id="6" name="Picture 5">
            <a:extLst>
              <a:ext uri="{FF2B5EF4-FFF2-40B4-BE49-F238E27FC236}">
                <a16:creationId xmlns:a16="http://schemas.microsoft.com/office/drawing/2014/main" id="{6EE7F3F9-FAC1-4C44-AE62-CE8082A438E2}"/>
              </a:ext>
            </a:extLst>
          </p:cNvPr>
          <p:cNvPicPr/>
          <p:nvPr/>
        </p:nvPicPr>
        <p:blipFill>
          <a:blip r:embed="rId2">
            <a:extLst>
              <a:ext uri="{28A0092B-C50C-407E-A947-70E740481C1C}">
                <a14:useLocalDpi xmlns:a14="http://schemas.microsoft.com/office/drawing/2010/main" val="0"/>
              </a:ext>
            </a:extLst>
          </a:blip>
          <a:stretch>
            <a:fillRect/>
          </a:stretch>
        </p:blipFill>
        <p:spPr>
          <a:xfrm>
            <a:off x="2611898" y="2518902"/>
            <a:ext cx="4150237" cy="1728634"/>
          </a:xfrm>
          <a:prstGeom prst="rect">
            <a:avLst/>
          </a:prstGeom>
        </p:spPr>
      </p:pic>
      <p:sp>
        <p:nvSpPr>
          <p:cNvPr id="8" name="TextBox 7">
            <a:extLst>
              <a:ext uri="{FF2B5EF4-FFF2-40B4-BE49-F238E27FC236}">
                <a16:creationId xmlns:a16="http://schemas.microsoft.com/office/drawing/2014/main" id="{4CC8D1DB-9611-45B9-AED4-30BF3D1EDF94}"/>
              </a:ext>
            </a:extLst>
          </p:cNvPr>
          <p:cNvSpPr txBox="1"/>
          <p:nvPr/>
        </p:nvSpPr>
        <p:spPr>
          <a:xfrm>
            <a:off x="2691581" y="4240161"/>
            <a:ext cx="4100051"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Table 2 Recommendations</a:t>
            </a:r>
          </a:p>
        </p:txBody>
      </p:sp>
    </p:spTree>
    <p:extLst>
      <p:ext uri="{BB962C8B-B14F-4D97-AF65-F5344CB8AC3E}">
        <p14:creationId xmlns:p14="http://schemas.microsoft.com/office/powerpoint/2010/main" val="2160122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296151"/>
            <a:ext cx="8430775" cy="612900"/>
          </a:xfrm>
        </p:spPr>
        <p:txBody>
          <a:bodyPr/>
          <a:lstStyle/>
          <a:p>
            <a:r>
              <a:rPr lang="en-US" sz="2800" dirty="0"/>
              <a:t>Deployment using Django</a:t>
            </a:r>
          </a:p>
        </p:txBody>
      </p:sp>
      <p:sp>
        <p:nvSpPr>
          <p:cNvPr id="16" name="TextBox 15">
            <a:extLst>
              <a:ext uri="{FF2B5EF4-FFF2-40B4-BE49-F238E27FC236}">
                <a16:creationId xmlns:a16="http://schemas.microsoft.com/office/drawing/2014/main" id="{A1FA08ED-5F02-46BF-99DA-B40A41ECC370}"/>
              </a:ext>
            </a:extLst>
          </p:cNvPr>
          <p:cNvSpPr txBox="1"/>
          <p:nvPr/>
        </p:nvSpPr>
        <p:spPr>
          <a:xfrm>
            <a:off x="449826" y="818536"/>
            <a:ext cx="7713407" cy="4177490"/>
          </a:xfrm>
          <a:prstGeom prst="rect">
            <a:avLst/>
          </a:prstGeom>
          <a:noFill/>
        </p:spPr>
        <p:txBody>
          <a:bodyPr wrap="square">
            <a:spAutoFit/>
          </a:bodyPr>
          <a:lstStyle/>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A webpage using Django is created for user and airline transport system to get delays of flights and recommendations .In flight delay prediction page, user enters the source airport, destination airport and airlines name, so the percentage of delayed to not-delayed is returned to the user as a pie-chart to get an understanding about delays. </a:t>
            </a:r>
          </a:p>
          <a:p>
            <a:pPr marL="285750" marR="228600" indent="-285750" algn="just">
              <a:lnSpc>
                <a:spcPct val="149000"/>
              </a:lnSpc>
              <a:spcBef>
                <a:spcPts val="0"/>
              </a:spcBef>
              <a:spcAft>
                <a:spcPts val="20"/>
              </a:spcAft>
              <a:buFont typeface="Wingdings" panose="05000000000000000000" pitchFamily="2" charset="2"/>
              <a:buChar char="q"/>
            </a:pPr>
            <a:r>
              <a:rPr lang="en-US" sz="1800" dirty="0">
                <a:latin typeface="Carlito"/>
                <a:ea typeface="Times New Roman" panose="02020603050405020304" pitchFamily="18" charset="0"/>
              </a:rPr>
              <a:t>In another page the airline transport system can get the minutes of delay of airline giving details which are needed to predict the delays. Finally in another page of the website the user gives his source and destination of the journey by which he can get recommendations of the flights which he can prefer to fly for his journey.</a:t>
            </a:r>
          </a:p>
        </p:txBody>
      </p:sp>
    </p:spTree>
    <p:extLst>
      <p:ext uri="{BB962C8B-B14F-4D97-AF65-F5344CB8AC3E}">
        <p14:creationId xmlns:p14="http://schemas.microsoft.com/office/powerpoint/2010/main" val="2068462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7A3C48F-F48C-48B5-9A53-DFF02B6B9D81}"/>
              </a:ext>
            </a:extLst>
          </p:cNvPr>
          <p:cNvSpPr>
            <a:spLocks noGrp="1"/>
          </p:cNvSpPr>
          <p:nvPr>
            <p:ph type="title"/>
          </p:nvPr>
        </p:nvSpPr>
        <p:spPr>
          <a:xfrm>
            <a:off x="152785" y="296151"/>
            <a:ext cx="8430775" cy="612900"/>
          </a:xfrm>
        </p:spPr>
        <p:txBody>
          <a:bodyPr/>
          <a:lstStyle/>
          <a:p>
            <a:r>
              <a:rPr lang="en-US" sz="2800" dirty="0"/>
              <a:t>Sample Screenshots</a:t>
            </a:r>
          </a:p>
        </p:txBody>
      </p:sp>
      <p:pic>
        <p:nvPicPr>
          <p:cNvPr id="18" name="Picture 17">
            <a:extLst>
              <a:ext uri="{FF2B5EF4-FFF2-40B4-BE49-F238E27FC236}">
                <a16:creationId xmlns:a16="http://schemas.microsoft.com/office/drawing/2014/main" id="{CDAECFA7-DC8F-4E1C-8E2F-C967D36FEDD4}"/>
              </a:ext>
            </a:extLst>
          </p:cNvPr>
          <p:cNvPicPr/>
          <p:nvPr/>
        </p:nvPicPr>
        <p:blipFill>
          <a:blip r:embed="rId2"/>
          <a:srcRect l="5076" r="5076"/>
          <a:stretch/>
        </p:blipFill>
        <p:spPr bwMode="auto">
          <a:xfrm>
            <a:off x="498680" y="943774"/>
            <a:ext cx="3704610" cy="2138639"/>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9E2564C-8079-4F41-B798-1A6DA54905C1}"/>
              </a:ext>
            </a:extLst>
          </p:cNvPr>
          <p:cNvPicPr/>
          <p:nvPr/>
        </p:nvPicPr>
        <p:blipFill>
          <a:blip r:embed="rId3"/>
          <a:srcRect l="2960" r="2960"/>
          <a:stretch/>
        </p:blipFill>
        <p:spPr bwMode="auto">
          <a:xfrm>
            <a:off x="4362758" y="961594"/>
            <a:ext cx="4324042" cy="2157689"/>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537F8A7E-D8AB-4710-B5EC-C87F214E7BD6}"/>
              </a:ext>
            </a:extLst>
          </p:cNvPr>
          <p:cNvSpPr txBox="1"/>
          <p:nvPr/>
        </p:nvSpPr>
        <p:spPr>
          <a:xfrm>
            <a:off x="1887793" y="3510115"/>
            <a:ext cx="5250427"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Delay and Non Delay Percentage Result Webpage</a:t>
            </a:r>
          </a:p>
        </p:txBody>
      </p:sp>
    </p:spTree>
    <p:extLst>
      <p:ext uri="{BB962C8B-B14F-4D97-AF65-F5344CB8AC3E}">
        <p14:creationId xmlns:p14="http://schemas.microsoft.com/office/powerpoint/2010/main" val="1744937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7A3C48F-F48C-48B5-9A53-DFF02B6B9D81}"/>
              </a:ext>
            </a:extLst>
          </p:cNvPr>
          <p:cNvSpPr>
            <a:spLocks noGrp="1"/>
          </p:cNvSpPr>
          <p:nvPr>
            <p:ph type="title"/>
          </p:nvPr>
        </p:nvSpPr>
        <p:spPr>
          <a:xfrm>
            <a:off x="152785" y="296151"/>
            <a:ext cx="8430775" cy="612900"/>
          </a:xfrm>
        </p:spPr>
        <p:txBody>
          <a:bodyPr/>
          <a:lstStyle/>
          <a:p>
            <a:r>
              <a:rPr lang="en-US" sz="2800" dirty="0"/>
              <a:t>Sample Screenshots</a:t>
            </a:r>
          </a:p>
        </p:txBody>
      </p:sp>
      <p:pic>
        <p:nvPicPr>
          <p:cNvPr id="18" name="Picture 17">
            <a:extLst>
              <a:ext uri="{FF2B5EF4-FFF2-40B4-BE49-F238E27FC236}">
                <a16:creationId xmlns:a16="http://schemas.microsoft.com/office/drawing/2014/main" id="{CDAECFA7-DC8F-4E1C-8E2F-C967D36FEDD4}"/>
              </a:ext>
            </a:extLst>
          </p:cNvPr>
          <p:cNvPicPr/>
          <p:nvPr/>
        </p:nvPicPr>
        <p:blipFill>
          <a:blip r:embed="rId2" cstate="print">
            <a:extLst>
              <a:ext uri="{28A0092B-C50C-407E-A947-70E740481C1C}">
                <a14:useLocalDpi xmlns:a14="http://schemas.microsoft.com/office/drawing/2010/main" val="0"/>
              </a:ext>
            </a:extLst>
          </a:blip>
          <a:srcRect l="5696" r="5696"/>
          <a:stretch>
            <a:fillRect/>
          </a:stretch>
        </p:blipFill>
        <p:spPr bwMode="auto">
          <a:xfrm>
            <a:off x="498680" y="943774"/>
            <a:ext cx="3704610" cy="2138639"/>
          </a:xfrm>
          <a:prstGeom prst="rect">
            <a:avLst/>
          </a:prstGeom>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09E2564C-8079-4F41-B798-1A6DA54905C1}"/>
              </a:ext>
            </a:extLst>
          </p:cNvPr>
          <p:cNvPicPr/>
          <p:nvPr/>
        </p:nvPicPr>
        <p:blipFill>
          <a:blip r:embed="rId3" cstate="print">
            <a:extLst>
              <a:ext uri="{28A0092B-C50C-407E-A947-70E740481C1C}">
                <a14:useLocalDpi xmlns:a14="http://schemas.microsoft.com/office/drawing/2010/main" val="0"/>
              </a:ext>
            </a:extLst>
          </a:blip>
          <a:srcRect l="127" r="127"/>
          <a:stretch>
            <a:fillRect/>
          </a:stretch>
        </p:blipFill>
        <p:spPr bwMode="auto">
          <a:xfrm>
            <a:off x="4362758" y="961594"/>
            <a:ext cx="4324042" cy="2157689"/>
          </a:xfrm>
          <a:prstGeom prst="rect">
            <a:avLst/>
          </a:prstGeom>
          <a:ln>
            <a:noFill/>
          </a:ln>
          <a:extLst>
            <a:ext uri="{53640926-AAD7-44D8-BBD7-CCE9431645EC}">
              <a14:shadowObscured xmlns:a14="http://schemas.microsoft.com/office/drawing/2010/main"/>
            </a:ext>
          </a:extLst>
        </p:spPr>
      </p:pic>
      <p:sp>
        <p:nvSpPr>
          <p:cNvPr id="21" name="TextBox 20">
            <a:extLst>
              <a:ext uri="{FF2B5EF4-FFF2-40B4-BE49-F238E27FC236}">
                <a16:creationId xmlns:a16="http://schemas.microsoft.com/office/drawing/2014/main" id="{537F8A7E-D8AB-4710-B5EC-C87F214E7BD6}"/>
              </a:ext>
            </a:extLst>
          </p:cNvPr>
          <p:cNvSpPr txBox="1"/>
          <p:nvPr/>
        </p:nvSpPr>
        <p:spPr>
          <a:xfrm>
            <a:off x="2278625" y="3598606"/>
            <a:ext cx="4454013" cy="462819"/>
          </a:xfrm>
          <a:prstGeom prst="rect">
            <a:avLst/>
          </a:prstGeom>
          <a:noFill/>
        </p:spPr>
        <p:txBody>
          <a:bodyPr wrap="square">
            <a:spAutoFit/>
          </a:bodyPr>
          <a:lstStyle/>
          <a:p>
            <a:pPr marL="0" marR="228600" indent="0" algn="ctr">
              <a:lnSpc>
                <a:spcPct val="149000"/>
              </a:lnSpc>
              <a:spcBef>
                <a:spcPts val="0"/>
              </a:spcBef>
              <a:spcAft>
                <a:spcPts val="20"/>
              </a:spcAft>
            </a:pPr>
            <a:r>
              <a:rPr lang="en-US" sz="1800" dirty="0">
                <a:solidFill>
                  <a:srgbClr val="000000"/>
                </a:solidFill>
                <a:effectLst/>
                <a:latin typeface="Carlito"/>
                <a:ea typeface="Times New Roman" panose="02020603050405020304" pitchFamily="18" charset="0"/>
              </a:rPr>
              <a:t>Ranking and Recommendation Webpage</a:t>
            </a:r>
          </a:p>
        </p:txBody>
      </p:sp>
    </p:spTree>
    <p:extLst>
      <p:ext uri="{BB962C8B-B14F-4D97-AF65-F5344CB8AC3E}">
        <p14:creationId xmlns:p14="http://schemas.microsoft.com/office/powerpoint/2010/main" val="26237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6D3E-4A25-4841-88A4-C05E62CC7186}"/>
              </a:ext>
            </a:extLst>
          </p:cNvPr>
          <p:cNvSpPr>
            <a:spLocks noGrp="1"/>
          </p:cNvSpPr>
          <p:nvPr>
            <p:ph type="title"/>
          </p:nvPr>
        </p:nvSpPr>
        <p:spPr>
          <a:xfrm>
            <a:off x="152785" y="0"/>
            <a:ext cx="8430775" cy="612900"/>
          </a:xfrm>
        </p:spPr>
        <p:txBody>
          <a:bodyPr/>
          <a:lstStyle/>
          <a:p>
            <a:r>
              <a:rPr lang="en-US" sz="2800" dirty="0"/>
              <a:t>REFERENCE</a:t>
            </a:r>
          </a:p>
        </p:txBody>
      </p:sp>
      <p:sp>
        <p:nvSpPr>
          <p:cNvPr id="16" name="TextBox 15">
            <a:extLst>
              <a:ext uri="{FF2B5EF4-FFF2-40B4-BE49-F238E27FC236}">
                <a16:creationId xmlns:a16="http://schemas.microsoft.com/office/drawing/2014/main" id="{A1FA08ED-5F02-46BF-99DA-B40A41ECC370}"/>
              </a:ext>
            </a:extLst>
          </p:cNvPr>
          <p:cNvSpPr txBox="1"/>
          <p:nvPr/>
        </p:nvSpPr>
        <p:spPr>
          <a:xfrm>
            <a:off x="376084" y="589935"/>
            <a:ext cx="8391832" cy="4177490"/>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1. J.E. Aronson, “A Survey Of Dynamic Network </a:t>
            </a:r>
            <a:r>
              <a:rPr lang="en-US" sz="1800" dirty="0" err="1">
                <a:latin typeface="Carlito"/>
                <a:ea typeface="Times New Roman" panose="02020603050405020304" pitchFamily="18" charset="0"/>
              </a:rPr>
              <a:t>Flows,”Ann</a:t>
            </a:r>
            <a:r>
              <a:rPr lang="en-US" sz="1800" dirty="0">
                <a:latin typeface="Carlito"/>
                <a:ea typeface="Times New Roman" panose="02020603050405020304" pitchFamily="18" charset="0"/>
              </a:rPr>
              <a:t>. </a:t>
            </a:r>
            <a:r>
              <a:rPr lang="en-US" sz="1800" dirty="0" err="1">
                <a:latin typeface="Carlito"/>
                <a:ea typeface="Times New Roman" panose="02020603050405020304" pitchFamily="18" charset="0"/>
              </a:rPr>
              <a:t>Opns</a:t>
            </a:r>
            <a:r>
              <a:rPr lang="en-US" sz="1800" dirty="0">
                <a:latin typeface="Carlito"/>
                <a:ea typeface="Times New Roman" panose="02020603050405020304" pitchFamily="18" charset="0"/>
              </a:rPr>
              <a:t>. Res. 20, 1–66 </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2. A. </a:t>
            </a:r>
            <a:r>
              <a:rPr lang="en-US" sz="1800" dirty="0" err="1">
                <a:latin typeface="Carlito"/>
                <a:ea typeface="Times New Roman" panose="02020603050405020304" pitchFamily="18" charset="0"/>
              </a:rPr>
              <a:t>Barrat</a:t>
            </a:r>
            <a:r>
              <a:rPr lang="en-US" sz="1800" dirty="0">
                <a:latin typeface="Carlito"/>
                <a:ea typeface="Times New Roman" panose="02020603050405020304" pitchFamily="18" charset="0"/>
              </a:rPr>
              <a:t>, M. </a:t>
            </a:r>
            <a:r>
              <a:rPr lang="en-US" sz="1800" dirty="0" err="1">
                <a:latin typeface="Carlito"/>
                <a:ea typeface="Times New Roman" panose="02020603050405020304" pitchFamily="18" charset="0"/>
              </a:rPr>
              <a:t>Barthe´Lemy</a:t>
            </a:r>
            <a:r>
              <a:rPr lang="en-US" sz="1800" dirty="0">
                <a:latin typeface="Carlito"/>
                <a:ea typeface="Times New Roman" panose="02020603050405020304" pitchFamily="18" charset="0"/>
              </a:rPr>
              <a:t>, R. Pastor-</a:t>
            </a:r>
            <a:r>
              <a:rPr lang="en-US" sz="1800" dirty="0" err="1">
                <a:latin typeface="Carlito"/>
                <a:ea typeface="Times New Roman" panose="02020603050405020304" pitchFamily="18" charset="0"/>
              </a:rPr>
              <a:t>Satorras</a:t>
            </a:r>
            <a:r>
              <a:rPr lang="en-US" sz="1800" dirty="0">
                <a:latin typeface="Carlito"/>
                <a:ea typeface="Times New Roman" panose="02020603050405020304" pitchFamily="18" charset="0"/>
              </a:rPr>
              <a:t>, And A. </a:t>
            </a:r>
            <a:r>
              <a:rPr lang="en-US" sz="1800" dirty="0" err="1">
                <a:latin typeface="Carlito"/>
                <a:ea typeface="Times New Roman" panose="02020603050405020304" pitchFamily="18" charset="0"/>
              </a:rPr>
              <a:t>Vespignani</a:t>
            </a:r>
            <a:r>
              <a:rPr lang="en-US" sz="1800" dirty="0">
                <a:latin typeface="Carlito"/>
                <a:ea typeface="Times New Roman" panose="02020603050405020304" pitchFamily="18" charset="0"/>
              </a:rPr>
              <a:t>,“The Architecture Of Complex Weighted Networks”,  </a:t>
            </a:r>
            <a:r>
              <a:rPr lang="en-US" sz="1800" dirty="0" err="1">
                <a:latin typeface="Carlito"/>
                <a:ea typeface="Times New Roman" panose="02020603050405020304" pitchFamily="18" charset="0"/>
              </a:rPr>
              <a:t>Pnas</a:t>
            </a:r>
            <a:r>
              <a:rPr lang="en-US" sz="1800" dirty="0">
                <a:latin typeface="Carlito"/>
                <a:ea typeface="Times New Roman" panose="02020603050405020304" pitchFamily="18" charset="0"/>
              </a:rPr>
              <a:t> March 16, 2004 101 (11) 3747-3752;</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3. Dimitris Bertsimas , Sarah Stock Patterson “The Traffic Flow Management Rerouting Problem In Air Traffic Control: A Dynamic Network Flow Approach” Https://Pubsonline.Informs.Org/Doi/Abs/10.1287/Trsc.34.3.239.12300</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4. L. R. Ford And D. R. Fulkerson, Flows In Networks, Princeton University Press, Princeton, New Jersey, 1958.</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5. L. Macdonald, “Collaborative Decision Making In Aviation,” J. Air Traffic Control 40, 12–17 (1998).</a:t>
            </a:r>
          </a:p>
        </p:txBody>
      </p:sp>
    </p:spTree>
    <p:extLst>
      <p:ext uri="{BB962C8B-B14F-4D97-AF65-F5344CB8AC3E}">
        <p14:creationId xmlns:p14="http://schemas.microsoft.com/office/powerpoint/2010/main" val="363542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1FA08ED-5F02-46BF-99DA-B40A41ECC370}"/>
              </a:ext>
            </a:extLst>
          </p:cNvPr>
          <p:cNvSpPr txBox="1"/>
          <p:nvPr/>
        </p:nvSpPr>
        <p:spPr>
          <a:xfrm>
            <a:off x="302343" y="0"/>
            <a:ext cx="8930148" cy="5002973"/>
          </a:xfrm>
          <a:prstGeom prst="rect">
            <a:avLst/>
          </a:prstGeom>
          <a:noFill/>
        </p:spPr>
        <p:txBody>
          <a:bodyPr wrap="square">
            <a:spAutoFit/>
          </a:bodyPr>
          <a:lstStyle/>
          <a:p>
            <a:pPr marL="0" marR="228600" indent="0" algn="just">
              <a:lnSpc>
                <a:spcPct val="149000"/>
              </a:lnSpc>
              <a:spcBef>
                <a:spcPts val="0"/>
              </a:spcBef>
              <a:spcAft>
                <a:spcPts val="20"/>
              </a:spcAft>
            </a:pPr>
            <a:r>
              <a:rPr lang="en-US" sz="1800" dirty="0">
                <a:latin typeface="Carlito"/>
                <a:ea typeface="Times New Roman" panose="02020603050405020304" pitchFamily="18" charset="0"/>
              </a:rPr>
              <a:t>6. Pablo </a:t>
            </a:r>
            <a:r>
              <a:rPr lang="en-US" sz="1800" dirty="0" err="1">
                <a:latin typeface="Carlito"/>
                <a:ea typeface="Times New Roman" panose="02020603050405020304" pitchFamily="18" charset="0"/>
              </a:rPr>
              <a:t>Fleurquin</a:t>
            </a:r>
            <a:r>
              <a:rPr lang="en-US" sz="1800" dirty="0">
                <a:latin typeface="Carlito"/>
                <a:ea typeface="Times New Roman" panose="02020603050405020304" pitchFamily="18" charset="0"/>
              </a:rPr>
              <a:t> , Jose Javier </a:t>
            </a:r>
            <a:r>
              <a:rPr lang="en-US" sz="1800" dirty="0" err="1">
                <a:latin typeface="Carlito"/>
                <a:ea typeface="Times New Roman" panose="02020603050405020304" pitchFamily="18" charset="0"/>
              </a:rPr>
              <a:t>Ramasco</a:t>
            </a:r>
            <a:r>
              <a:rPr lang="en-US" sz="1800" dirty="0">
                <a:latin typeface="Carlito"/>
                <a:ea typeface="Times New Roman" panose="02020603050405020304" pitchFamily="18" charset="0"/>
              </a:rPr>
              <a:t> And Víctor M. </a:t>
            </a:r>
            <a:r>
              <a:rPr lang="en-US" sz="1800" dirty="0" err="1">
                <a:latin typeface="Carlito"/>
                <a:ea typeface="Times New Roman" panose="02020603050405020304" pitchFamily="18" charset="0"/>
              </a:rPr>
              <a:t>Eguíluz</a:t>
            </a:r>
            <a:r>
              <a:rPr lang="en-US" sz="1800" dirty="0">
                <a:latin typeface="Carlito"/>
                <a:ea typeface="Times New Roman" panose="02020603050405020304" pitchFamily="18" charset="0"/>
              </a:rPr>
              <a:t>,“ Systemic Delay Propagation In The Us Airport Network” , 10.1038/Srep01159</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7. Stanislav </a:t>
            </a:r>
            <a:r>
              <a:rPr lang="en-US" sz="1800" dirty="0" err="1">
                <a:latin typeface="Carlito"/>
                <a:ea typeface="Times New Roman" panose="02020603050405020304" pitchFamily="18" charset="0"/>
              </a:rPr>
              <a:t>Tarasevych</a:t>
            </a:r>
            <a:r>
              <a:rPr lang="en-US" sz="1800" dirty="0">
                <a:latin typeface="Carlito"/>
                <a:ea typeface="Times New Roman" panose="02020603050405020304" pitchFamily="18" charset="0"/>
              </a:rPr>
              <a:t>; Ivan </a:t>
            </a:r>
            <a:r>
              <a:rPr lang="en-US" sz="1800" dirty="0" err="1">
                <a:latin typeface="Carlito"/>
                <a:ea typeface="Times New Roman" panose="02020603050405020304" pitchFamily="18" charset="0"/>
              </a:rPr>
              <a:t>Ostroumov</a:t>
            </a:r>
            <a:r>
              <a:rPr lang="en-US" sz="1800" dirty="0">
                <a:latin typeface="Carlito"/>
                <a:ea typeface="Times New Roman" panose="02020603050405020304" pitchFamily="18" charset="0"/>
              </a:rPr>
              <a:t>, “A Light Statistical Method Of Air Traffic Delays Prediction,”. 2020 </a:t>
            </a:r>
            <a:r>
              <a:rPr lang="en-US" sz="1800" dirty="0" err="1">
                <a:latin typeface="Carlito"/>
                <a:ea typeface="Times New Roman" panose="02020603050405020304" pitchFamily="18" charset="0"/>
              </a:rPr>
              <a:t>Ieee</a:t>
            </a:r>
            <a:r>
              <a:rPr lang="en-US" sz="1800" dirty="0">
                <a:latin typeface="Carlito"/>
                <a:ea typeface="Times New Roman" panose="02020603050405020304" pitchFamily="18" charset="0"/>
              </a:rPr>
              <a:t> 2nd International Conference On System Analysis &amp; Intelligent Computing (Saic) </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8. Shuai Li , </a:t>
            </a:r>
            <a:r>
              <a:rPr lang="en-US" sz="1800" dirty="0" err="1">
                <a:latin typeface="Carlito"/>
                <a:ea typeface="Times New Roman" panose="02020603050405020304" pitchFamily="18" charset="0"/>
              </a:rPr>
              <a:t>Yuelei</a:t>
            </a:r>
            <a:r>
              <a:rPr lang="en-US" sz="1800" dirty="0">
                <a:latin typeface="Carlito"/>
                <a:ea typeface="Times New Roman" panose="02020603050405020304" pitchFamily="18" charset="0"/>
              </a:rPr>
              <a:t> Xu, </a:t>
            </a:r>
            <a:r>
              <a:rPr lang="en-US" sz="1800" dirty="0" err="1">
                <a:latin typeface="Carlito"/>
                <a:ea typeface="Times New Roman" panose="02020603050405020304" pitchFamily="18" charset="0"/>
              </a:rPr>
              <a:t>Mingming</a:t>
            </a:r>
            <a:r>
              <a:rPr lang="en-US" sz="1800" dirty="0">
                <a:latin typeface="Carlito"/>
                <a:ea typeface="Times New Roman" panose="02020603050405020304" pitchFamily="18" charset="0"/>
              </a:rPr>
              <a:t> Zhu, </a:t>
            </a:r>
            <a:r>
              <a:rPr lang="en-US" sz="1800" dirty="0" err="1">
                <a:latin typeface="Carlito"/>
                <a:ea typeface="Times New Roman" panose="02020603050405020304" pitchFamily="18" charset="0"/>
              </a:rPr>
              <a:t>Shiping</a:t>
            </a:r>
            <a:r>
              <a:rPr lang="en-US" sz="1800" dirty="0">
                <a:latin typeface="Carlito"/>
                <a:ea typeface="Times New Roman" panose="02020603050405020304" pitchFamily="18" charset="0"/>
              </a:rPr>
              <a:t> Ma, And Hong Tang, “Remote Sensing Airport Detection Based On End-To-End Deep Transferable Convolutional Neural Networks”,</a:t>
            </a:r>
            <a:r>
              <a:rPr lang="en-US" sz="1800" dirty="0" err="1">
                <a:latin typeface="Carlito"/>
                <a:ea typeface="Times New Roman" panose="02020603050405020304" pitchFamily="18" charset="0"/>
              </a:rPr>
              <a:t>Ieee</a:t>
            </a:r>
            <a:r>
              <a:rPr lang="en-US" sz="1800" dirty="0">
                <a:latin typeface="Carlito"/>
                <a:ea typeface="Times New Roman" panose="02020603050405020304" pitchFamily="18" charset="0"/>
              </a:rPr>
              <a:t> Geoscience And Remote Sensing Letters ( Volume: 16, Issue: 10, Oct. 2019)</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9. P. </a:t>
            </a:r>
            <a:r>
              <a:rPr lang="en-US" sz="1800" dirty="0" err="1">
                <a:latin typeface="Carlito"/>
                <a:ea typeface="Times New Roman" panose="02020603050405020304" pitchFamily="18" charset="0"/>
              </a:rPr>
              <a:t>Vranas</a:t>
            </a:r>
            <a:r>
              <a:rPr lang="en-US" sz="1800" dirty="0">
                <a:latin typeface="Carlito"/>
                <a:ea typeface="Times New Roman" panose="02020603050405020304" pitchFamily="18" charset="0"/>
              </a:rPr>
              <a:t>, D. Bertsimas, And A. R. </a:t>
            </a:r>
            <a:r>
              <a:rPr lang="en-US" sz="1800" dirty="0" err="1">
                <a:latin typeface="Carlito"/>
                <a:ea typeface="Times New Roman" panose="02020603050405020304" pitchFamily="18" charset="0"/>
              </a:rPr>
              <a:t>Odoni</a:t>
            </a:r>
            <a:r>
              <a:rPr lang="en-US" sz="1800" dirty="0">
                <a:latin typeface="Carlito"/>
                <a:ea typeface="Times New Roman" panose="02020603050405020304" pitchFamily="18" charset="0"/>
              </a:rPr>
              <a:t>, “Dynamic Ground-Holding Policies For A Network Of Airports,” Transp. Sci. 28, 275–291 (1994b)</a:t>
            </a:r>
          </a:p>
          <a:p>
            <a:pPr marL="0" marR="228600" indent="0" algn="just">
              <a:lnSpc>
                <a:spcPct val="149000"/>
              </a:lnSpc>
              <a:spcBef>
                <a:spcPts val="0"/>
              </a:spcBef>
              <a:spcAft>
                <a:spcPts val="20"/>
              </a:spcAft>
            </a:pPr>
            <a:r>
              <a:rPr lang="en-US" sz="1800" dirty="0">
                <a:latin typeface="Carlito"/>
                <a:ea typeface="Times New Roman" panose="02020603050405020304" pitchFamily="18" charset="0"/>
              </a:rPr>
              <a:t>10. P. </a:t>
            </a:r>
            <a:r>
              <a:rPr lang="en-US" sz="1800" dirty="0" err="1">
                <a:latin typeface="Carlito"/>
                <a:ea typeface="Times New Roman" panose="02020603050405020304" pitchFamily="18" charset="0"/>
              </a:rPr>
              <a:t>Vranas</a:t>
            </a:r>
            <a:r>
              <a:rPr lang="en-US" sz="1800" dirty="0">
                <a:latin typeface="Carlito"/>
                <a:ea typeface="Times New Roman" panose="02020603050405020304" pitchFamily="18" charset="0"/>
              </a:rPr>
              <a:t>, D. Bertsimas, And A. R. </a:t>
            </a:r>
            <a:r>
              <a:rPr lang="en-US" sz="1800" dirty="0" err="1">
                <a:latin typeface="Carlito"/>
                <a:ea typeface="Times New Roman" panose="02020603050405020304" pitchFamily="18" charset="0"/>
              </a:rPr>
              <a:t>Odoni</a:t>
            </a:r>
            <a:r>
              <a:rPr lang="en-US" sz="1800" dirty="0">
                <a:latin typeface="Carlito"/>
                <a:ea typeface="Times New Roman" panose="02020603050405020304" pitchFamily="18" charset="0"/>
              </a:rPr>
              <a:t>, “The Multiairport Ground-Holding Problem In Air Traffic Control,” </a:t>
            </a:r>
            <a:r>
              <a:rPr lang="en-US" sz="1800" dirty="0" err="1">
                <a:latin typeface="Carlito"/>
                <a:ea typeface="Times New Roman" panose="02020603050405020304" pitchFamily="18" charset="0"/>
              </a:rPr>
              <a:t>Opns</a:t>
            </a:r>
            <a:r>
              <a:rPr lang="en-US" sz="1800" dirty="0">
                <a:latin typeface="Carlito"/>
                <a:ea typeface="Times New Roman" panose="02020603050405020304" pitchFamily="18" charset="0"/>
              </a:rPr>
              <a:t>. Res. 42, 249–261 (1994a).</a:t>
            </a:r>
          </a:p>
        </p:txBody>
      </p:sp>
    </p:spTree>
    <p:extLst>
      <p:ext uri="{BB962C8B-B14F-4D97-AF65-F5344CB8AC3E}">
        <p14:creationId xmlns:p14="http://schemas.microsoft.com/office/powerpoint/2010/main" val="67227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267"/>
        <p:cNvGrpSpPr/>
        <p:nvPr/>
      </p:nvGrpSpPr>
      <p:grpSpPr>
        <a:xfrm>
          <a:off x="0" y="0"/>
          <a:ext cx="0" cy="0"/>
          <a:chOff x="0" y="0"/>
          <a:chExt cx="0" cy="0"/>
        </a:xfrm>
      </p:grpSpPr>
      <p:sp>
        <p:nvSpPr>
          <p:cNvPr id="3" name="Rectangle 2">
            <a:extLst>
              <a:ext uri="{FF2B5EF4-FFF2-40B4-BE49-F238E27FC236}">
                <a16:creationId xmlns:a16="http://schemas.microsoft.com/office/drawing/2014/main" id="{83F0E141-2136-4D8F-B125-1549A0A95AB7}"/>
              </a:ext>
            </a:extLst>
          </p:cNvPr>
          <p:cNvSpPr/>
          <p:nvPr/>
        </p:nvSpPr>
        <p:spPr>
          <a:xfrm>
            <a:off x="1728020" y="1659194"/>
            <a:ext cx="5613069" cy="1323439"/>
          </a:xfrm>
          <a:prstGeom prst="rect">
            <a:avLst/>
          </a:prstGeom>
          <a:noFill/>
          <a:effectLst>
            <a:outerShdw blurRad="50800" dist="38100" dir="2700000" algn="tl" rotWithShape="0">
              <a:prstClr val="black">
                <a:alpha val="40000"/>
              </a:prstClr>
            </a:outerShdw>
          </a:effectLst>
        </p:spPr>
        <p:txBody>
          <a:bodyPr wrap="square" lIns="91440" tIns="45720" rIns="91440" bIns="45720">
            <a:spAutoFit/>
          </a:bodyPr>
          <a:lstStyle/>
          <a:p>
            <a:pPr algn="ctr"/>
            <a:r>
              <a:rPr lang="en-US" sz="8000" b="1" cap="none" spc="0" dirty="0">
                <a:ln w="22225">
                  <a:solidFill>
                    <a:schemeClr val="accent2"/>
                  </a:solidFill>
                  <a:prstDash val="solid"/>
                </a:ln>
                <a:solidFill>
                  <a:schemeClr val="accent4">
                    <a:lumMod val="40000"/>
                    <a:lumOff val="60000"/>
                  </a:schemeClr>
                </a:soli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670295" y="93710"/>
            <a:ext cx="7972259" cy="13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Project Objectives</a:t>
            </a:r>
            <a:endParaRPr dirty="0"/>
          </a:p>
        </p:txBody>
      </p:sp>
      <p:sp>
        <p:nvSpPr>
          <p:cNvPr id="230" name="Google Shape;230;p25"/>
          <p:cNvSpPr txBox="1">
            <a:spLocks noGrp="1"/>
          </p:cNvSpPr>
          <p:nvPr>
            <p:ph type="subTitle" idx="1"/>
          </p:nvPr>
        </p:nvSpPr>
        <p:spPr>
          <a:xfrm>
            <a:off x="699792" y="1146688"/>
            <a:ext cx="5826369" cy="3395816"/>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dirty="0">
                <a:solidFill>
                  <a:schemeClr val="tx1"/>
                </a:solidFill>
                <a:latin typeface="Carlito"/>
              </a:rPr>
              <a:t>1. Given certain features, we would predict that whether a flight would be delayed or not.</a:t>
            </a:r>
          </a:p>
          <a:p>
            <a:pPr marL="0" lvl="0" indent="0" algn="l" rtl="0">
              <a:lnSpc>
                <a:spcPct val="150000"/>
              </a:lnSpc>
              <a:spcBef>
                <a:spcPts val="0"/>
              </a:spcBef>
              <a:spcAft>
                <a:spcPts val="0"/>
              </a:spcAft>
              <a:buNone/>
            </a:pPr>
            <a:r>
              <a:rPr lang="en-US" dirty="0">
                <a:solidFill>
                  <a:schemeClr val="tx1"/>
                </a:solidFill>
                <a:latin typeface="Carlito"/>
              </a:rPr>
              <a:t>2. Also we can predict, how far the delay would be in minutes.</a:t>
            </a:r>
          </a:p>
          <a:p>
            <a:pPr marL="0" lvl="0" indent="0" algn="l" rtl="0">
              <a:lnSpc>
                <a:spcPct val="150000"/>
              </a:lnSpc>
              <a:spcBef>
                <a:spcPts val="0"/>
              </a:spcBef>
              <a:spcAft>
                <a:spcPts val="0"/>
              </a:spcAft>
              <a:buNone/>
            </a:pPr>
            <a:r>
              <a:rPr lang="en-US" dirty="0">
                <a:solidFill>
                  <a:schemeClr val="tx1"/>
                </a:solidFill>
                <a:latin typeface="Carlito"/>
              </a:rPr>
              <a:t>3. We can also predict the percentage of delayed and non-delayed by giving the source, Destination and name of  the Airlines.</a:t>
            </a:r>
          </a:p>
          <a:p>
            <a:pPr marL="0" lvl="0" indent="0" algn="l" rtl="0">
              <a:lnSpc>
                <a:spcPct val="150000"/>
              </a:lnSpc>
              <a:spcBef>
                <a:spcPts val="0"/>
              </a:spcBef>
              <a:spcAft>
                <a:spcPts val="0"/>
              </a:spcAft>
              <a:buNone/>
            </a:pPr>
            <a:r>
              <a:rPr lang="en-US" dirty="0">
                <a:solidFill>
                  <a:schemeClr val="tx1"/>
                </a:solidFill>
                <a:latin typeface="Carlito"/>
              </a:rPr>
              <a:t>4. Another feature was added to rank airlines and to recommend which airlines to prefer for a journey.</a:t>
            </a:r>
          </a:p>
          <a:p>
            <a:pPr marL="0" lvl="0" indent="0" algn="l" rtl="0">
              <a:lnSpc>
                <a:spcPct val="150000"/>
              </a:lnSpc>
              <a:spcBef>
                <a:spcPts val="0"/>
              </a:spcBef>
              <a:spcAft>
                <a:spcPts val="0"/>
              </a:spcAft>
              <a:buNone/>
            </a:pPr>
            <a:endParaRPr lang="en-US" dirty="0">
              <a:solidFill>
                <a:schemeClr val="tx1"/>
              </a:solidFill>
              <a:latin typeface="Carlito"/>
            </a:endParaRPr>
          </a:p>
        </p:txBody>
      </p:sp>
      <p:sp>
        <p:nvSpPr>
          <p:cNvPr id="74" name="Google Shape;10326;p57">
            <a:extLst>
              <a:ext uri="{FF2B5EF4-FFF2-40B4-BE49-F238E27FC236}">
                <a16:creationId xmlns:a16="http://schemas.microsoft.com/office/drawing/2014/main" id="{1262706E-7D2D-4560-86CC-FA706BF2A216}"/>
              </a:ext>
            </a:extLst>
          </p:cNvPr>
          <p:cNvSpPr/>
          <p:nvPr/>
        </p:nvSpPr>
        <p:spPr>
          <a:xfrm>
            <a:off x="6813292" y="1277923"/>
            <a:ext cx="1814513" cy="2040463"/>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14" name="Google Shape;314;p26"/>
          <p:cNvSpPr txBox="1">
            <a:spLocks noGrp="1"/>
          </p:cNvSpPr>
          <p:nvPr>
            <p:ph type="subTitle" idx="1"/>
          </p:nvPr>
        </p:nvSpPr>
        <p:spPr>
          <a:xfrm>
            <a:off x="300271" y="1133027"/>
            <a:ext cx="8578258" cy="347584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solidFill>
                  <a:schemeClr val="tx1"/>
                </a:solidFill>
                <a:latin typeface="Carlito"/>
              </a:rPr>
              <a:t>The existing system deals with Time series forecasting of data which sees the data year wise and country wise. The existing system uses a approach of articulation point which is assumed to be having the greatest delay. And using arima modelling, the system has seen the change in the delay over years, concluding the delay of which airport is  the delay most likely to occur in the country.</a:t>
            </a:r>
          </a:p>
          <a:p>
            <a:pPr marL="0" lvl="0" indent="0" algn="l" rtl="0">
              <a:lnSpc>
                <a:spcPct val="150000"/>
              </a:lnSpc>
              <a:spcBef>
                <a:spcPts val="0"/>
              </a:spcBef>
              <a:spcAft>
                <a:spcPts val="0"/>
              </a:spcAft>
              <a:buNone/>
            </a:pPr>
            <a:r>
              <a:rPr lang="en-US" b="1" dirty="0">
                <a:solidFill>
                  <a:schemeClr val="tx1"/>
                </a:solidFill>
                <a:latin typeface="Carlito"/>
              </a:rPr>
              <a:t>Disadvantages:</a:t>
            </a:r>
          </a:p>
          <a:p>
            <a:pPr marL="0" lvl="0" indent="0" algn="just" rtl="0">
              <a:lnSpc>
                <a:spcPct val="150000"/>
              </a:lnSpc>
              <a:spcBef>
                <a:spcPts val="0"/>
              </a:spcBef>
              <a:spcAft>
                <a:spcPts val="0"/>
              </a:spcAft>
              <a:buNone/>
            </a:pPr>
            <a:r>
              <a:rPr lang="en-US" dirty="0">
                <a:solidFill>
                  <a:schemeClr val="tx1"/>
                </a:solidFill>
                <a:latin typeface="Carlito"/>
              </a:rPr>
              <a:t>The existing system deals with year-wise timeseries forecasting and uses the approach of clustered networks, where the delay is forecasted only by airport wise. They are harder to explain and to interpret coefficients requires stationary series with constant autocorrelation</a:t>
            </a:r>
            <a:endParaRPr dirty="0">
              <a:solidFill>
                <a:schemeClr val="tx1"/>
              </a:solidFill>
              <a:latin typeface="Carlito"/>
            </a:endParaRPr>
          </a:p>
        </p:txBody>
      </p:sp>
      <p:sp>
        <p:nvSpPr>
          <p:cNvPr id="315" name="Google Shape;315;p26"/>
          <p:cNvSpPr txBox="1">
            <a:spLocks noGrp="1"/>
          </p:cNvSpPr>
          <p:nvPr>
            <p:ph type="title"/>
          </p:nvPr>
        </p:nvSpPr>
        <p:spPr>
          <a:xfrm>
            <a:off x="285521" y="142340"/>
            <a:ext cx="8452897" cy="7204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14" name="Google Shape;314;p26"/>
          <p:cNvSpPr txBox="1">
            <a:spLocks noGrp="1"/>
          </p:cNvSpPr>
          <p:nvPr>
            <p:ph type="subTitle" idx="1"/>
          </p:nvPr>
        </p:nvSpPr>
        <p:spPr>
          <a:xfrm>
            <a:off x="300271" y="867556"/>
            <a:ext cx="8578258" cy="347584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solidFill>
                  <a:schemeClr val="tx1"/>
                </a:solidFill>
                <a:latin typeface="Carlito"/>
              </a:rPr>
              <a:t>In the proposed system, we use classification algorithms like KNN Classification, XGB Classifier , Random Forest Classifier and Decision Tree Classifier to predict whether the flight would be delayed or not. Out of these algorithms XGB Classifier gives best accuracy using this algorithm we can predict whether the flight arriving in the destination will have delay or not. Also regression techniques are performed to predict arrival delays of how much delay is to occur.</a:t>
            </a:r>
            <a:r>
              <a:rPr lang="en-US" b="1" dirty="0">
                <a:solidFill>
                  <a:schemeClr val="tx1"/>
                </a:solidFill>
                <a:latin typeface="Carlito"/>
              </a:rPr>
              <a:t> </a:t>
            </a:r>
            <a:r>
              <a:rPr lang="en-US" dirty="0">
                <a:solidFill>
                  <a:schemeClr val="tx1"/>
                </a:solidFill>
                <a:latin typeface="Carlito"/>
              </a:rPr>
              <a:t>A feature of ranking and recommendation are also added for better travel.</a:t>
            </a:r>
          </a:p>
          <a:p>
            <a:pPr marL="0" indent="0" algn="just">
              <a:lnSpc>
                <a:spcPct val="150000"/>
              </a:lnSpc>
              <a:buNone/>
            </a:pPr>
            <a:r>
              <a:rPr lang="en-US" b="1" dirty="0">
                <a:solidFill>
                  <a:schemeClr val="tx1"/>
                </a:solidFill>
                <a:latin typeface="Carlito"/>
              </a:rPr>
              <a:t>Advantages:</a:t>
            </a:r>
          </a:p>
          <a:p>
            <a:pPr marL="285750" indent="-285750" algn="just">
              <a:lnSpc>
                <a:spcPct val="150000"/>
              </a:lnSpc>
            </a:pPr>
            <a:r>
              <a:rPr lang="en-US" dirty="0">
                <a:solidFill>
                  <a:schemeClr val="tx1"/>
                </a:solidFill>
                <a:latin typeface="Carlito"/>
              </a:rPr>
              <a:t>Takes several features into account</a:t>
            </a:r>
          </a:p>
          <a:p>
            <a:pPr marL="285750" indent="-285750" algn="just">
              <a:lnSpc>
                <a:spcPct val="150000"/>
              </a:lnSpc>
            </a:pPr>
            <a:r>
              <a:rPr lang="en-US" dirty="0">
                <a:solidFill>
                  <a:schemeClr val="tx1"/>
                </a:solidFill>
                <a:latin typeface="Carlito"/>
              </a:rPr>
              <a:t>Has predictions which helps both for airline management system and passengers</a:t>
            </a:r>
          </a:p>
          <a:p>
            <a:pPr marL="285750" indent="-285750" algn="just">
              <a:lnSpc>
                <a:spcPct val="150000"/>
              </a:lnSpc>
            </a:pPr>
            <a:r>
              <a:rPr lang="en-US" dirty="0">
                <a:solidFill>
                  <a:schemeClr val="tx1"/>
                </a:solidFill>
                <a:latin typeface="Carlito"/>
              </a:rPr>
              <a:t>Recommendations are added to suggest flights for their journey</a:t>
            </a:r>
            <a:endParaRPr dirty="0">
              <a:solidFill>
                <a:schemeClr val="tx1"/>
              </a:solidFill>
              <a:latin typeface="Carlito"/>
            </a:endParaRPr>
          </a:p>
        </p:txBody>
      </p:sp>
      <p:sp>
        <p:nvSpPr>
          <p:cNvPr id="315" name="Google Shape;315;p26"/>
          <p:cNvSpPr txBox="1">
            <a:spLocks noGrp="1"/>
          </p:cNvSpPr>
          <p:nvPr>
            <p:ph type="title"/>
          </p:nvPr>
        </p:nvSpPr>
        <p:spPr>
          <a:xfrm>
            <a:off x="285521" y="142340"/>
            <a:ext cx="8452897" cy="7204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Proposed System</a:t>
            </a:r>
            <a:endParaRPr dirty="0"/>
          </a:p>
        </p:txBody>
      </p:sp>
    </p:spTree>
    <p:extLst>
      <p:ext uri="{BB962C8B-B14F-4D97-AF65-F5344CB8AC3E}">
        <p14:creationId xmlns:p14="http://schemas.microsoft.com/office/powerpoint/2010/main" val="11819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3A8A82D-730C-43E3-B3B6-47EE7CF697E8}"/>
              </a:ext>
            </a:extLst>
          </p:cNvPr>
          <p:cNvGraphicFramePr>
            <a:graphicFrameLocks noGrp="1"/>
          </p:cNvGraphicFramePr>
          <p:nvPr>
            <p:extLst>
              <p:ext uri="{D42A27DB-BD31-4B8C-83A1-F6EECF244321}">
                <p14:modId xmlns:p14="http://schemas.microsoft.com/office/powerpoint/2010/main" val="1857241766"/>
              </p:ext>
            </p:extLst>
          </p:nvPr>
        </p:nvGraphicFramePr>
        <p:xfrm>
          <a:off x="663678" y="265471"/>
          <a:ext cx="7934632" cy="4685416"/>
        </p:xfrm>
        <a:graphic>
          <a:graphicData uri="http://schemas.openxmlformats.org/drawingml/2006/table">
            <a:tbl>
              <a:tblPr firstRow="1" firstCol="1" bandRow="1">
                <a:tableStyleId>{75C67682-1301-4ACF-BF4E-5B11E3E0F200}</a:tableStyleId>
              </a:tblPr>
              <a:tblGrid>
                <a:gridCol w="3984330">
                  <a:extLst>
                    <a:ext uri="{9D8B030D-6E8A-4147-A177-3AD203B41FA5}">
                      <a16:colId xmlns:a16="http://schemas.microsoft.com/office/drawing/2014/main" val="2295299113"/>
                    </a:ext>
                  </a:extLst>
                </a:gridCol>
                <a:gridCol w="3950302">
                  <a:extLst>
                    <a:ext uri="{9D8B030D-6E8A-4147-A177-3AD203B41FA5}">
                      <a16:colId xmlns:a16="http://schemas.microsoft.com/office/drawing/2014/main" val="1288953045"/>
                    </a:ext>
                  </a:extLst>
                </a:gridCol>
              </a:tblGrid>
              <a:tr h="282476">
                <a:tc>
                  <a:txBody>
                    <a:bodyPr/>
                    <a:lstStyle/>
                    <a:p>
                      <a:pPr marL="0" marR="228600" indent="0" algn="ctr">
                        <a:lnSpc>
                          <a:spcPct val="107000"/>
                        </a:lnSpc>
                        <a:spcBef>
                          <a:spcPts val="0"/>
                        </a:spcBef>
                        <a:spcAft>
                          <a:spcPts val="0"/>
                        </a:spcAft>
                      </a:pPr>
                      <a:r>
                        <a:rPr lang="en-US" sz="1600" b="1">
                          <a:effectLst/>
                          <a:latin typeface="Carlito"/>
                        </a:rPr>
                        <a:t>EXISTING SYSTEM </a:t>
                      </a:r>
                      <a:endParaRPr lang="en-US" sz="1600" b="1">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ctr">
                        <a:lnSpc>
                          <a:spcPct val="107000"/>
                        </a:lnSpc>
                        <a:spcBef>
                          <a:spcPts val="0"/>
                        </a:spcBef>
                        <a:spcAft>
                          <a:spcPts val="0"/>
                        </a:spcAft>
                      </a:pPr>
                      <a:r>
                        <a:rPr lang="en-US" sz="1600" b="1" dirty="0">
                          <a:effectLst/>
                          <a:latin typeface="Carlito"/>
                        </a:rPr>
                        <a:t>PROPOSED SYSTEM </a:t>
                      </a:r>
                      <a:endParaRPr lang="en-US" sz="1600" b="1"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563892036"/>
                  </a:ext>
                </a:extLst>
              </a:tr>
              <a:tr h="536155">
                <a:tc>
                  <a:txBody>
                    <a:bodyPr/>
                    <a:lstStyle/>
                    <a:p>
                      <a:pPr marL="4445" marR="228600" indent="0" algn="l">
                        <a:lnSpc>
                          <a:spcPct val="107000"/>
                        </a:lnSpc>
                        <a:spcBef>
                          <a:spcPts val="0"/>
                        </a:spcBef>
                        <a:spcAft>
                          <a:spcPts val="0"/>
                        </a:spcAft>
                      </a:pPr>
                      <a:r>
                        <a:rPr lang="en-US" sz="1600">
                          <a:effectLst/>
                          <a:latin typeface="Carlito"/>
                        </a:rPr>
                        <a:t>Deals with Time-Series forecasting of data only by year</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Deals with supervised machine learning solution involving various parameters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019402251"/>
                  </a:ext>
                </a:extLst>
              </a:tr>
              <a:tr h="536155">
                <a:tc>
                  <a:txBody>
                    <a:bodyPr/>
                    <a:lstStyle/>
                    <a:p>
                      <a:pPr marL="4445" marR="228600" indent="0" algn="just">
                        <a:lnSpc>
                          <a:spcPct val="107000"/>
                        </a:lnSpc>
                        <a:spcBef>
                          <a:spcPts val="0"/>
                        </a:spcBef>
                        <a:spcAft>
                          <a:spcPts val="0"/>
                        </a:spcAft>
                      </a:pPr>
                      <a:r>
                        <a:rPr lang="en-US" sz="1600" dirty="0">
                          <a:effectLst/>
                          <a:latin typeface="Carlito"/>
                        </a:rPr>
                        <a:t>Uses a approach of articulation point which is assumed to be having the greatest delay.</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No such approach of articulation point.</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1451543426"/>
                  </a:ext>
                </a:extLst>
              </a:tr>
              <a:tr h="536155">
                <a:tc>
                  <a:txBody>
                    <a:bodyPr/>
                    <a:lstStyle/>
                    <a:p>
                      <a:pPr marL="4445" marR="228600" indent="0" algn="l">
                        <a:lnSpc>
                          <a:spcPct val="107000"/>
                        </a:lnSpc>
                        <a:spcBef>
                          <a:spcPts val="0"/>
                        </a:spcBef>
                        <a:spcAft>
                          <a:spcPts val="0"/>
                        </a:spcAft>
                      </a:pPr>
                      <a:r>
                        <a:rPr lang="en-US" sz="1600" dirty="0">
                          <a:effectLst/>
                          <a:latin typeface="Carlito"/>
                        </a:rPr>
                        <a:t>Country wise forecasting. </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Origin , Destination and Airlines wise forecasting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4268916817"/>
                  </a:ext>
                </a:extLst>
              </a:tr>
              <a:tr h="297448">
                <a:tc>
                  <a:txBody>
                    <a:bodyPr/>
                    <a:lstStyle/>
                    <a:p>
                      <a:pPr marL="4445" marR="228600" indent="0" algn="l">
                        <a:lnSpc>
                          <a:spcPct val="107000"/>
                        </a:lnSpc>
                        <a:spcBef>
                          <a:spcPts val="0"/>
                        </a:spcBef>
                        <a:spcAft>
                          <a:spcPts val="0"/>
                        </a:spcAft>
                      </a:pPr>
                      <a:r>
                        <a:rPr lang="en-US" sz="1600">
                          <a:effectLst/>
                          <a:latin typeface="Carlito"/>
                        </a:rPr>
                        <a:t>Works only on small datasets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Works also on large datasets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118735138"/>
                  </a:ext>
                </a:extLst>
              </a:tr>
              <a:tr h="711069">
                <a:tc>
                  <a:txBody>
                    <a:bodyPr/>
                    <a:lstStyle/>
                    <a:p>
                      <a:pPr marL="4445" marR="228600" indent="0" algn="just">
                        <a:lnSpc>
                          <a:spcPct val="148000"/>
                        </a:lnSpc>
                        <a:spcBef>
                          <a:spcPts val="0"/>
                        </a:spcBef>
                        <a:spcAft>
                          <a:spcPts val="0"/>
                        </a:spcAft>
                      </a:pPr>
                      <a:r>
                        <a:rPr lang="en-US" sz="1600">
                          <a:effectLst/>
                          <a:latin typeface="Carlito"/>
                        </a:rPr>
                        <a:t>Just shows the trend of delay over years.</a:t>
                      </a:r>
                    </a:p>
                    <a:p>
                      <a:pPr marL="4445" marR="228600" indent="0" algn="l">
                        <a:lnSpc>
                          <a:spcPct val="107000"/>
                        </a:lnSpc>
                        <a:spcBef>
                          <a:spcPts val="0"/>
                        </a:spcBef>
                        <a:spcAft>
                          <a:spcPts val="0"/>
                        </a:spcAft>
                      </a:pPr>
                      <a:r>
                        <a:rPr lang="en-US" sz="1600">
                          <a:effectLst/>
                          <a:latin typeface="Carlito"/>
                        </a:rPr>
                        <a:t>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just">
                        <a:lnSpc>
                          <a:spcPct val="107000"/>
                        </a:lnSpc>
                        <a:spcBef>
                          <a:spcPts val="0"/>
                        </a:spcBef>
                        <a:spcAft>
                          <a:spcPts val="0"/>
                        </a:spcAft>
                      </a:pPr>
                      <a:r>
                        <a:rPr lang="en-US" sz="1600">
                          <a:effectLst/>
                          <a:latin typeface="Carlito"/>
                        </a:rPr>
                        <a:t>Shows delayed or not , along with how much delay is to occur.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2362414296"/>
                  </a:ext>
                </a:extLst>
              </a:tr>
              <a:tr h="789833">
                <a:tc>
                  <a:txBody>
                    <a:bodyPr/>
                    <a:lstStyle/>
                    <a:p>
                      <a:pPr marL="4445" marR="228600" indent="0" algn="just">
                        <a:lnSpc>
                          <a:spcPct val="107000"/>
                        </a:lnSpc>
                        <a:spcBef>
                          <a:spcPts val="0"/>
                        </a:spcBef>
                        <a:spcAft>
                          <a:spcPts val="0"/>
                        </a:spcAft>
                      </a:pPr>
                      <a:r>
                        <a:rPr lang="en-US" sz="1600">
                          <a:effectLst/>
                          <a:latin typeface="Carlito"/>
                        </a:rPr>
                        <a:t>No recommendations of flights for journey is made.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l">
                        <a:lnSpc>
                          <a:spcPct val="107000"/>
                        </a:lnSpc>
                        <a:spcBef>
                          <a:spcPts val="0"/>
                        </a:spcBef>
                        <a:spcAft>
                          <a:spcPts val="0"/>
                        </a:spcAft>
                      </a:pPr>
                      <a:r>
                        <a:rPr lang="en-US" sz="1600">
                          <a:effectLst/>
                          <a:latin typeface="Carlito"/>
                        </a:rPr>
                        <a:t>Flights are ranked with score based on their delays and speed , recommendations are done.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083373253"/>
                  </a:ext>
                </a:extLst>
              </a:tr>
              <a:tr h="919580">
                <a:tc>
                  <a:txBody>
                    <a:bodyPr/>
                    <a:lstStyle/>
                    <a:p>
                      <a:pPr marL="4445" marR="228600" indent="0" algn="just">
                        <a:lnSpc>
                          <a:spcPct val="107000"/>
                        </a:lnSpc>
                        <a:spcBef>
                          <a:spcPts val="0"/>
                        </a:spcBef>
                        <a:spcAft>
                          <a:spcPts val="0"/>
                        </a:spcAft>
                      </a:pPr>
                      <a:r>
                        <a:rPr lang="en-US" sz="1600">
                          <a:effectLst/>
                          <a:latin typeface="Carlito"/>
                        </a:rPr>
                        <a:t>Do not show the ratio of flights delayed and non delayed. </a:t>
                      </a:r>
                      <a:endParaRPr lang="en-US" sz="160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tc>
                  <a:txBody>
                    <a:bodyPr/>
                    <a:lstStyle/>
                    <a:p>
                      <a:pPr marL="0" marR="228600" indent="0" algn="just">
                        <a:lnSpc>
                          <a:spcPct val="107000"/>
                        </a:lnSpc>
                        <a:spcBef>
                          <a:spcPts val="0"/>
                        </a:spcBef>
                        <a:spcAft>
                          <a:spcPts val="0"/>
                        </a:spcAft>
                      </a:pPr>
                      <a:r>
                        <a:rPr lang="en-US" sz="1600" dirty="0">
                          <a:effectLst/>
                          <a:latin typeface="Carlito"/>
                        </a:rPr>
                        <a:t>With the predicted value a pie chart is represented to know how far the flight is to get delayed.</a:t>
                      </a:r>
                      <a:endParaRPr lang="en-US" sz="1600" dirty="0">
                        <a:solidFill>
                          <a:srgbClr val="000000"/>
                        </a:solidFill>
                        <a:effectLst/>
                        <a:latin typeface="Carlito"/>
                        <a:ea typeface="Times New Roman" panose="02020603050405020304" pitchFamily="18" charset="0"/>
                        <a:cs typeface="Times New Roman" panose="02020603050405020304" pitchFamily="18" charset="0"/>
                      </a:endParaRPr>
                    </a:p>
                  </a:txBody>
                  <a:tcPr marL="32853" marR="11534" marT="41241" marB="0"/>
                </a:tc>
                <a:extLst>
                  <a:ext uri="{0D108BD9-81ED-4DB2-BD59-A6C34878D82A}">
                    <a16:rowId xmlns:a16="http://schemas.microsoft.com/office/drawing/2014/main" val="3938433286"/>
                  </a:ext>
                </a:extLst>
              </a:tr>
            </a:tbl>
          </a:graphicData>
        </a:graphic>
      </p:graphicFrame>
    </p:spTree>
    <p:extLst>
      <p:ext uri="{BB962C8B-B14F-4D97-AF65-F5344CB8AC3E}">
        <p14:creationId xmlns:p14="http://schemas.microsoft.com/office/powerpoint/2010/main" val="43306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6" name="Google Shape;386;p27"/>
          <p:cNvSpPr txBox="1">
            <a:spLocks noGrp="1"/>
          </p:cNvSpPr>
          <p:nvPr>
            <p:ph type="title"/>
          </p:nvPr>
        </p:nvSpPr>
        <p:spPr>
          <a:xfrm>
            <a:off x="1655337" y="303525"/>
            <a:ext cx="6478398"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Requirements</a:t>
            </a:r>
            <a:endParaRPr dirty="0"/>
          </a:p>
        </p:txBody>
      </p:sp>
      <p:sp>
        <p:nvSpPr>
          <p:cNvPr id="85" name="Google Shape;314;p26">
            <a:extLst>
              <a:ext uri="{FF2B5EF4-FFF2-40B4-BE49-F238E27FC236}">
                <a16:creationId xmlns:a16="http://schemas.microsoft.com/office/drawing/2014/main" id="{CA83D2F4-DD4D-4746-99CD-4099958E3122}"/>
              </a:ext>
            </a:extLst>
          </p:cNvPr>
          <p:cNvSpPr txBox="1">
            <a:spLocks noGrp="1"/>
          </p:cNvSpPr>
          <p:nvPr>
            <p:ph type="subTitle" idx="1"/>
          </p:nvPr>
        </p:nvSpPr>
        <p:spPr>
          <a:xfrm>
            <a:off x="720600" y="897053"/>
            <a:ext cx="3851400" cy="1964134"/>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US" sz="1800" dirty="0">
                <a:latin typeface="Carlito"/>
                <a:ea typeface="Source Code Pro Black" panose="020B0604020202020204" charset="0"/>
              </a:rPr>
              <a:t>Hardware Requirements:               </a:t>
            </a:r>
          </a:p>
          <a:p>
            <a:pPr marL="0" lvl="0" indent="0" algn="just" rtl="0">
              <a:lnSpc>
                <a:spcPct val="150000"/>
              </a:lnSpc>
              <a:spcBef>
                <a:spcPts val="0"/>
              </a:spcBef>
              <a:spcAft>
                <a:spcPts val="0"/>
              </a:spcAft>
              <a:buNone/>
            </a:pPr>
            <a:r>
              <a:rPr lang="en-US" dirty="0">
                <a:latin typeface="Carlito"/>
              </a:rPr>
              <a:t>a) Processor  	-I3,I5,I7 </a:t>
            </a:r>
          </a:p>
          <a:p>
            <a:pPr marL="0" lvl="0" indent="0" algn="just" rtl="0">
              <a:lnSpc>
                <a:spcPct val="150000"/>
              </a:lnSpc>
              <a:spcBef>
                <a:spcPts val="0"/>
              </a:spcBef>
              <a:spcAft>
                <a:spcPts val="0"/>
              </a:spcAft>
              <a:buNone/>
            </a:pPr>
            <a:r>
              <a:rPr lang="en-US" dirty="0">
                <a:latin typeface="Carlito"/>
              </a:rPr>
              <a:t>b) RAM 	 	-4GB </a:t>
            </a:r>
          </a:p>
          <a:p>
            <a:pPr marL="0" lvl="0" indent="0" algn="just" rtl="0">
              <a:lnSpc>
                <a:spcPct val="150000"/>
              </a:lnSpc>
              <a:spcBef>
                <a:spcPts val="0"/>
              </a:spcBef>
              <a:spcAft>
                <a:spcPts val="0"/>
              </a:spcAft>
              <a:buNone/>
            </a:pPr>
            <a:r>
              <a:rPr lang="en-US" dirty="0">
                <a:latin typeface="Carlito"/>
              </a:rPr>
              <a:t>c) Hard Disk 	-250GB </a:t>
            </a:r>
          </a:p>
          <a:p>
            <a:pPr marL="0" lvl="0" indent="0" algn="just" rtl="0">
              <a:lnSpc>
                <a:spcPct val="150000"/>
              </a:lnSpc>
              <a:spcBef>
                <a:spcPts val="0"/>
              </a:spcBef>
              <a:spcAft>
                <a:spcPts val="0"/>
              </a:spcAft>
              <a:buNone/>
            </a:pPr>
            <a:endParaRPr dirty="0">
              <a:latin typeface="Carlito"/>
            </a:endParaRPr>
          </a:p>
        </p:txBody>
      </p:sp>
      <p:sp>
        <p:nvSpPr>
          <p:cNvPr id="86" name="Google Shape;314;p26">
            <a:extLst>
              <a:ext uri="{FF2B5EF4-FFF2-40B4-BE49-F238E27FC236}">
                <a16:creationId xmlns:a16="http://schemas.microsoft.com/office/drawing/2014/main" id="{376CAFD1-337C-4552-A624-F7E6E3E1E300}"/>
              </a:ext>
            </a:extLst>
          </p:cNvPr>
          <p:cNvSpPr txBox="1">
            <a:spLocks/>
          </p:cNvSpPr>
          <p:nvPr/>
        </p:nvSpPr>
        <p:spPr>
          <a:xfrm>
            <a:off x="5098413" y="865098"/>
            <a:ext cx="3851400" cy="18559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indent="0" algn="just">
              <a:lnSpc>
                <a:spcPct val="200000"/>
              </a:lnSpc>
            </a:pPr>
            <a:r>
              <a:rPr lang="en-US" sz="1800" dirty="0">
                <a:latin typeface="Carlito"/>
                <a:ea typeface="Source Code Pro Black" panose="020B0604020202020204" charset="0"/>
              </a:rPr>
              <a:t>Software Requirements:               </a:t>
            </a:r>
          </a:p>
          <a:p>
            <a:pPr marL="0" indent="0" algn="just">
              <a:lnSpc>
                <a:spcPct val="150000"/>
              </a:lnSpc>
            </a:pPr>
            <a:r>
              <a:rPr lang="en-US" dirty="0">
                <a:latin typeface="Carlito"/>
              </a:rPr>
              <a:t>a) Python version 3.6 and above </a:t>
            </a:r>
          </a:p>
          <a:p>
            <a:pPr marL="0" indent="0" algn="just">
              <a:lnSpc>
                <a:spcPct val="150000"/>
              </a:lnSpc>
            </a:pPr>
            <a:r>
              <a:rPr lang="en-US" dirty="0">
                <a:latin typeface="Carlito"/>
              </a:rPr>
              <a:t>b) Google </a:t>
            </a:r>
            <a:r>
              <a:rPr lang="en-US" dirty="0" err="1">
                <a:latin typeface="Carlito"/>
              </a:rPr>
              <a:t>colab</a:t>
            </a:r>
            <a:r>
              <a:rPr lang="en-US" dirty="0">
                <a:latin typeface="Carlito"/>
              </a:rPr>
              <a:t> software or </a:t>
            </a:r>
            <a:r>
              <a:rPr lang="en-US" dirty="0" err="1">
                <a:latin typeface="Carlito"/>
              </a:rPr>
              <a:t>Jupyter</a:t>
            </a:r>
            <a:r>
              <a:rPr lang="en-US" dirty="0">
                <a:latin typeface="Carlito"/>
              </a:rPr>
              <a:t> Notebook </a:t>
            </a:r>
          </a:p>
          <a:p>
            <a:pPr marL="0" indent="0" algn="just">
              <a:lnSpc>
                <a:spcPct val="150000"/>
              </a:lnSpc>
            </a:pPr>
            <a:endParaRPr lang="en-US" dirty="0">
              <a:latin typeface="Carlito"/>
            </a:endParaRPr>
          </a:p>
        </p:txBody>
      </p:sp>
      <p:sp>
        <p:nvSpPr>
          <p:cNvPr id="87" name="Google Shape;314;p26">
            <a:extLst>
              <a:ext uri="{FF2B5EF4-FFF2-40B4-BE49-F238E27FC236}">
                <a16:creationId xmlns:a16="http://schemas.microsoft.com/office/drawing/2014/main" id="{BCA0DDE2-B0F2-4DE5-8565-62030FAE98A1}"/>
              </a:ext>
            </a:extLst>
          </p:cNvPr>
          <p:cNvSpPr txBox="1">
            <a:spLocks/>
          </p:cNvSpPr>
          <p:nvPr/>
        </p:nvSpPr>
        <p:spPr>
          <a:xfrm>
            <a:off x="3119671" y="3318387"/>
            <a:ext cx="2130755" cy="173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285750" indent="-285750" algn="just">
              <a:lnSpc>
                <a:spcPct val="150000"/>
              </a:lnSpc>
              <a:buFont typeface="Wingdings" panose="05000000000000000000" pitchFamily="2" charset="2"/>
              <a:buChar char="v"/>
            </a:pPr>
            <a:r>
              <a:rPr lang="en-US" dirty="0">
                <a:latin typeface="Carlito"/>
              </a:rPr>
              <a:t>Pandas	</a:t>
            </a:r>
          </a:p>
          <a:p>
            <a:pPr marL="285750" indent="-285750" algn="just">
              <a:lnSpc>
                <a:spcPct val="150000"/>
              </a:lnSpc>
              <a:buFont typeface="Wingdings" panose="05000000000000000000" pitchFamily="2" charset="2"/>
              <a:buChar char="v"/>
            </a:pPr>
            <a:r>
              <a:rPr lang="en-US" dirty="0" err="1">
                <a:latin typeface="Carlito"/>
              </a:rPr>
              <a:t>Numpy</a:t>
            </a:r>
            <a:endParaRPr lang="en-US" dirty="0">
              <a:latin typeface="Carlito"/>
            </a:endParaRPr>
          </a:p>
          <a:p>
            <a:pPr marL="285750" indent="-285750" algn="just">
              <a:lnSpc>
                <a:spcPct val="150000"/>
              </a:lnSpc>
              <a:buFont typeface="Wingdings" panose="05000000000000000000" pitchFamily="2" charset="2"/>
              <a:buChar char="v"/>
            </a:pPr>
            <a:r>
              <a:rPr lang="en-US" dirty="0">
                <a:latin typeface="Carlito"/>
              </a:rPr>
              <a:t>Matplotlib</a:t>
            </a:r>
          </a:p>
          <a:p>
            <a:pPr marL="0" indent="0" algn="just">
              <a:lnSpc>
                <a:spcPct val="150000"/>
              </a:lnSpc>
            </a:pPr>
            <a:endParaRPr lang="en-US" dirty="0">
              <a:latin typeface="Carlito"/>
            </a:endParaRPr>
          </a:p>
        </p:txBody>
      </p:sp>
      <p:sp>
        <p:nvSpPr>
          <p:cNvPr id="88" name="Google Shape;314;p26">
            <a:extLst>
              <a:ext uri="{FF2B5EF4-FFF2-40B4-BE49-F238E27FC236}">
                <a16:creationId xmlns:a16="http://schemas.microsoft.com/office/drawing/2014/main" id="{BCA017FE-669C-4BAC-BDF9-86FDE2CFFBDB}"/>
              </a:ext>
            </a:extLst>
          </p:cNvPr>
          <p:cNvSpPr txBox="1">
            <a:spLocks/>
          </p:cNvSpPr>
          <p:nvPr/>
        </p:nvSpPr>
        <p:spPr>
          <a:xfrm>
            <a:off x="4451941" y="3323303"/>
            <a:ext cx="2130755" cy="17304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285750" indent="-285750" algn="just">
              <a:lnSpc>
                <a:spcPct val="150000"/>
              </a:lnSpc>
              <a:buFont typeface="Wingdings" panose="05000000000000000000" pitchFamily="2" charset="2"/>
              <a:buChar char="v"/>
            </a:pPr>
            <a:r>
              <a:rPr lang="en-US" dirty="0" err="1">
                <a:latin typeface="Carlito"/>
              </a:rPr>
              <a:t>Xgboost</a:t>
            </a:r>
            <a:endParaRPr lang="en-US" dirty="0">
              <a:latin typeface="Carlito"/>
            </a:endParaRPr>
          </a:p>
          <a:p>
            <a:pPr marL="285750" indent="-285750" algn="just">
              <a:lnSpc>
                <a:spcPct val="150000"/>
              </a:lnSpc>
              <a:buFont typeface="Wingdings" panose="05000000000000000000" pitchFamily="2" charset="2"/>
              <a:buChar char="v"/>
            </a:pPr>
            <a:r>
              <a:rPr lang="en-US" dirty="0" err="1">
                <a:latin typeface="Carlito"/>
              </a:rPr>
              <a:t>Sklearn</a:t>
            </a:r>
            <a:endParaRPr lang="en-US" dirty="0">
              <a:latin typeface="Carlito"/>
            </a:endParaRPr>
          </a:p>
          <a:p>
            <a:pPr marL="285750" indent="-285750" algn="just">
              <a:lnSpc>
                <a:spcPct val="150000"/>
              </a:lnSpc>
              <a:buFont typeface="Wingdings" panose="05000000000000000000" pitchFamily="2" charset="2"/>
              <a:buChar char="v"/>
            </a:pPr>
            <a:r>
              <a:rPr lang="en-US" dirty="0">
                <a:latin typeface="Carlito"/>
              </a:rPr>
              <a:t>Flask</a:t>
            </a:r>
          </a:p>
        </p:txBody>
      </p:sp>
      <p:sp>
        <p:nvSpPr>
          <p:cNvPr id="89" name="Google Shape;314;p26">
            <a:extLst>
              <a:ext uri="{FF2B5EF4-FFF2-40B4-BE49-F238E27FC236}">
                <a16:creationId xmlns:a16="http://schemas.microsoft.com/office/drawing/2014/main" id="{E7861431-85F4-45FB-A69A-1D585B2C1ABD}"/>
              </a:ext>
            </a:extLst>
          </p:cNvPr>
          <p:cNvSpPr txBox="1">
            <a:spLocks/>
          </p:cNvSpPr>
          <p:nvPr/>
        </p:nvSpPr>
        <p:spPr>
          <a:xfrm>
            <a:off x="3780891" y="2740742"/>
            <a:ext cx="1270431"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Packages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01" name="Google Shape;501;p28"/>
          <p:cNvSpPr txBox="1">
            <a:spLocks noGrp="1"/>
          </p:cNvSpPr>
          <p:nvPr>
            <p:ph type="title"/>
          </p:nvPr>
        </p:nvSpPr>
        <p:spPr>
          <a:xfrm>
            <a:off x="750096" y="229784"/>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System Design</a:t>
            </a:r>
            <a:endParaRPr dirty="0"/>
          </a:p>
        </p:txBody>
      </p:sp>
      <p:pic>
        <p:nvPicPr>
          <p:cNvPr id="4" name="Picture 3">
            <a:extLst>
              <a:ext uri="{FF2B5EF4-FFF2-40B4-BE49-F238E27FC236}">
                <a16:creationId xmlns:a16="http://schemas.microsoft.com/office/drawing/2014/main" id="{80820383-F6D9-48FF-A441-3919FA75E0C3}"/>
              </a:ext>
            </a:extLst>
          </p:cNvPr>
          <p:cNvPicPr/>
          <p:nvPr/>
        </p:nvPicPr>
        <p:blipFill>
          <a:blip r:embed="rId3">
            <a:extLst>
              <a:ext uri="{28A0092B-C50C-407E-A947-70E740481C1C}">
                <a14:useLocalDpi xmlns:a14="http://schemas.microsoft.com/office/drawing/2010/main" val="0"/>
              </a:ext>
            </a:extLst>
          </a:blip>
          <a:stretch>
            <a:fillRect/>
          </a:stretch>
        </p:blipFill>
        <p:spPr>
          <a:xfrm>
            <a:off x="1449951" y="1137274"/>
            <a:ext cx="6686550" cy="3235623"/>
          </a:xfrm>
          <a:prstGeom prst="rect">
            <a:avLst/>
          </a:prstGeom>
        </p:spPr>
      </p:pic>
      <p:sp>
        <p:nvSpPr>
          <p:cNvPr id="5" name="Google Shape;314;p26">
            <a:extLst>
              <a:ext uri="{FF2B5EF4-FFF2-40B4-BE49-F238E27FC236}">
                <a16:creationId xmlns:a16="http://schemas.microsoft.com/office/drawing/2014/main" id="{3D408F34-1659-4181-828E-1882D1E6FB50}"/>
              </a:ext>
            </a:extLst>
          </p:cNvPr>
          <p:cNvSpPr txBox="1">
            <a:spLocks/>
          </p:cNvSpPr>
          <p:nvPr/>
        </p:nvSpPr>
        <p:spPr>
          <a:xfrm>
            <a:off x="3308942" y="4326194"/>
            <a:ext cx="2841135"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Architecture Diagram</a:t>
            </a:r>
          </a:p>
        </p:txBody>
      </p:sp>
    </p:spTree>
    <p:extLst>
      <p:ext uri="{BB962C8B-B14F-4D97-AF65-F5344CB8AC3E}">
        <p14:creationId xmlns:p14="http://schemas.microsoft.com/office/powerpoint/2010/main" val="221834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5" name="Google Shape;314;p26">
            <a:extLst>
              <a:ext uri="{FF2B5EF4-FFF2-40B4-BE49-F238E27FC236}">
                <a16:creationId xmlns:a16="http://schemas.microsoft.com/office/drawing/2014/main" id="{3D408F34-1659-4181-828E-1882D1E6FB50}"/>
              </a:ext>
            </a:extLst>
          </p:cNvPr>
          <p:cNvSpPr txBox="1">
            <a:spLocks/>
          </p:cNvSpPr>
          <p:nvPr/>
        </p:nvSpPr>
        <p:spPr>
          <a:xfrm>
            <a:off x="3449051" y="3846871"/>
            <a:ext cx="2841135" cy="651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1pPr>
            <a:lvl2pPr marL="914400" marR="0" lvl="1"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2pPr>
            <a:lvl3pPr marL="1371600" marR="0" lvl="2"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3pPr>
            <a:lvl4pPr marL="1828800" marR="0" lvl="3"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4pPr>
            <a:lvl5pPr marL="2286000" marR="0" lvl="4"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5pPr>
            <a:lvl6pPr marL="2743200" marR="0" lvl="5"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6pPr>
            <a:lvl7pPr marL="3200400" marR="0" lvl="6"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7pPr>
            <a:lvl8pPr marL="3657600" marR="0" lvl="7"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8pPr>
            <a:lvl9pPr marL="4114800" marR="0" lvl="8" indent="-330200" algn="l" rtl="0">
              <a:lnSpc>
                <a:spcPct val="100000"/>
              </a:lnSpc>
              <a:spcBef>
                <a:spcPts val="0"/>
              </a:spcBef>
              <a:spcAft>
                <a:spcPts val="0"/>
              </a:spcAft>
              <a:buClr>
                <a:schemeClr val="dk1"/>
              </a:buClr>
              <a:buSzPts val="1600"/>
              <a:buFont typeface="Roboto"/>
              <a:buNone/>
              <a:defRPr sz="1600" b="0" i="0" u="none" strike="noStrike" cap="none">
                <a:solidFill>
                  <a:schemeClr val="dk1"/>
                </a:solidFill>
                <a:latin typeface="Roboto"/>
                <a:ea typeface="Roboto"/>
                <a:cs typeface="Roboto"/>
                <a:sym typeface="Roboto"/>
              </a:defRPr>
            </a:lvl9pPr>
          </a:lstStyle>
          <a:p>
            <a:pPr marL="0" lvl="0" indent="0" algn="just" rtl="0">
              <a:lnSpc>
                <a:spcPct val="200000"/>
              </a:lnSpc>
              <a:spcBef>
                <a:spcPts val="0"/>
              </a:spcBef>
              <a:spcAft>
                <a:spcPts val="0"/>
              </a:spcAft>
              <a:buNone/>
            </a:pPr>
            <a:r>
              <a:rPr lang="en-US" sz="1600" dirty="0">
                <a:latin typeface="Source Code Pro Black" panose="020B0604020202020204" charset="0"/>
                <a:ea typeface="Source Code Pro Black" panose="020B0604020202020204" charset="0"/>
              </a:rPr>
              <a:t>Flow Chart Diagram</a:t>
            </a:r>
          </a:p>
        </p:txBody>
      </p:sp>
      <p:pic>
        <p:nvPicPr>
          <p:cNvPr id="7" name="Picture 6">
            <a:extLst>
              <a:ext uri="{FF2B5EF4-FFF2-40B4-BE49-F238E27FC236}">
                <a16:creationId xmlns:a16="http://schemas.microsoft.com/office/drawing/2014/main" id="{DB58BE29-064C-48DE-AEF5-AD7BAA94F9A2}"/>
              </a:ext>
            </a:extLst>
          </p:cNvPr>
          <p:cNvPicPr>
            <a:picLocks noChangeAspect="1"/>
          </p:cNvPicPr>
          <p:nvPr/>
        </p:nvPicPr>
        <p:blipFill rotWithShape="1">
          <a:blip r:embed="rId3"/>
          <a:srcRect l="22660" t="31189" r="33146" b="37359"/>
          <a:stretch/>
        </p:blipFill>
        <p:spPr>
          <a:xfrm>
            <a:off x="671050" y="759542"/>
            <a:ext cx="7709093" cy="2772697"/>
          </a:xfrm>
          <a:prstGeom prst="rect">
            <a:avLst/>
          </a:prstGeom>
        </p:spPr>
      </p:pic>
    </p:spTree>
    <p:extLst>
      <p:ext uri="{BB962C8B-B14F-4D97-AF65-F5344CB8AC3E}">
        <p14:creationId xmlns:p14="http://schemas.microsoft.com/office/powerpoint/2010/main" val="914905172"/>
      </p:ext>
    </p:extLst>
  </p:cSld>
  <p:clrMapOvr>
    <a:masterClrMapping/>
  </p:clrMapOvr>
</p:sld>
</file>

<file path=ppt/theme/theme1.xml><?xml version="1.0" encoding="utf-8"?>
<a:theme xmlns:a="http://schemas.openxmlformats.org/drawingml/2006/main" name="Virtual office meeting by Slidesgo">
  <a:themeElements>
    <a:clrScheme name="Simple Light">
      <a:dk1>
        <a:srgbClr val="313445"/>
      </a:dk1>
      <a:lt1>
        <a:srgbClr val="FFFFFF"/>
      </a:lt1>
      <a:dk2>
        <a:srgbClr val="545E66"/>
      </a:dk2>
      <a:lt2>
        <a:srgbClr val="F0F3F4"/>
      </a:lt2>
      <a:accent1>
        <a:srgbClr val="623A6C"/>
      </a:accent1>
      <a:accent2>
        <a:srgbClr val="545E66"/>
      </a:accent2>
      <a:accent3>
        <a:srgbClr val="879EAF"/>
      </a:accent3>
      <a:accent4>
        <a:srgbClr val="E79C82"/>
      </a:accent4>
      <a:accent5>
        <a:srgbClr val="E06F85"/>
      </a:accent5>
      <a:accent6>
        <a:srgbClr val="B04C7A"/>
      </a:accent6>
      <a:hlink>
        <a:srgbClr val="545E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2230</Words>
  <Application>Microsoft Office PowerPoint</Application>
  <PresentationFormat>On-screen Show (16:9)</PresentationFormat>
  <Paragraphs>135</Paragraphs>
  <Slides>28</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28</vt:i4>
      </vt:variant>
    </vt:vector>
  </HeadingPairs>
  <TitlesOfParts>
    <vt:vector size="41" baseType="lpstr">
      <vt:lpstr>Source Code Pro Black</vt:lpstr>
      <vt:lpstr>Carlito</vt:lpstr>
      <vt:lpstr>Proxima Nova</vt:lpstr>
      <vt:lpstr>Roboto</vt:lpstr>
      <vt:lpstr>Roboto Condensed Light</vt:lpstr>
      <vt:lpstr>Livvic</vt:lpstr>
      <vt:lpstr>Arial</vt:lpstr>
      <vt:lpstr>Roboto Black</vt:lpstr>
      <vt:lpstr>Source Code Pro</vt:lpstr>
      <vt:lpstr>Proxima Nova Semibold</vt:lpstr>
      <vt:lpstr>Wingdings</vt:lpstr>
      <vt:lpstr>Virtual office meeting by Slidesgo</vt:lpstr>
      <vt:lpstr>Slidesgo Final Pages</vt:lpstr>
      <vt:lpstr>Predict Flight Delays using Supervised Machine Learning Technique </vt:lpstr>
      <vt:lpstr>Abstract</vt:lpstr>
      <vt:lpstr>Project Objectives</vt:lpstr>
      <vt:lpstr>Existing System</vt:lpstr>
      <vt:lpstr>Proposed System</vt:lpstr>
      <vt:lpstr>PowerPoint Presentation</vt:lpstr>
      <vt:lpstr>System Requirements</vt:lpstr>
      <vt:lpstr>System Design</vt:lpstr>
      <vt:lpstr>PowerPoint Presentation</vt:lpstr>
      <vt:lpstr>System Design</vt:lpstr>
      <vt:lpstr>Modules</vt:lpstr>
      <vt:lpstr>Exploring And Analyzing Data </vt:lpstr>
      <vt:lpstr>PowerPoint Presentation</vt:lpstr>
      <vt:lpstr>PowerPoint Presentation</vt:lpstr>
      <vt:lpstr>Feature Selection And Label Encoding</vt:lpstr>
      <vt:lpstr>PowerPoint Presentation</vt:lpstr>
      <vt:lpstr>Predicting Flight Delays</vt:lpstr>
      <vt:lpstr>Predicting Whether or not Flight is Delayed</vt:lpstr>
      <vt:lpstr>Predicting percentage of delay and non-delayed status </vt:lpstr>
      <vt:lpstr>Predicting delay value in minutes</vt:lpstr>
      <vt:lpstr>Ranking and Recommendation</vt:lpstr>
      <vt:lpstr>PowerPoint Presentation</vt:lpstr>
      <vt:lpstr>Deployment using Django</vt:lpstr>
      <vt:lpstr>Sample Screenshots</vt:lpstr>
      <vt:lpstr>Sample Screenshots</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Flight Delays using Supervised Machine Learning Technique</dc:title>
  <dc:creator>Saiprasaad K</dc:creator>
  <cp:lastModifiedBy>Sai Prasaad</cp:lastModifiedBy>
  <cp:revision>65</cp:revision>
  <dcterms:modified xsi:type="dcterms:W3CDTF">2021-03-24T17:32:50Z</dcterms:modified>
</cp:coreProperties>
</file>