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13"/>
  </p:notesMasterIdLst>
  <p:sldIdLst>
    <p:sldId id="257" r:id="rId3"/>
    <p:sldId id="2146846644" r:id="rId4"/>
    <p:sldId id="258" r:id="rId5"/>
    <p:sldId id="270" r:id="rId6"/>
    <p:sldId id="271" r:id="rId7"/>
    <p:sldId id="272" r:id="rId8"/>
    <p:sldId id="273" r:id="rId9"/>
    <p:sldId id="275" r:id="rId10"/>
    <p:sldId id="276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9FFF"/>
    <a:srgbClr val="A1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20159A-66F8-4CC6-BB7D-3DDB018349CF}" v="1" dt="2025-03-06T08:12:37.0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-432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652EB-1AD3-475A-A521-A73369DAF7B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3C519-617E-43DC-8CB2-0DA69DD3A7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58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2b7494ca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2b7494ca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18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206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4766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7452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603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b7494ca5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b7494ca5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8054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190bc4ce7_0_1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c190bc4ce7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KV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22C3302-4C36-DA17-6749-B28C9A77EB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F7EE49C4-BBD9-C92C-DA99-22853C55A469}"/>
              </a:ext>
            </a:extLst>
          </p:cNvPr>
          <p:cNvSpPr txBox="1"/>
          <p:nvPr userDrawn="1"/>
        </p:nvSpPr>
        <p:spPr>
          <a:xfrm>
            <a:off x="809499" y="5677503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2485708"/>
            <a:ext cx="7655559" cy="911319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ts val="4651"/>
              </a:lnSpc>
              <a:buNone/>
              <a:defRPr sz="5760" b="1" i="0">
                <a:solidFill>
                  <a:srgbClr val="EEB1FF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B64EBCB7-2AF4-2300-DC6F-51EE539C89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33803" y="809398"/>
            <a:ext cx="1673538" cy="472566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4B0879C-00BB-6FBE-30A8-CE6FA6F9D8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27029" y="3474654"/>
            <a:ext cx="8446347" cy="172999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987" b="0" i="0">
                <a:solidFill>
                  <a:schemeClr val="bg1"/>
                </a:solidFill>
                <a:latin typeface="Graphik Medium" panose="020B0503030202060203" pitchFamily="34" charset="77"/>
              </a:defRPr>
            </a:lvl1pPr>
            <a:lvl2pPr marL="424664" indent="0">
              <a:buNone/>
              <a:defRPr>
                <a:solidFill>
                  <a:schemeClr val="bg1"/>
                </a:solidFill>
              </a:defRPr>
            </a:lvl2pPr>
            <a:lvl3pPr marL="849328" indent="0">
              <a:buNone/>
              <a:defRPr>
                <a:solidFill>
                  <a:schemeClr val="bg1"/>
                </a:solidFill>
              </a:defRPr>
            </a:lvl3pPr>
            <a:lvl4pPr marL="1273991" indent="0">
              <a:buNone/>
              <a:defRPr>
                <a:solidFill>
                  <a:schemeClr val="bg1"/>
                </a:solidFill>
              </a:defRPr>
            </a:lvl4pPr>
            <a:lvl5pPr marL="169865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86726695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42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23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73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91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0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112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6512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1776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30926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>
  <p:cSld name="Blank slide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72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98774F5-4A4B-230A-995B-6A673D3AE3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2" name="Picture 1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7E6DD9F5-7704-319C-9F43-9280D0BA449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68264D5F-1876-8DC2-2AD3-C8FB7EA16A1F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B8E8AF8-6CA1-71ED-364A-02204A619369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8D7A979-467D-8867-0C30-BE8323B21D3A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00775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536C36A4-D218-56E8-FD55-2959CFF67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80"/>
            <a:ext cx="12227426" cy="6866958"/>
          </a:xfrm>
          <a:prstGeom prst="rect">
            <a:avLst/>
          </a:prstGeom>
        </p:spPr>
      </p:pic>
      <p:pic>
        <p:nvPicPr>
          <p:cNvPr id="15" name="Picture 1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B0642955-EBA2-A21F-CE64-C18BE4F25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0EB6716-4C0E-BE1A-8D9A-1FA2EECF2788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1CC5AA99-426E-C07B-E573-5AB5E8EC3E1F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59EEA2B-1987-CECE-3B0F-E69EC9647168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54999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2E8D841A-AE0E-A113-3AF4-4163440739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3" y="-4479"/>
            <a:ext cx="12227426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E4C23E13-553E-8CAC-30D2-ABB45243E32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4AE246-3507-2C60-3E77-80A401FFA0AE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0C865284-A704-B65E-8109-674A5BB60D55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9B4518E-C8F6-238D-D450-7DCE9CF7D3B0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497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C27A378E-CCB9-B95E-EAF1-0FEA6A2351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1" y="-4480"/>
            <a:ext cx="12227422" cy="686695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33E13488-72FD-0E33-A6F2-2285D4FE5E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651812D-08D5-7E1D-329A-428B9A0C47C1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987D53-071E-4607-B9BE-20C235A4D5CE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2B27B451-623C-0461-A1FC-AD6C9E436521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785375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y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2057431-02A3-DBC7-0B20-DC97998DC5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17712" y="-4479"/>
            <a:ext cx="12227424" cy="68669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55F5E3C-8C34-0352-CA56-BD3CB5E4B18C}"/>
              </a:ext>
            </a:extLst>
          </p:cNvPr>
          <p:cNvSpPr txBox="1"/>
          <p:nvPr userDrawn="1"/>
        </p:nvSpPr>
        <p:spPr>
          <a:xfrm>
            <a:off x="712556" y="1786030"/>
            <a:ext cx="7655486" cy="787908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5120" b="1" i="0" u="none" strike="noStrike" kern="1200" cap="none" spc="0" normalizeH="0" baseline="0" noProof="0">
              <a:ln>
                <a:noFill/>
              </a:ln>
              <a:solidFill>
                <a:schemeClr val="bg1">
                  <a:alpha val="40000"/>
                </a:schemeClr>
              </a:solidFill>
              <a:effectLst/>
              <a:uLnTx/>
              <a:uFillTx/>
              <a:latin typeface="Graphik Semibold" panose="020B0503030202060203" pitchFamily="34" charset="77"/>
              <a:ea typeface="+mn-ea"/>
              <a:cs typeface="+mn-cs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63400F2E-48D9-612B-934C-AEB7ACDACF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2895" y="1860193"/>
            <a:ext cx="7655559" cy="262871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1pPr>
            <a:lvl2pPr marL="424664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2pPr>
            <a:lvl3pPr marL="849328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3pPr>
            <a:lvl4pPr marL="1273991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4pPr>
            <a:lvl5pPr marL="1698655" indent="0">
              <a:lnSpc>
                <a:spcPts val="4651"/>
              </a:lnSpc>
              <a:buNone/>
              <a:defRPr sz="5120" b="1" i="0">
                <a:solidFill>
                  <a:schemeClr val="bg1"/>
                </a:solidFill>
                <a:latin typeface="Graphik Semibold" panose="020B0503030202060203" pitchFamily="34" charset="77"/>
              </a:defRPr>
            </a:lvl5pPr>
          </a:lstStyle>
          <a:p>
            <a:pPr lvl="0"/>
            <a:endParaRPr lang="en-US"/>
          </a:p>
        </p:txBody>
      </p:sp>
      <p:pic>
        <p:nvPicPr>
          <p:cNvPr id="3" name="Picture 2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6B9EBB17-2A21-6002-1A8E-2C46E0592B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9530" y="650491"/>
            <a:ext cx="504134" cy="5985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D917FE9-B869-D5C9-27E2-C7A269B03AE3}"/>
              </a:ext>
            </a:extLst>
          </p:cNvPr>
          <p:cNvSpPr/>
          <p:nvPr userDrawn="1"/>
        </p:nvSpPr>
        <p:spPr>
          <a:xfrm>
            <a:off x="607110" y="5509005"/>
            <a:ext cx="2793104" cy="466212"/>
          </a:xfrm>
          <a:prstGeom prst="rect">
            <a:avLst/>
          </a:prstGeom>
          <a:solidFill>
            <a:schemeClr val="bg1">
              <a:alpha val="2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CCB4FD-61D0-6469-66C9-C80359A8B99A}"/>
              </a:ext>
            </a:extLst>
          </p:cNvPr>
          <p:cNvSpPr txBox="1"/>
          <p:nvPr userDrawn="1"/>
        </p:nvSpPr>
        <p:spPr>
          <a:xfrm>
            <a:off x="812357" y="5558782"/>
            <a:ext cx="2504170" cy="33656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187" b="0" i="0">
                <a:solidFill>
                  <a:srgbClr val="EBB0FE"/>
                </a:solidFill>
                <a:latin typeface="Graphik Medium" panose="020B0503030202060203" pitchFamily="34" charset="77"/>
              </a:rPr>
              <a:t>Data and AI Week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AE82BDD-6A39-728C-0DFC-83E37C5D096C}"/>
              </a:ext>
            </a:extLst>
          </p:cNvPr>
          <p:cNvSpPr txBox="1"/>
          <p:nvPr userDrawn="1"/>
        </p:nvSpPr>
        <p:spPr>
          <a:xfrm>
            <a:off x="717233" y="4751842"/>
            <a:ext cx="5390707" cy="344710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75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Work at the heart of </a:t>
            </a:r>
            <a:r>
              <a:rPr lang="en-US" sz="2240">
                <a:solidFill>
                  <a:schemeClr val="bg1"/>
                </a:solidFill>
              </a:rPr>
              <a:t>c</a:t>
            </a:r>
            <a:r>
              <a:rPr lang="en-US" sz="2240" b="1" i="1">
                <a:solidFill>
                  <a:schemeClr val="bg1"/>
                </a:solidFill>
                <a:latin typeface="Graphik Semibold" panose="020B0503030202060203" pitchFamily="34" charset="77"/>
              </a:rPr>
              <a:t>h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a</a:t>
            </a:r>
            <a:r>
              <a:rPr lang="en-US" sz="2240">
                <a:solidFill>
                  <a:schemeClr val="bg1"/>
                </a:solidFill>
              </a:rPr>
              <a:t>ng</a:t>
            </a:r>
            <a:r>
              <a:rPr lang="en-US" sz="2240">
                <a:solidFill>
                  <a:schemeClr val="bg1"/>
                </a:solidFill>
                <a:latin typeface="Graphik Light" panose="020B0403030202060203" pitchFamily="34" charset="77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2639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627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474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7EA123B2-AC32-37EE-21E1-ED6807070821}"/>
              </a:ext>
            </a:extLst>
          </p:cNvPr>
          <p:cNvSpPr txBox="1">
            <a:spLocks/>
          </p:cNvSpPr>
          <p:nvPr userDrawn="1"/>
        </p:nvSpPr>
        <p:spPr>
          <a:xfrm>
            <a:off x="11702754" y="6582541"/>
            <a:ext cx="489246" cy="186994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4932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CB4B4D-7CA3-9044-876B-883B54F8677D}" type="slidenum">
              <a:rPr kumimoji="0" lang="en-US" sz="743" b="0" i="0" u="none" strike="noStrike" kern="1200" cap="none" spc="0" normalizeH="0" baseline="0" noProof="0" smtClean="0">
                <a:ln>
                  <a:noFill/>
                </a:ln>
                <a:solidFill>
                  <a:srgbClr val="96968C"/>
                </a:solidFill>
                <a:effectLst/>
                <a:uLnTx/>
                <a:uFillTx/>
                <a:latin typeface="Graphik Medium" panose="020B0503030202060203" pitchFamily="34" charset="77"/>
                <a:ea typeface="+mn-ea"/>
                <a:cs typeface="+mn-cs"/>
              </a:rPr>
              <a:pPr marL="0" marR="0" lvl="0" indent="0" algn="l" defTabSz="84932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743" b="0" i="0" u="none" strike="noStrike" kern="1200" cap="none" spc="0" normalizeH="0" baseline="0" noProof="0">
              <a:ln>
                <a:noFill/>
              </a:ln>
              <a:solidFill>
                <a:srgbClr val="96968C"/>
              </a:solidFill>
              <a:effectLst/>
              <a:uLnTx/>
              <a:uFillTx/>
              <a:latin typeface="Graphik Medium" panose="020B0503030202060203" pitchFamily="34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4981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849328" rtl="0" eaLnBrk="1" latinLnBrk="0" hangingPunct="1">
        <a:lnSpc>
          <a:spcPct val="90000"/>
        </a:lnSpc>
        <a:spcBef>
          <a:spcPct val="0"/>
        </a:spcBef>
        <a:buNone/>
        <a:defRPr sz="408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2332" indent="-212332" algn="l" defTabSz="849328" rtl="0" eaLnBrk="1" latinLnBrk="0" hangingPunct="1">
        <a:lnSpc>
          <a:spcPct val="90000"/>
        </a:lnSpc>
        <a:spcBef>
          <a:spcPts val="929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36996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2229" kern="1200">
          <a:solidFill>
            <a:schemeClr val="tx1"/>
          </a:solidFill>
          <a:latin typeface="+mn-lt"/>
          <a:ea typeface="+mn-ea"/>
          <a:cs typeface="+mn-cs"/>
        </a:defRPr>
      </a:lvl2pPr>
      <a:lvl3pPr marL="1061660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858" kern="1200">
          <a:solidFill>
            <a:schemeClr val="tx1"/>
          </a:solidFill>
          <a:latin typeface="+mn-lt"/>
          <a:ea typeface="+mn-ea"/>
          <a:cs typeface="+mn-cs"/>
        </a:defRPr>
      </a:lvl3pPr>
      <a:lvl4pPr marL="1486323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910987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335651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760315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3184978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609642" indent="-212332" algn="l" defTabSz="849328" rtl="0" eaLnBrk="1" latinLnBrk="0" hangingPunct="1">
        <a:lnSpc>
          <a:spcPct val="90000"/>
        </a:lnSpc>
        <a:spcBef>
          <a:spcPts val="464"/>
        </a:spcBef>
        <a:buFont typeface="Arial" panose="020B0604020202020204" pitchFamily="34" charset="0"/>
        <a:buChar char="•"/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1pPr>
      <a:lvl2pPr marL="424664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2pPr>
      <a:lvl3pPr marL="849328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3pPr>
      <a:lvl4pPr marL="1273992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4pPr>
      <a:lvl5pPr marL="1698655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5pPr>
      <a:lvl6pPr marL="2123319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6pPr>
      <a:lvl7pPr marL="2547983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7pPr>
      <a:lvl8pPr marL="2972646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8pPr>
      <a:lvl9pPr marL="3397310" algn="l" defTabSz="849328" rtl="0" eaLnBrk="1" latinLnBrk="0" hangingPunct="1">
        <a:defRPr sz="16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1881">
          <p15:clr>
            <a:srgbClr val="F26B43"/>
          </p15:clr>
        </p15:guide>
        <p15:guide id="2" pos="36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28866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10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iprasad09/sustainable-farming-a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sustainable-farming-ai.streamlit.app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-16400" y="2365236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2400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86877"/>
          <a:stretch/>
        </p:blipFill>
        <p:spPr>
          <a:xfrm>
            <a:off x="1" y="0"/>
            <a:ext cx="12192004" cy="8999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bright light in the sky&#10;&#10;AI-generated content may be incorrect.">
            <a:extLst>
              <a:ext uri="{FF2B5EF4-FFF2-40B4-BE49-F238E27FC236}">
                <a16:creationId xmlns:a16="http://schemas.microsoft.com/office/drawing/2014/main" xmlns="" id="{FE4E1242-A2E1-CE79-930C-1CDFA98340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066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B52ED2C4-F73E-CF5A-BF7C-0A430F065734}"/>
              </a:ext>
            </a:extLst>
          </p:cNvPr>
          <p:cNvGrpSpPr/>
          <p:nvPr/>
        </p:nvGrpSpPr>
        <p:grpSpPr>
          <a:xfrm>
            <a:off x="1482400" y="1655833"/>
            <a:ext cx="2966257" cy="440017"/>
            <a:chOff x="415600" y="1568886"/>
            <a:chExt cx="2966257" cy="44001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xmlns="" id="{98BFF640-EAAB-CF3A-4C85-790407726C03}"/>
                </a:ext>
              </a:extLst>
            </p:cNvPr>
            <p:cNvSpPr/>
            <p:nvPr/>
          </p:nvSpPr>
          <p:spPr>
            <a:xfrm>
              <a:off x="415600" y="1568886"/>
              <a:ext cx="2966257" cy="440017"/>
            </a:xfrm>
            <a:prstGeom prst="rect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50C1551D-3641-BAF5-9579-63C60DB1ED33}"/>
                </a:ext>
              </a:extLst>
            </p:cNvPr>
            <p:cNvSpPr txBox="1"/>
            <p:nvPr/>
          </p:nvSpPr>
          <p:spPr>
            <a:xfrm>
              <a:off x="633859" y="1604228"/>
              <a:ext cx="2579004" cy="338554"/>
            </a:xfrm>
            <a:prstGeom prst="rect">
              <a:avLst/>
            </a:prstGeom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200" b="0" i="0" dirty="0">
                  <a:solidFill>
                    <a:srgbClr val="EBB0FE"/>
                  </a:solidFill>
                  <a:latin typeface="Graphik Medium" panose="020B0503030202060203" pitchFamily="34" charset="77"/>
                </a:rPr>
                <a:t>Data and AI Week</a:t>
              </a:r>
            </a:p>
          </p:txBody>
        </p:sp>
      </p:grpSp>
      <p:pic>
        <p:nvPicPr>
          <p:cNvPr id="5" name="Picture 4" descr="A white arrow on a black background&#10;&#10;AI-generated content may be incorrect.">
            <a:extLst>
              <a:ext uri="{FF2B5EF4-FFF2-40B4-BE49-F238E27FC236}">
                <a16:creationId xmlns:a16="http://schemas.microsoft.com/office/drawing/2014/main" xmlns="" id="{5F713958-C4C7-780B-FFFD-8F410CF448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007" y="602264"/>
            <a:ext cx="713410" cy="78684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E8A4F854-78AF-BC25-0565-685458E792EF}"/>
              </a:ext>
            </a:extLst>
          </p:cNvPr>
          <p:cNvSpPr/>
          <p:nvPr/>
        </p:nvSpPr>
        <p:spPr>
          <a:xfrm>
            <a:off x="924152" y="4315279"/>
            <a:ext cx="1443661" cy="14713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  <p:sp>
        <p:nvSpPr>
          <p:cNvPr id="15" name="Text Placeholder 27">
            <a:extLst>
              <a:ext uri="{FF2B5EF4-FFF2-40B4-BE49-F238E27FC236}">
                <a16:creationId xmlns:a16="http://schemas.microsoft.com/office/drawing/2014/main" xmlns="" id="{4E6E6483-22B8-8DE4-F4D4-3D22A89DA1A7}"/>
              </a:ext>
            </a:extLst>
          </p:cNvPr>
          <p:cNvSpPr txBox="1">
            <a:spLocks/>
          </p:cNvSpPr>
          <p:nvPr/>
        </p:nvSpPr>
        <p:spPr>
          <a:xfrm>
            <a:off x="2709050" y="3907614"/>
            <a:ext cx="3177007" cy="811161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3600" b="1" kern="1200" cap="none" baseline="0" dirty="0" smtClean="0">
                <a:solidFill>
                  <a:srgbClr val="A100FF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377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3034" indent="-169858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46066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12750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2000" dirty="0" err="1" smtClean="0">
                <a:latin typeface="Graphik"/>
              </a:rPr>
              <a:t>Saiprasad</a:t>
            </a:r>
            <a:r>
              <a:rPr lang="en-GB" sz="2000" dirty="0" smtClean="0">
                <a:latin typeface="Graphik"/>
              </a:rPr>
              <a:t> </a:t>
            </a:r>
            <a:r>
              <a:rPr lang="en-GB" sz="2000" dirty="0" err="1" smtClean="0">
                <a:latin typeface="Graphik"/>
              </a:rPr>
              <a:t>Shidheshware</a:t>
            </a:r>
            <a:r>
              <a:rPr kumimoji="0" lang="en-GB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(Team Leader)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10E780D7-8359-373C-8C58-C27EB0044A3A}"/>
              </a:ext>
            </a:extLst>
          </p:cNvPr>
          <p:cNvCxnSpPr/>
          <p:nvPr/>
        </p:nvCxnSpPr>
        <p:spPr>
          <a:xfrm>
            <a:off x="2694666" y="4818998"/>
            <a:ext cx="1718008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itle 17">
            <a:extLst>
              <a:ext uri="{FF2B5EF4-FFF2-40B4-BE49-F238E27FC236}">
                <a16:creationId xmlns:a16="http://schemas.microsoft.com/office/drawing/2014/main" xmlns="" id="{9240FEF2-AAA6-406E-1BEC-B220846E54E6}"/>
              </a:ext>
            </a:extLst>
          </p:cNvPr>
          <p:cNvSpPr txBox="1">
            <a:spLocks/>
          </p:cNvSpPr>
          <p:nvPr/>
        </p:nvSpPr>
        <p:spPr>
          <a:xfrm>
            <a:off x="255225" y="2867440"/>
            <a:ext cx="11430000" cy="72643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kern="0" dirty="0">
                <a:latin typeface="Graphik" panose="020B0503030202060203" pitchFamily="34" charset="0"/>
              </a:rPr>
              <a:t>Team details</a:t>
            </a:r>
            <a:endParaRPr lang="en-GB" b="1" kern="0" dirty="0">
              <a:latin typeface="Graphik" panose="020B0503030202060203" pitchFamily="34" charset="0"/>
            </a:endParaRPr>
          </a:p>
        </p:txBody>
      </p:sp>
      <p:graphicFrame>
        <p:nvGraphicFramePr>
          <p:cNvPr id="26" name="Table 2">
            <a:extLst>
              <a:ext uri="{FF2B5EF4-FFF2-40B4-BE49-F238E27FC236}">
                <a16:creationId xmlns:a16="http://schemas.microsoft.com/office/drawing/2014/main" xmlns="" id="{8E054308-2CF0-5FCF-1076-92BF42D93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112467"/>
              </p:ext>
            </p:extLst>
          </p:nvPr>
        </p:nvGraphicFramePr>
        <p:xfrm>
          <a:off x="319038" y="3342942"/>
          <a:ext cx="11617737" cy="37845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4382355">
                  <a:extLst>
                    <a:ext uri="{9D8B030D-6E8A-4147-A177-3AD203B41FA5}">
                      <a16:colId xmlns:a16="http://schemas.microsoft.com/office/drawing/2014/main" xmlns="" val="129918070"/>
                    </a:ext>
                  </a:extLst>
                </a:gridCol>
                <a:gridCol w="7235382">
                  <a:extLst>
                    <a:ext uri="{9D8B030D-6E8A-4147-A177-3AD203B41FA5}">
                      <a16:colId xmlns:a16="http://schemas.microsoft.com/office/drawing/2014/main" xmlns="" val="1188269312"/>
                    </a:ext>
                  </a:extLst>
                </a:gridCol>
              </a:tblGrid>
              <a:tr h="37845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A100FF"/>
                          </a:solidFill>
                        </a:rPr>
                        <a:t>TEAM NAME</a:t>
                      </a:r>
                      <a:r>
                        <a:rPr lang="en-US" sz="1400" dirty="0" smtClean="0">
                          <a:solidFill>
                            <a:srgbClr val="A100FF"/>
                          </a:solidFill>
                        </a:rPr>
                        <a:t>: </a:t>
                      </a:r>
                      <a:r>
                        <a:rPr lang="en-IN" sz="1400" dirty="0" err="1" smtClean="0"/>
                        <a:t>FarmIQ</a:t>
                      </a:r>
                      <a:endParaRPr lang="en-US" sz="1400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dirty="0">
                        <a:solidFill>
                          <a:srgbClr val="A100FF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2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34512452"/>
                  </a:ext>
                </a:extLst>
              </a:tr>
            </a:tbl>
          </a:graphicData>
        </a:graphic>
      </p:graphicFrame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33F1F646-1803-1F15-C7A9-B2F81812B2C2}"/>
              </a:ext>
            </a:extLst>
          </p:cNvPr>
          <p:cNvSpPr txBox="1">
            <a:spLocks/>
          </p:cNvSpPr>
          <p:nvPr/>
        </p:nvSpPr>
        <p:spPr>
          <a:xfrm>
            <a:off x="1390468" y="440837"/>
            <a:ext cx="5492195" cy="135298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ts val="2797"/>
              </a:lnSpc>
            </a:pP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Hack the Future: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A Gen AI Sprint </a:t>
            </a:r>
            <a:b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</a:br>
            <a:r>
              <a:rPr lang="en-US" sz="3200" kern="0" dirty="0">
                <a:solidFill>
                  <a:schemeClr val="bg1"/>
                </a:solidFill>
                <a:latin typeface="Graphik Semibold" panose="020B0703030202060203" pitchFamily="34" charset="0"/>
              </a:rPr>
              <a:t>Powered by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872" y="4270988"/>
            <a:ext cx="1434219" cy="15156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1016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4" descr="5.png"/>
          <p:cNvPicPr preferRelativeResize="0"/>
          <p:nvPr/>
        </p:nvPicPr>
        <p:blipFill rotWithShape="1">
          <a:blip r:embed="rId3">
            <a:alphaModFix/>
          </a:blip>
          <a:srcRect l="37699" t="55828" r="25355"/>
          <a:stretch/>
        </p:blipFill>
        <p:spPr>
          <a:xfrm>
            <a:off x="-18005" y="-13189"/>
            <a:ext cx="5881517" cy="3955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 descr="5.png"/>
          <p:cNvPicPr preferRelativeResize="0"/>
          <p:nvPr/>
        </p:nvPicPr>
        <p:blipFill rotWithShape="1">
          <a:blip r:embed="rId3">
            <a:alphaModFix amt="55980"/>
          </a:blip>
          <a:srcRect l="12849" r="46909" b="51453"/>
          <a:stretch/>
        </p:blipFill>
        <p:spPr>
          <a:xfrm>
            <a:off x="5267499" y="2166593"/>
            <a:ext cx="6914227" cy="469192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1325000" y="2166600"/>
            <a:ext cx="4850000" cy="10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7333" kern="0" dirty="0">
                <a:solidFill>
                  <a:srgbClr val="FFFFFF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Thank You</a:t>
            </a:r>
            <a:endParaRPr sz="2933" kern="0" dirty="0">
              <a:solidFill>
                <a:srgbClr val="FFFFFF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8;p14">
            <a:extLst>
              <a:ext uri="{FF2B5EF4-FFF2-40B4-BE49-F238E27FC236}">
                <a16:creationId xmlns:a16="http://schemas.microsoft.com/office/drawing/2014/main" xmlns="" id="{321B8FFC-3ACD-A63B-7FE8-C3E8D22CF879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Entry Submission Summary</a:t>
            </a:r>
            <a:endParaRPr sz="1200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330E63F-7543-6F17-0E7C-48BE4A30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031362"/>
              </p:ext>
            </p:extLst>
          </p:nvPr>
        </p:nvGraphicFramePr>
        <p:xfrm>
          <a:off x="323868" y="990600"/>
          <a:ext cx="11544264" cy="5267325"/>
        </p:xfrm>
        <a:graphic>
          <a:graphicData uri="http://schemas.openxmlformats.org/drawingml/2006/table">
            <a:tbl>
              <a:tblPr bandRow="1">
                <a:tableStyleId>{B301B821-A1FF-4177-AEE7-76D212191A09}</a:tableStyleId>
              </a:tblPr>
              <a:tblGrid>
                <a:gridCol w="2907429">
                  <a:extLst>
                    <a:ext uri="{9D8B030D-6E8A-4147-A177-3AD203B41FA5}">
                      <a16:colId xmlns:a16="http://schemas.microsoft.com/office/drawing/2014/main" xmlns="" val="562209318"/>
                    </a:ext>
                  </a:extLst>
                </a:gridCol>
                <a:gridCol w="8636835">
                  <a:extLst>
                    <a:ext uri="{9D8B030D-6E8A-4147-A177-3AD203B41FA5}">
                      <a16:colId xmlns:a16="http://schemas.microsoft.com/office/drawing/2014/main" xmlns="" val="400706380"/>
                    </a:ext>
                  </a:extLst>
                </a:gridCol>
              </a:tblGrid>
              <a:tr h="8286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Idea Title</a:t>
                      </a:r>
                      <a:r>
                        <a:rPr lang="en-US" dirty="0">
                          <a:latin typeface="Graphik" panose="020B0503030202060203" pitchFamily="34" charset="0"/>
                        </a:rPr>
                        <a:t/>
                      </a:r>
                      <a:br>
                        <a:rPr lang="en-US" dirty="0">
                          <a:latin typeface="Graphik" panose="020B0503030202060203" pitchFamily="34" charset="0"/>
                        </a:rPr>
                      </a:b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Graphik" panose="020B0503030202060203" pitchFamily="34" charset="0"/>
                          <a:ea typeface="+mn-ea"/>
                          <a:cs typeface="+mn-cs"/>
                          <a:sym typeface="Arial"/>
                        </a:rPr>
                        <a:t>(Provide a concise and impactful title for your idea.)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Graphik"/>
                        </a:rPr>
                        <a:t>FarmGPT</a:t>
                      </a:r>
                      <a:r>
                        <a:rPr lang="en-IN" dirty="0" smtClean="0">
                          <a:latin typeface="Graphik"/>
                        </a:rPr>
                        <a:t>: Intelligent Agents for Smart Agriculture</a:t>
                      </a:r>
                      <a:endParaRPr lang="en-US" dirty="0">
                        <a:latin typeface="Graphi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836812125"/>
                  </a:ext>
                </a:extLst>
              </a:tr>
              <a:tr h="81676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Team 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>
                          <a:latin typeface="Graphik" panose="020B0503030202060203" pitchFamily="34" charset="0"/>
                        </a:rPr>
                        <a:t>FarmIQ</a:t>
                      </a:r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159433584"/>
                  </a:ext>
                </a:extLst>
              </a:tr>
              <a:tr h="184070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Problem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 smtClean="0">
                          <a:latin typeface="Graphik"/>
                        </a:rPr>
                        <a:t>Smallholder farmers often face challenges in making data-driven decisions due to a lack of access to expert knowledge, climate insights, and market trends. As climate change increases uncertainty, traditional farming practices become less reliable. There is a growing need for intelligent systems that can provide personalized, real-time guidance to optimize crop selection, improve sustainability, and boost profitability.</a:t>
                      </a:r>
                    </a:p>
                    <a:p>
                      <a:endParaRPr lang="en-US" dirty="0">
                        <a:latin typeface="Graphik" panose="020B0503030202060203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D9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29743077"/>
                  </a:ext>
                </a:extLst>
              </a:tr>
              <a:tr h="178117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Graphik" panose="020B0503030202060203" pitchFamily="34" charset="0"/>
                        </a:rPr>
                        <a:t>Proposed 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Graphik"/>
                        </a:rPr>
                        <a:t>A smart farming assistant powered by AI agents that recommends the best crops, forecasts weather, and boosts farm sustainability — all in one simple app</a:t>
                      </a:r>
                      <a:endParaRPr lang="en-US" dirty="0">
                        <a:latin typeface="Graphik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766236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9750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r>
              <a:rPr lang="en-US" sz="2670" b="1" dirty="0" smtClean="0">
                <a:latin typeface="Graphik"/>
              </a:rPr>
              <a:t> </a:t>
            </a:r>
            <a:r>
              <a:rPr lang="en-US" sz="2670" b="1" dirty="0">
                <a:latin typeface="Graphik"/>
              </a:rPr>
              <a:t>Problem Statement </a:t>
            </a:r>
          </a:p>
          <a:p>
            <a:endParaRPr lang="en-US" sz="2670" b="1" dirty="0" smtClean="0">
              <a:latin typeface="Graphik"/>
            </a:endParaRPr>
          </a:p>
          <a:p>
            <a:endParaRPr lang="en-US" sz="2670" b="1" dirty="0">
              <a:latin typeface="Graphik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5835" y="1606610"/>
            <a:ext cx="10511327" cy="391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"/>
              </a:rPr>
              <a:t>Farmers today face increasing pressure to produce more with fewer resources — all while managing the unpredictability of climate change, soil degradation, and volatile market </a:t>
            </a:r>
            <a:r>
              <a:rPr lang="en-US" dirty="0" smtClean="0">
                <a:latin typeface="Graphik"/>
              </a:rPr>
              <a:t>conditions.</a:t>
            </a:r>
          </a:p>
          <a:p>
            <a:endParaRPr lang="en-US" dirty="0">
              <a:latin typeface="Graph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Despite the availability of agricultural data, most small and mid-sized farmers: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Lack access to expert advice tailored to their unique farm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Struggle to identify the right crops based on soil, weather, and resource availability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Cannot predict the sustainability or profitability of their farming choices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Miss out on using modern AI tools due to complexity or </a:t>
            </a:r>
            <a:r>
              <a:rPr lang="en-US" dirty="0" smtClean="0">
                <a:latin typeface="Graphik"/>
              </a:rPr>
              <a:t>cost</a:t>
            </a:r>
          </a:p>
          <a:p>
            <a:endParaRPr lang="en-US" dirty="0">
              <a:latin typeface="Graphik"/>
            </a:endParaRPr>
          </a:p>
          <a:p>
            <a:endParaRPr lang="en-US" dirty="0">
              <a:latin typeface="Graphik"/>
            </a:endParaRPr>
          </a:p>
          <a:p>
            <a:r>
              <a:rPr lang="en-US" dirty="0">
                <a:latin typeface="Graphik"/>
              </a:rPr>
              <a:t>There is a need for a smart, data-driven solution that combines sustainability, profitability, and ease of use — to help farmers make the right decisions at the right time.</a:t>
            </a:r>
          </a:p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endParaRPr lang="en-US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81199" y="363354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Proposed Solution </a:t>
            </a:r>
            <a:r>
              <a:rPr lang="en-GB" sz="2667" b="1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Overview</a:t>
            </a: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81199" y="1512606"/>
            <a:ext cx="10890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raphik"/>
              </a:rPr>
              <a:t>We </a:t>
            </a:r>
            <a:r>
              <a:rPr lang="en-US" dirty="0">
                <a:latin typeface="Graphik"/>
              </a:rPr>
              <a:t>developed a multi-agent AI system that acts as a smart farming advisor, providing farmers with real-time recommendations based on soil, weather, and market data</a:t>
            </a:r>
            <a:r>
              <a:rPr lang="en-US" dirty="0" smtClean="0">
                <a:latin typeface="Graphik"/>
              </a:rPr>
              <a:t>.</a:t>
            </a:r>
          </a:p>
          <a:p>
            <a:endParaRPr lang="en-US" dirty="0">
              <a:latin typeface="Graphik"/>
            </a:endParaRPr>
          </a:p>
          <a:p>
            <a:r>
              <a:rPr lang="en-US" dirty="0">
                <a:latin typeface="Graphik"/>
              </a:rPr>
              <a:t>Our approach combines: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Machine Learning (Crop Recommender): Suggests suitable crops based on soil pH, moisture, temperature, and rainfall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Market Analysis (</a:t>
            </a:r>
            <a:r>
              <a:rPr lang="en-US" dirty="0" err="1">
                <a:latin typeface="Graphik"/>
              </a:rPr>
              <a:t>MarketAgent</a:t>
            </a:r>
            <a:r>
              <a:rPr lang="en-US" dirty="0">
                <a:latin typeface="Graphik"/>
              </a:rPr>
              <a:t>): Analyzes market trends to recommend the most profitable crops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Rule-Based Forecasting (</a:t>
            </a:r>
            <a:r>
              <a:rPr lang="en-US" dirty="0" err="1">
                <a:latin typeface="Graphik"/>
              </a:rPr>
              <a:t>WeatherAgent</a:t>
            </a:r>
            <a:r>
              <a:rPr lang="en-US" dirty="0">
                <a:latin typeface="Graphik"/>
              </a:rPr>
              <a:t>): Simulates localized weather forecasts using rule-based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Sustainability Scoring (</a:t>
            </a:r>
            <a:r>
              <a:rPr lang="en-US" dirty="0" err="1">
                <a:latin typeface="Graphik"/>
              </a:rPr>
              <a:t>ExpertAgent</a:t>
            </a:r>
            <a:r>
              <a:rPr lang="en-US" dirty="0">
                <a:latin typeface="Graphik"/>
              </a:rPr>
              <a:t>): Calculates and stores sustainability scores based on current practices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Unified Interaction (</a:t>
            </a:r>
            <a:r>
              <a:rPr lang="en-US" dirty="0" err="1">
                <a:latin typeface="Graphik"/>
              </a:rPr>
              <a:t>FarmerAgent</a:t>
            </a:r>
            <a:r>
              <a:rPr lang="en-US" dirty="0">
                <a:latin typeface="Graphik"/>
              </a:rPr>
              <a:t>): Coordinates all agents and presents results via a user-friendly </a:t>
            </a:r>
            <a:r>
              <a:rPr lang="en-US" dirty="0" err="1">
                <a:latin typeface="Graphik"/>
              </a:rPr>
              <a:t>Streamlit</a:t>
            </a:r>
            <a:r>
              <a:rPr lang="en-US" dirty="0">
                <a:latin typeface="Graphik"/>
              </a:rPr>
              <a:t> </a:t>
            </a:r>
            <a:r>
              <a:rPr lang="en-US" dirty="0" smtClean="0">
                <a:latin typeface="Graphik"/>
              </a:rPr>
              <a:t>interface</a:t>
            </a:r>
          </a:p>
          <a:p>
            <a:endParaRPr lang="en-US" dirty="0">
              <a:latin typeface="Graphik"/>
            </a:endParaRPr>
          </a:p>
          <a:p>
            <a:endParaRPr lang="en-US" dirty="0">
              <a:latin typeface="Graphik"/>
            </a:endParaRPr>
          </a:p>
          <a:p>
            <a:r>
              <a:rPr lang="en-US" dirty="0">
                <a:latin typeface="Graphik"/>
              </a:rPr>
              <a:t>All agent interactions and recommendations are backed by a shared SQLite database, enabling long-term memory and smarter future decisions.</a:t>
            </a:r>
          </a:p>
          <a:p>
            <a:endParaRPr lang="en-IN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86936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Technologies Used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28941" y="1751887"/>
            <a:ext cx="852015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raphik"/>
              </a:rPr>
              <a:t>Python</a:t>
            </a:r>
            <a:r>
              <a:rPr lang="en-IN" dirty="0">
                <a:latin typeface="Graphik"/>
              </a:rPr>
              <a:t> – Core language used to build the multi-agent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Graphik"/>
              </a:rPr>
              <a:t>Streamlit</a:t>
            </a:r>
            <a:r>
              <a:rPr lang="en-IN" dirty="0">
                <a:latin typeface="Graphik"/>
              </a:rPr>
              <a:t> – Lightweight framework to build the interactive web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Graphik"/>
              </a:rPr>
              <a:t>scikit</a:t>
            </a:r>
            <a:r>
              <a:rPr lang="en-IN" b="1" dirty="0">
                <a:latin typeface="Graphik"/>
              </a:rPr>
              <a:t>-learn</a:t>
            </a:r>
            <a:r>
              <a:rPr lang="en-IN" dirty="0">
                <a:latin typeface="Graphik"/>
              </a:rPr>
              <a:t> – Machine learning models for crop recommendation and scoring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raphik"/>
              </a:rPr>
              <a:t>Pandas &amp; </a:t>
            </a:r>
            <a:r>
              <a:rPr lang="en-IN" b="1" dirty="0" err="1">
                <a:latin typeface="Graphik"/>
              </a:rPr>
              <a:t>NumPy</a:t>
            </a:r>
            <a:r>
              <a:rPr lang="en-IN" dirty="0">
                <a:latin typeface="Graphik"/>
              </a:rPr>
              <a:t> – Data handling and </a:t>
            </a:r>
            <a:r>
              <a:rPr lang="en-IN" dirty="0" err="1">
                <a:latin typeface="Graphik"/>
              </a:rPr>
              <a:t>preprocessing</a:t>
            </a:r>
            <a:endParaRPr lang="en-IN" dirty="0">
              <a:latin typeface="Graph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raphik"/>
              </a:rPr>
              <a:t>SQLite</a:t>
            </a:r>
            <a:r>
              <a:rPr lang="en-IN" dirty="0">
                <a:latin typeface="Graphik"/>
              </a:rPr>
              <a:t> – Lightweight database to store farm data, sustainability scores, and market history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>
                <a:latin typeface="Graphik"/>
              </a:rPr>
              <a:t>Git &amp; </a:t>
            </a:r>
            <a:r>
              <a:rPr lang="en-IN" b="1" dirty="0" err="1">
                <a:latin typeface="Graphik"/>
              </a:rPr>
              <a:t>GitHub</a:t>
            </a:r>
            <a:r>
              <a:rPr lang="en-IN" dirty="0">
                <a:latin typeface="Graphik"/>
              </a:rPr>
              <a:t> – Version control and collaboration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 err="1">
                <a:latin typeface="Graphik"/>
              </a:rPr>
              <a:t>Streamlit</a:t>
            </a:r>
            <a:r>
              <a:rPr lang="en-IN" b="1" dirty="0">
                <a:latin typeface="Graphik"/>
              </a:rPr>
              <a:t> Cloud</a:t>
            </a:r>
            <a:r>
              <a:rPr lang="en-IN" dirty="0">
                <a:latin typeface="Graphik"/>
              </a:rPr>
              <a:t> – For deploying and sharing the application online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3553521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IN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Arial"/>
              </a:rPr>
              <a:t>Agents' interaction design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84163"/>
            <a:ext cx="6546079" cy="58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96000" y="640935"/>
            <a:ext cx="594502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"/>
              </a:rPr>
              <a:t>This architecture empowers farmers with data-driven </a:t>
            </a:r>
            <a:r>
              <a:rPr lang="en-US" dirty="0" smtClean="0">
                <a:latin typeface="Graphik"/>
              </a:rPr>
              <a:t>decisions.</a:t>
            </a:r>
          </a:p>
          <a:p>
            <a:endParaRPr lang="en-US" dirty="0">
              <a:latin typeface="Graph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Farmer Input via UI triggers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raphik"/>
              </a:rPr>
              <a:t>FarmerAgent</a:t>
            </a:r>
            <a:r>
              <a:rPr lang="en-US" dirty="0">
                <a:latin typeface="Graphik"/>
              </a:rPr>
              <a:t> coordinates with: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raphik"/>
              </a:rPr>
              <a:t>WeatherAgent</a:t>
            </a:r>
            <a:r>
              <a:rPr lang="en-US" dirty="0">
                <a:latin typeface="Graphik"/>
              </a:rPr>
              <a:t> for climate insights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raphik"/>
              </a:rPr>
              <a:t>MarketAgent</a:t>
            </a:r>
            <a:r>
              <a:rPr lang="en-US" dirty="0">
                <a:latin typeface="Graphik"/>
              </a:rPr>
              <a:t> for price trends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Graphik"/>
              </a:rPr>
              <a:t>CropRecommender</a:t>
            </a:r>
            <a:r>
              <a:rPr lang="en-US" dirty="0">
                <a:latin typeface="Graphik"/>
              </a:rPr>
              <a:t> for optimal crop choices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All insights are consolidated by </a:t>
            </a:r>
            <a:r>
              <a:rPr lang="en-US" dirty="0" err="1">
                <a:latin typeface="Graphik"/>
              </a:rPr>
              <a:t>ExpertAgent</a:t>
            </a:r>
            <a:r>
              <a:rPr lang="en-US" dirty="0">
                <a:latin typeface="Graphik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Final, tailored advice is delivered to the Farmer </a:t>
            </a:r>
          </a:p>
        </p:txBody>
      </p:sp>
    </p:spTree>
    <p:extLst>
      <p:ext uri="{BB962C8B-B14F-4D97-AF65-F5344CB8AC3E}">
        <p14:creationId xmlns:p14="http://schemas.microsoft.com/office/powerpoint/2010/main" val="3259701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Code structure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44382" y="726393"/>
            <a:ext cx="1058823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sustainable-farming-</a:t>
            </a:r>
            <a:r>
              <a:rPr lang="en-IN" dirty="0" err="1" smtClean="0"/>
              <a:t>ai</a:t>
            </a:r>
            <a:r>
              <a:rPr lang="en-IN" dirty="0"/>
              <a:t>/</a:t>
            </a:r>
          </a:p>
          <a:p>
            <a:r>
              <a:rPr lang="en-IN" dirty="0"/>
              <a:t>│</a:t>
            </a:r>
          </a:p>
          <a:p>
            <a:r>
              <a:rPr lang="en-IN" dirty="0" smtClean="0"/>
              <a:t>├── </a:t>
            </a:r>
            <a:r>
              <a:rPr lang="en-IN" dirty="0"/>
              <a:t>app.py                      # </a:t>
            </a:r>
            <a:r>
              <a:rPr lang="en-IN" dirty="0" err="1"/>
              <a:t>Streamlit</a:t>
            </a:r>
            <a:r>
              <a:rPr lang="en-IN" dirty="0"/>
              <a:t> interface</a:t>
            </a:r>
          </a:p>
          <a:p>
            <a:r>
              <a:rPr lang="en-IN" dirty="0"/>
              <a:t>├── database.py                 # SQLite connection and setup</a:t>
            </a:r>
          </a:p>
          <a:p>
            <a:r>
              <a:rPr lang="en-IN" dirty="0"/>
              <a:t>│</a:t>
            </a:r>
          </a:p>
          <a:p>
            <a:r>
              <a:rPr lang="en-IN" dirty="0"/>
              <a:t>├── /agents/                   # All core agents</a:t>
            </a:r>
          </a:p>
          <a:p>
            <a:r>
              <a:rPr lang="en-IN" dirty="0"/>
              <a:t>│   ├── farmer_agent.py         # Orchestrates other agents</a:t>
            </a:r>
          </a:p>
          <a:p>
            <a:r>
              <a:rPr lang="en-IN" dirty="0"/>
              <a:t>│   ├── market_agent.py         # Market analysis and profit suggestions</a:t>
            </a:r>
          </a:p>
          <a:p>
            <a:r>
              <a:rPr lang="en-IN" dirty="0"/>
              <a:t>│   ├── weather_agent.py        # Simulates or retrieves forecast</a:t>
            </a:r>
          </a:p>
          <a:p>
            <a:r>
              <a:rPr lang="en-IN" dirty="0"/>
              <a:t>│   └── expert_agent.py         # Sustainability scoring and advice</a:t>
            </a:r>
          </a:p>
          <a:p>
            <a:r>
              <a:rPr lang="en-IN" dirty="0"/>
              <a:t>│</a:t>
            </a:r>
          </a:p>
          <a:p>
            <a:r>
              <a:rPr lang="en-IN" dirty="0"/>
              <a:t>├── /models/                   # ML models</a:t>
            </a:r>
          </a:p>
          <a:p>
            <a:r>
              <a:rPr lang="en-IN" dirty="0"/>
              <a:t>│   ├── crop_recommender.py     # Crop prediction model</a:t>
            </a:r>
          </a:p>
          <a:p>
            <a:r>
              <a:rPr lang="en-IN" dirty="0"/>
              <a:t>│   └── sustainability_predictor.py  # Rule-based or ML scoring</a:t>
            </a:r>
          </a:p>
          <a:p>
            <a:r>
              <a:rPr lang="en-IN" dirty="0"/>
              <a:t>│</a:t>
            </a:r>
          </a:p>
          <a:p>
            <a:r>
              <a:rPr lang="en-IN" dirty="0"/>
              <a:t>├── /data/                     # Datasets</a:t>
            </a:r>
          </a:p>
          <a:p>
            <a:r>
              <a:rPr lang="en-IN" dirty="0"/>
              <a:t>│   ├── farmer_advisor_dataset.csv</a:t>
            </a:r>
          </a:p>
          <a:p>
            <a:r>
              <a:rPr lang="en-IN" dirty="0"/>
              <a:t>│   └── market_researcher_dataset.csv</a:t>
            </a:r>
          </a:p>
          <a:p>
            <a:r>
              <a:rPr lang="en-IN" dirty="0"/>
              <a:t>│</a:t>
            </a:r>
          </a:p>
          <a:p>
            <a:r>
              <a:rPr lang="en-IN" dirty="0"/>
              <a:t>└── requirements.txt            # Dependencies for deployment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720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 smtClean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Conclusion</a:t>
            </a:r>
            <a:endParaRPr lang="en-GB" sz="2667" b="1" kern="0" dirty="0">
              <a:solidFill>
                <a:srgbClr val="000000"/>
              </a:solidFill>
              <a:latin typeface="Graphik" panose="020B0503030202060203" pitchFamily="34" charset="0"/>
              <a:ea typeface="Google Sans SemiBold"/>
              <a:cs typeface="Google Sans SemiBold"/>
              <a:sym typeface="Google Sans SemiBold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52927" y="1273323"/>
            <a:ext cx="912690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k"/>
              </a:rPr>
              <a:t>Our solution bridges the gap between AI and agriculture by offering a smart, personalized, and accessible decision support system for farmers. By combining machine learning, rule-based logic, and agent collaboration, we provide real-time recommendations that are sustainable, profitable, and practical</a:t>
            </a:r>
            <a:r>
              <a:rPr lang="en-US" dirty="0" smtClean="0">
                <a:latin typeface="Graphik"/>
              </a:rPr>
              <a:t>.</a:t>
            </a:r>
          </a:p>
          <a:p>
            <a:endParaRPr lang="en-US" dirty="0">
              <a:latin typeface="Graphik"/>
            </a:endParaRPr>
          </a:p>
          <a:p>
            <a:r>
              <a:rPr lang="en-US" dirty="0">
                <a:latin typeface="Graphik"/>
              </a:rPr>
              <a:t>This system directly addresses the problem statement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Empowering farmers with actionable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Reducing environmental impact through data-driven practices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raphik"/>
              </a:rPr>
              <a:t>Improving profitability using market-aware crop </a:t>
            </a:r>
            <a:r>
              <a:rPr lang="en-US" dirty="0" smtClean="0">
                <a:latin typeface="Graphik"/>
              </a:rPr>
              <a:t>selection</a:t>
            </a:r>
          </a:p>
          <a:p>
            <a:endParaRPr lang="en-US" dirty="0">
              <a:latin typeface="Graphik"/>
            </a:endParaRPr>
          </a:p>
          <a:p>
            <a:endParaRPr lang="en-US" dirty="0">
              <a:latin typeface="Graphik"/>
            </a:endParaRPr>
          </a:p>
          <a:p>
            <a:r>
              <a:rPr lang="en-US" dirty="0">
                <a:latin typeface="Graphik"/>
              </a:rPr>
              <a:t>It’s simple to use, scalable, and ready to create real-world impact.</a:t>
            </a:r>
          </a:p>
          <a:p>
            <a:endParaRPr lang="en-IN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2429482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/>
          <p:nvPr/>
        </p:nvSpPr>
        <p:spPr>
          <a:xfrm>
            <a:off x="-8200" y="6686400"/>
            <a:ext cx="12208400" cy="171600"/>
          </a:xfrm>
          <a:prstGeom prst="rect">
            <a:avLst/>
          </a:prstGeom>
          <a:gradFill>
            <a:gsLst>
              <a:gs pos="0">
                <a:srgbClr val="3754A9"/>
              </a:gs>
              <a:gs pos="100000">
                <a:srgbClr val="6F21A8"/>
              </a:gs>
            </a:gsLst>
            <a:lin ang="2700006" scaled="0"/>
          </a:gradFill>
          <a:ln>
            <a:noFill/>
          </a:ln>
          <a:effectLst>
            <a:outerShdw blurRad="571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Graphik" panose="020B0503030202060203" pitchFamily="34" charset="0"/>
              <a:cs typeface="Arial"/>
              <a:sym typeface="Arial"/>
            </a:endParaRPr>
          </a:p>
        </p:txBody>
      </p:sp>
      <p:sp>
        <p:nvSpPr>
          <p:cNvPr id="3" name="Google Shape;58;p14">
            <a:extLst>
              <a:ext uri="{FF2B5EF4-FFF2-40B4-BE49-F238E27FC236}">
                <a16:creationId xmlns:a16="http://schemas.microsoft.com/office/drawing/2014/main" xmlns="" id="{AB77DFBE-3C54-4522-B5C5-3BB4462B5C4E}"/>
              </a:ext>
            </a:extLst>
          </p:cNvPr>
          <p:cNvSpPr txBox="1"/>
          <p:nvPr/>
        </p:nvSpPr>
        <p:spPr>
          <a:xfrm>
            <a:off x="323868" y="352567"/>
            <a:ext cx="11233753" cy="84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21900" bIns="0" anchor="t" anchorCtr="0">
            <a:noAutofit/>
          </a:bodyPr>
          <a:lstStyle/>
          <a:p>
            <a:pPr defTabSz="1219170">
              <a:lnSpc>
                <a:spcPct val="80000"/>
              </a:lnSpc>
              <a:buClr>
                <a:srgbClr val="000000"/>
              </a:buClr>
              <a:buSzPts val="1100"/>
            </a:pPr>
            <a:r>
              <a:rPr lang="en-GB" sz="2667" b="1" kern="0" dirty="0">
                <a:solidFill>
                  <a:srgbClr val="000000"/>
                </a:solidFill>
                <a:latin typeface="Graphik" panose="020B0503030202060203" pitchFamily="34" charset="0"/>
                <a:ea typeface="Google Sans SemiBold"/>
                <a:cs typeface="Google Sans SemiBold"/>
                <a:sym typeface="Google Sans SemiBold"/>
              </a:rPr>
              <a:t>References/Other details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868" y="1375873"/>
            <a:ext cx="79826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latin typeface="Graphik"/>
              </a:rPr>
              <a:t>Project </a:t>
            </a:r>
            <a:r>
              <a:rPr lang="en-IN" b="1" dirty="0">
                <a:latin typeface="Graphik"/>
              </a:rPr>
              <a:t>Repository:</a:t>
            </a:r>
            <a:r>
              <a:rPr lang="en-IN" dirty="0">
                <a:latin typeface="Graphik"/>
              </a:rPr>
              <a:t/>
            </a:r>
            <a:br>
              <a:rPr lang="en-IN" dirty="0">
                <a:latin typeface="Graphik"/>
              </a:rPr>
            </a:br>
            <a:r>
              <a:rPr lang="en-IN" dirty="0">
                <a:latin typeface="Graphik"/>
                <a:hlinkClick r:id="rId3"/>
              </a:rPr>
              <a:t>https://</a:t>
            </a:r>
            <a:r>
              <a:rPr lang="en-IN" dirty="0" smtClean="0">
                <a:latin typeface="Graphik"/>
                <a:hlinkClick r:id="rId3"/>
              </a:rPr>
              <a:t>github.com/Saiprasad09/sustainable-farming-ai</a:t>
            </a:r>
            <a:endParaRPr lang="en-IN" dirty="0" smtClean="0">
              <a:latin typeface="Graphik"/>
            </a:endParaRPr>
          </a:p>
          <a:p>
            <a:endParaRPr lang="en-IN" dirty="0">
              <a:latin typeface="Graphik"/>
            </a:endParaRPr>
          </a:p>
          <a:p>
            <a:r>
              <a:rPr lang="en-IN" b="1" dirty="0" smtClean="0">
                <a:latin typeface="Graphik"/>
              </a:rPr>
              <a:t>Live </a:t>
            </a:r>
            <a:r>
              <a:rPr lang="en-IN" b="1" dirty="0">
                <a:latin typeface="Graphik"/>
              </a:rPr>
              <a:t>Demo:</a:t>
            </a:r>
            <a:r>
              <a:rPr lang="en-IN" dirty="0">
                <a:latin typeface="Graphik"/>
              </a:rPr>
              <a:t/>
            </a:r>
            <a:br>
              <a:rPr lang="en-IN" dirty="0">
                <a:latin typeface="Graphik"/>
              </a:rPr>
            </a:br>
            <a:r>
              <a:rPr lang="en-IN" dirty="0">
                <a:latin typeface="Graphik"/>
                <a:hlinkClick r:id="rId4"/>
              </a:rPr>
              <a:t>https://</a:t>
            </a:r>
            <a:r>
              <a:rPr lang="en-IN" dirty="0" smtClean="0">
                <a:latin typeface="Graphik"/>
                <a:hlinkClick r:id="rId4"/>
              </a:rPr>
              <a:t>sustainable-farming-ai.streamlit.app</a:t>
            </a:r>
            <a:endParaRPr lang="en-IN" dirty="0" smtClean="0">
              <a:latin typeface="Graphik"/>
            </a:endParaRPr>
          </a:p>
          <a:p>
            <a:endParaRPr lang="en-IN" dirty="0" smtClean="0">
              <a:latin typeface="Graphik"/>
            </a:endParaRPr>
          </a:p>
          <a:p>
            <a:r>
              <a:rPr lang="en-IN" b="1" dirty="0" smtClean="0">
                <a:latin typeface="Graphik"/>
              </a:rPr>
              <a:t>Datasets </a:t>
            </a:r>
            <a:r>
              <a:rPr lang="en-IN" b="1" dirty="0">
                <a:latin typeface="Graphik"/>
              </a:rPr>
              <a:t>Used:</a:t>
            </a:r>
            <a:endParaRPr lang="en-IN" dirty="0">
              <a:latin typeface="Graphik"/>
            </a:endParaRPr>
          </a:p>
          <a:p>
            <a:r>
              <a:rPr lang="en-IN" dirty="0">
                <a:latin typeface="Graphik"/>
              </a:rPr>
              <a:t>Farmer Advisor Dataset</a:t>
            </a:r>
          </a:p>
          <a:p>
            <a:r>
              <a:rPr lang="en-IN" dirty="0">
                <a:latin typeface="Graphik"/>
              </a:rPr>
              <a:t>Market Researcher Dataset</a:t>
            </a:r>
            <a:br>
              <a:rPr lang="en-IN" dirty="0">
                <a:latin typeface="Graphik"/>
              </a:rPr>
            </a:br>
            <a:r>
              <a:rPr lang="en-IN" dirty="0">
                <a:latin typeface="Graphik"/>
              </a:rPr>
              <a:t>(</a:t>
            </a:r>
            <a:r>
              <a:rPr lang="en-IN" i="1" dirty="0">
                <a:latin typeface="Graphik"/>
              </a:rPr>
              <a:t>Provided by the </a:t>
            </a:r>
            <a:r>
              <a:rPr lang="en-IN" i="1" dirty="0" err="1">
                <a:latin typeface="Graphik"/>
              </a:rPr>
              <a:t>hackathon</a:t>
            </a:r>
            <a:r>
              <a:rPr lang="en-IN" i="1" dirty="0">
                <a:latin typeface="Graphik"/>
              </a:rPr>
              <a:t> organizers</a:t>
            </a:r>
            <a:r>
              <a:rPr lang="en-IN" dirty="0" smtClean="0">
                <a:latin typeface="Graphik"/>
              </a:rPr>
              <a:t>)</a:t>
            </a:r>
          </a:p>
          <a:p>
            <a:endParaRPr lang="en-IN" dirty="0" smtClean="0">
              <a:latin typeface="Graphik"/>
            </a:endParaRPr>
          </a:p>
          <a:p>
            <a:r>
              <a:rPr lang="en-IN" b="1" dirty="0" smtClean="0">
                <a:latin typeface="Graphik"/>
              </a:rPr>
              <a:t>Tools </a:t>
            </a:r>
            <a:r>
              <a:rPr lang="en-IN" b="1" dirty="0">
                <a:latin typeface="Graphik"/>
              </a:rPr>
              <a:t>&amp; Libraries:</a:t>
            </a:r>
            <a:endParaRPr lang="en-IN" dirty="0">
              <a:latin typeface="Graphik"/>
            </a:endParaRPr>
          </a:p>
          <a:p>
            <a:r>
              <a:rPr lang="en-IN" dirty="0">
                <a:latin typeface="Graphik"/>
              </a:rPr>
              <a:t>Python, </a:t>
            </a:r>
            <a:r>
              <a:rPr lang="en-IN" dirty="0" err="1">
                <a:latin typeface="Graphik"/>
              </a:rPr>
              <a:t>Streamlit</a:t>
            </a:r>
            <a:r>
              <a:rPr lang="en-IN" dirty="0">
                <a:latin typeface="Graphik"/>
              </a:rPr>
              <a:t>, SQLite</a:t>
            </a:r>
          </a:p>
          <a:p>
            <a:r>
              <a:rPr lang="en-IN" dirty="0" err="1">
                <a:latin typeface="Graphik"/>
              </a:rPr>
              <a:t>scikit</a:t>
            </a:r>
            <a:r>
              <a:rPr lang="en-IN" dirty="0">
                <a:latin typeface="Graphik"/>
              </a:rPr>
              <a:t>-learn, Pandas, </a:t>
            </a:r>
            <a:r>
              <a:rPr lang="en-IN" dirty="0" err="1">
                <a:latin typeface="Graphik"/>
              </a:rPr>
              <a:t>NumPy</a:t>
            </a:r>
            <a:endParaRPr lang="en-IN" dirty="0">
              <a:latin typeface="Graphik"/>
            </a:endParaRPr>
          </a:p>
          <a:p>
            <a:endParaRPr lang="en-IN" dirty="0">
              <a:latin typeface="Graphik"/>
            </a:endParaRPr>
          </a:p>
        </p:txBody>
      </p:sp>
    </p:spTree>
    <p:extLst>
      <p:ext uri="{BB962C8B-B14F-4D97-AF65-F5344CB8AC3E}">
        <p14:creationId xmlns:p14="http://schemas.microsoft.com/office/powerpoint/2010/main" val="4123678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anvas-Theme">
  <a:themeElements>
    <a:clrScheme name="Accenture Default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355AA"/>
      </a:accent4>
      <a:accent5>
        <a:srgbClr val="BE82FF"/>
      </a:accent5>
      <a:accent6>
        <a:srgbClr val="E6DCFF"/>
      </a:accent6>
      <a:hlink>
        <a:srgbClr val="A100FF"/>
      </a:hlink>
      <a:folHlink>
        <a:srgbClr val="B455AA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lIns="0" tIns="0" rIns="0" bIns="0"/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050" b="0" i="0" u="none" strike="noStrike" kern="1200" cap="none" spc="0" normalizeH="0" baseline="0" noProof="0" dirty="0">
            <a:ln>
              <a:noFill/>
            </a:ln>
            <a:solidFill>
              <a:prstClr val="black">
                <a:alpha val="40000"/>
              </a:prstClr>
            </a:solidFill>
            <a:effectLst/>
            <a:uLnTx/>
            <a:uFillTx/>
            <a:latin typeface="Graphik" panose="020B0503030202060203" pitchFamily="34" charset="77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Mc_Exp_Presentation-Template_v5-2024" id="{632751DD-A84D-D849-B0B6-44CCDFA99F61}" vid="{69070162-6984-CD4F-9F36-7088033C2B3F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715</Words>
  <Application>Microsoft Office PowerPoint</Application>
  <PresentationFormat>Custom</PresentationFormat>
  <Paragraphs>99</Paragraphs>
  <Slides>10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1_Canvas-Theme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Tolentino, Ma. Antonette</dc:creator>
  <cp:lastModifiedBy>Saiprasad Shidheshware</cp:lastModifiedBy>
  <cp:revision>7</cp:revision>
  <dcterms:created xsi:type="dcterms:W3CDTF">2025-02-26T01:18:59Z</dcterms:created>
  <dcterms:modified xsi:type="dcterms:W3CDTF">2025-04-10T21:24:01Z</dcterms:modified>
</cp:coreProperties>
</file>