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96" r:id="rId6"/>
    <p:sldId id="288" r:id="rId7"/>
    <p:sldId id="297" r:id="rId8"/>
    <p:sldId id="303" r:id="rId9"/>
    <p:sldId id="298" r:id="rId10"/>
    <p:sldId id="299" r:id="rId11"/>
    <p:sldId id="312" r:id="rId12"/>
    <p:sldId id="314" r:id="rId13"/>
    <p:sldId id="311" r:id="rId14"/>
    <p:sldId id="310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55BA7-652D-4C40-BBB2-B21FCDBDF5BA}" v="2" dt="2023-12-02T10:00:02.072"/>
    <p1510:client id="{9C7FE7F1-E81B-442A-A4E7-B8B861C27096}" v="1" dt="2023-11-28T08:19:44.056"/>
    <p1510:client id="{BEA3A74A-1D56-446A-830A-BD0E6B4B59C5}" v="37" dt="2023-12-02T09:10:00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118" autoAdjust="0"/>
  </p:normalViewPr>
  <p:slideViewPr>
    <p:cSldViewPr snapToGrid="0">
      <p:cViewPr varScale="1">
        <p:scale>
          <a:sx n="85" d="100"/>
          <a:sy n="85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6FEF-A4B7-4B3B-96F2-E3BD6C2DEFA9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E1A7-FFD5-476B-85EC-5A8E3AD10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6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CBD-ED81-4EAB-8DC4-9B108150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8" y="276062"/>
            <a:ext cx="10572000" cy="2971051"/>
          </a:xfrm>
        </p:spPr>
        <p:txBody>
          <a:bodyPr/>
          <a:lstStyle/>
          <a:p>
            <a:r>
              <a:rPr lang="en-IN" sz="4800" dirty="0"/>
              <a:t>KLU Design Thinking for Innovation</a:t>
            </a:r>
            <a:br>
              <a:rPr lang="en-IN" sz="4800" dirty="0"/>
            </a:br>
            <a:r>
              <a:rPr lang="en-IN" sz="4800" dirty="0">
                <a:solidFill>
                  <a:srgbClr val="FF0000"/>
                </a:solidFill>
              </a:rPr>
              <a:t>BLOOD SHORTAGE : A Threat to life</a:t>
            </a:r>
            <a:br>
              <a:rPr lang="en-IN" sz="4800" dirty="0"/>
            </a:br>
            <a:r>
              <a:rPr lang="en-IN" sz="4800" dirty="0"/>
              <a:t>Work In Progress Submission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C0A1-027B-412D-AEB5-A07C575A4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Department :CSE              Section :10        				Batch:5		 			</a:t>
            </a:r>
          </a:p>
        </p:txBody>
      </p:sp>
    </p:spTree>
    <p:extLst>
      <p:ext uri="{BB962C8B-B14F-4D97-AF65-F5344CB8AC3E}">
        <p14:creationId xmlns:p14="http://schemas.microsoft.com/office/powerpoint/2010/main" val="313647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E6B873-36B6-9774-A681-FBC3B4AB3925}"/>
              </a:ext>
            </a:extLst>
          </p:cNvPr>
          <p:cNvSpPr/>
          <p:nvPr/>
        </p:nvSpPr>
        <p:spPr>
          <a:xfrm>
            <a:off x="1230489" y="0"/>
            <a:ext cx="8737600" cy="1399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DOnate4life Business Model Canvas</a:t>
            </a:r>
            <a:endParaRPr lang="en-IN" sz="2800" b="1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2379E651-7935-74EA-E3E1-9CE01E11A8A6}"/>
              </a:ext>
            </a:extLst>
          </p:cNvPr>
          <p:cNvSpPr/>
          <p:nvPr/>
        </p:nvSpPr>
        <p:spPr>
          <a:xfrm>
            <a:off x="-5645" y="519289"/>
            <a:ext cx="2280355" cy="2427111"/>
          </a:xfrm>
          <a:prstGeom prst="verticalScroll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KEY ACTIVITYIES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Marketing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Content distribution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Content production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A574ED85-99F2-595B-FD37-6140E147D76F}"/>
              </a:ext>
            </a:extLst>
          </p:cNvPr>
          <p:cNvSpPr/>
          <p:nvPr/>
        </p:nvSpPr>
        <p:spPr>
          <a:xfrm>
            <a:off x="9855201" y="333022"/>
            <a:ext cx="2280355" cy="2060222"/>
          </a:xfrm>
          <a:prstGeom prst="verticalScroll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KEY RESOURCES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Apps on website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F55DE95D-5CD1-E3DD-9EF3-DF173B33FDE9}"/>
              </a:ext>
            </a:extLst>
          </p:cNvPr>
          <p:cNvSpPr/>
          <p:nvPr/>
        </p:nvSpPr>
        <p:spPr>
          <a:xfrm>
            <a:off x="31046" y="4673597"/>
            <a:ext cx="2438399" cy="2336800"/>
          </a:xfrm>
          <a:prstGeom prst="verticalScroll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COST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Research and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Developme-nt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3B86AB55-8C62-C4E2-327B-A87227F0F3A0}"/>
              </a:ext>
            </a:extLst>
          </p:cNvPr>
          <p:cNvSpPr/>
          <p:nvPr/>
        </p:nvSpPr>
        <p:spPr>
          <a:xfrm>
            <a:off x="3846692" y="2404531"/>
            <a:ext cx="4955822" cy="3578578"/>
          </a:xfrm>
          <a:prstGeom prst="horizontalScroll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0000"/>
                </a:solidFill>
              </a:rPr>
              <a:t>KEY PARTNERS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Investors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Hospitals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Blood banks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Volunteers who are willing to donate and blood donation 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50BBD18-6538-CBF9-2695-09A6A91437B2}"/>
              </a:ext>
            </a:extLst>
          </p:cNvPr>
          <p:cNvSpPr/>
          <p:nvPr/>
        </p:nvSpPr>
        <p:spPr>
          <a:xfrm>
            <a:off x="9835445" y="4154312"/>
            <a:ext cx="2319865" cy="2641600"/>
          </a:xfrm>
          <a:prstGeom prst="verticalScroll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FF0000"/>
                </a:solidFill>
              </a:rPr>
              <a:t>Customer segments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Usage segmentation geographical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Content/l-</a:t>
            </a:r>
            <a:r>
              <a:rPr lang="en-IN" sz="1800" dirty="0" err="1">
                <a:solidFill>
                  <a:schemeClr val="bg1"/>
                </a:solidFill>
              </a:rPr>
              <a:t>anguages</a:t>
            </a:r>
            <a:endParaRPr lang="en-IN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F23080B-FAC7-A46D-38D6-D699488E366C}"/>
              </a:ext>
            </a:extLst>
          </p:cNvPr>
          <p:cNvSpPr/>
          <p:nvPr/>
        </p:nvSpPr>
        <p:spPr>
          <a:xfrm>
            <a:off x="2105377" y="1004710"/>
            <a:ext cx="3680178" cy="1794934"/>
          </a:xfrm>
          <a:prstGeom prst="cloud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VALUE PROPOSITION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24/7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Unlimited access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commercials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8E10ADB-12E7-8E38-4C20-F20B586A0E51}"/>
              </a:ext>
            </a:extLst>
          </p:cNvPr>
          <p:cNvSpPr/>
          <p:nvPr/>
        </p:nvSpPr>
        <p:spPr>
          <a:xfrm>
            <a:off x="6197601" y="1095022"/>
            <a:ext cx="3651956" cy="1704622"/>
          </a:xfrm>
          <a:prstGeom prst="cloud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CUSTOMER RELATIONSHIPS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Self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demand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Ease of use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E9FC49F9-82D3-FB76-CAD4-E080250AA647}"/>
              </a:ext>
            </a:extLst>
          </p:cNvPr>
          <p:cNvSpPr/>
          <p:nvPr/>
        </p:nvSpPr>
        <p:spPr>
          <a:xfrm>
            <a:off x="-5645" y="2765776"/>
            <a:ext cx="3522133" cy="1998134"/>
          </a:xfrm>
          <a:prstGeom prst="cloud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FF0000"/>
                </a:solidFill>
              </a:rPr>
              <a:t>COST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Marketing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Payment processing fees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General or admin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6C4F2-868F-16E7-88E0-49388515F292}"/>
              </a:ext>
            </a:extLst>
          </p:cNvPr>
          <p:cNvSpPr/>
          <p:nvPr/>
        </p:nvSpPr>
        <p:spPr>
          <a:xfrm>
            <a:off x="4425244" y="5565422"/>
            <a:ext cx="5068711" cy="129257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Channels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Word of mouth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Online and offline advertisement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BDAAFD-B956-C902-D8DC-5F078D407B6C}"/>
              </a:ext>
            </a:extLst>
          </p:cNvPr>
          <p:cNvSpPr/>
          <p:nvPr/>
        </p:nvSpPr>
        <p:spPr>
          <a:xfrm>
            <a:off x="8906934" y="2619022"/>
            <a:ext cx="3228624" cy="147884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Revenue streams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Partnership with private hospitals and blood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app donation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Premium services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7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A5AAD-4FC7-B2BB-5B26-B4DF244AF03D}"/>
              </a:ext>
            </a:extLst>
          </p:cNvPr>
          <p:cNvSpPr/>
          <p:nvPr/>
        </p:nvSpPr>
        <p:spPr>
          <a:xfrm>
            <a:off x="214490" y="239889"/>
            <a:ext cx="3194756" cy="601697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Financial Estimation</a:t>
            </a:r>
          </a:p>
          <a:p>
            <a:pPr lvl="1">
              <a:lnSpc>
                <a:spcPct val="150000"/>
              </a:lnSpc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Total grand total: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1F1F1F"/>
                </a:solidFill>
                <a:latin typeface="Google Sans"/>
              </a:rPr>
              <a:t>Rs.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1500000-3700000per month</a:t>
            </a:r>
            <a:endParaRPr lang="en-US" sz="3200" dirty="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DF5F6-1AFC-1963-6637-CCF99904C624}"/>
              </a:ext>
            </a:extLst>
          </p:cNvPr>
          <p:cNvSpPr/>
          <p:nvPr/>
        </p:nvSpPr>
        <p:spPr>
          <a:xfrm>
            <a:off x="3928534" y="417689"/>
            <a:ext cx="3093156" cy="549768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Grand total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Development 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costs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: Rs.700000 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Rs.1700000 per year</a:t>
            </a:r>
          </a:p>
          <a:p>
            <a:r>
              <a:rPr lang="en-US" sz="2800" b="1" dirty="0">
                <a:solidFill>
                  <a:srgbClr val="1F1F1F"/>
                </a:solidFill>
                <a:latin typeface="Google Sans"/>
              </a:rPr>
              <a:t>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Costs:300000-920000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Other considerations: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5,00,000-10,00,000 per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E8C8A-7984-1C99-FAF6-AE65BE0BA1C4}"/>
              </a:ext>
            </a:extLst>
          </p:cNvPr>
          <p:cNvSpPr/>
          <p:nvPr/>
        </p:nvSpPr>
        <p:spPr>
          <a:xfrm>
            <a:off x="7563556" y="146758"/>
            <a:ext cx="4199466" cy="215617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Website development: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 ₹200,000 - ₹500,000 per year</a:t>
            </a:r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Mobile app development:</a:t>
            </a:r>
            <a:r>
              <a:rPr lang="en-IN" dirty="0">
                <a:solidFill>
                  <a:schemeClr val="bg1"/>
                </a:solidFill>
              </a:rPr>
              <a:t>₹200,000 - ₹500,000 per year</a:t>
            </a:r>
            <a:endParaRPr lang="en-US" dirty="0">
              <a:solidFill>
                <a:schemeClr val="bg1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Database development: </a:t>
            </a:r>
            <a:r>
              <a:rPr lang="en-IN" dirty="0">
                <a:solidFill>
                  <a:schemeClr val="bg1"/>
                </a:solidFill>
              </a:rPr>
              <a:t>₹200,000 - ₹500,000 per year</a:t>
            </a:r>
            <a:endParaRPr lang="en-US" dirty="0">
              <a:solidFill>
                <a:schemeClr val="bg1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interface (UI) and user experience (UX) design: 1,00,00-2,00,000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952C5-8217-B705-2198-EDBDEC73BA6E}"/>
              </a:ext>
            </a:extLst>
          </p:cNvPr>
          <p:cNvSpPr/>
          <p:nvPr/>
        </p:nvSpPr>
        <p:spPr>
          <a:xfrm>
            <a:off x="7540978" y="2534356"/>
            <a:ext cx="4380088" cy="195297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Web hosting:Rs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2,000-10,000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Domain name registration: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 </a:t>
            </a:r>
            <a:r>
              <a:rPr lang="en-IN" dirty="0">
                <a:solidFill>
                  <a:schemeClr val="bg1"/>
                </a:solidFill>
              </a:rPr>
              <a:t> ₹5,000 - ₹10,000 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Email marketing: 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Rs.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2000 – Rs.5000 per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Customer support: Rs.20000 – Rs.50000 per month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3D8EB-B28F-5F7A-2FF4-CD374F379D0A}"/>
              </a:ext>
            </a:extLst>
          </p:cNvPr>
          <p:cNvSpPr/>
          <p:nvPr/>
        </p:nvSpPr>
        <p:spPr>
          <a:xfrm>
            <a:off x="7597422" y="4718756"/>
            <a:ext cx="4380088" cy="176106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Marketing and advertising: </a:t>
            </a:r>
            <a:r>
              <a:rPr lang="en-IN" dirty="0">
                <a:solidFill>
                  <a:schemeClr val="bg1"/>
                </a:solidFill>
              </a:rPr>
              <a:t>₹200000 - ₹5,00,000 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Partnerships with blood banks and hospitals: Free – Rs10,000per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Staffing: 5000000-6000000per month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9A7E3D-315C-027D-C720-7D86D5619118}"/>
              </a:ext>
            </a:extLst>
          </p:cNvPr>
          <p:cNvCxnSpPr/>
          <p:nvPr/>
        </p:nvCxnSpPr>
        <p:spPr>
          <a:xfrm flipH="1">
            <a:off x="7021690" y="993422"/>
            <a:ext cx="541866" cy="53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DA9820-414F-057C-8780-CACF2EB1F7E9}"/>
              </a:ext>
            </a:extLst>
          </p:cNvPr>
          <p:cNvCxnSpPr/>
          <p:nvPr/>
        </p:nvCxnSpPr>
        <p:spPr>
          <a:xfrm flipH="1">
            <a:off x="7021690" y="2878666"/>
            <a:ext cx="5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9030B2-A4B7-512A-BA46-4C1D4DFA2CFA}"/>
              </a:ext>
            </a:extLst>
          </p:cNvPr>
          <p:cNvCxnSpPr/>
          <p:nvPr/>
        </p:nvCxnSpPr>
        <p:spPr>
          <a:xfrm flipH="1" flipV="1">
            <a:off x="7021690" y="4718756"/>
            <a:ext cx="53057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5FA71-B562-845D-863F-07A1B11AECE8}"/>
              </a:ext>
            </a:extLst>
          </p:cNvPr>
          <p:cNvCxnSpPr/>
          <p:nvPr/>
        </p:nvCxnSpPr>
        <p:spPr>
          <a:xfrm flipH="1">
            <a:off x="3352802" y="2401711"/>
            <a:ext cx="5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d blood cells in a blood vessel">
            <a:extLst>
              <a:ext uri="{FF2B5EF4-FFF2-40B4-BE49-F238E27FC236}">
                <a16:creationId xmlns:a16="http://schemas.microsoft.com/office/drawing/2014/main" id="{1A47B1CA-BB5E-EF2D-2353-2FD9E40D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78DC-ED3C-498E-86CD-274FE927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-66908"/>
            <a:ext cx="10571998" cy="804321"/>
          </a:xfrm>
        </p:spPr>
        <p:txBody>
          <a:bodyPr/>
          <a:lstStyle/>
          <a:p>
            <a:r>
              <a:rPr lang="en-US" dirty="0"/>
              <a:t>Project Team - Introduction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65EFD2-32D4-4310-9CD7-4A6B7CAFC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48465"/>
              </p:ext>
            </p:extLst>
          </p:nvPr>
        </p:nvGraphicFramePr>
        <p:xfrm>
          <a:off x="1253067" y="847503"/>
          <a:ext cx="8859537" cy="863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552">
                  <a:extLst>
                    <a:ext uri="{9D8B030D-6E8A-4147-A177-3AD203B41FA5}">
                      <a16:colId xmlns:a16="http://schemas.microsoft.com/office/drawing/2014/main" val="1560942518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1854815345"/>
                    </a:ext>
                  </a:extLst>
                </a:gridCol>
                <a:gridCol w="2929631">
                  <a:extLst>
                    <a:ext uri="{9D8B030D-6E8A-4147-A177-3AD203B41FA5}">
                      <a16:colId xmlns:a16="http://schemas.microsoft.com/office/drawing/2014/main" val="2052755397"/>
                    </a:ext>
                  </a:extLst>
                </a:gridCol>
                <a:gridCol w="2966080">
                  <a:extLst>
                    <a:ext uri="{9D8B030D-6E8A-4147-A177-3AD203B41FA5}">
                      <a16:colId xmlns:a16="http://schemas.microsoft.com/office/drawing/2014/main" val="613329106"/>
                    </a:ext>
                  </a:extLst>
                </a:gridCol>
              </a:tblGrid>
              <a:tr h="433623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in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6740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2320030349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Sai Prasad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 and chief 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96871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2320030324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M V Shivaram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Co-developer and designing the low fidelity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18374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2320030364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</a:t>
                      </a:r>
                      <a:r>
                        <a:rPr lang="en-US" dirty="0" err="1"/>
                        <a:t>Varshitha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Co-developer and designing the outlook of the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08285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2320030388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JAJULA YASHWANTH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Co-developer and designing the outlook of the homepage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62585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2320030278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Ch.Sai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Deekshita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Ppt creator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2320030038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G.Padmaja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Ppt creator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9435"/>
                  </a:ext>
                </a:extLst>
              </a:tr>
              <a:tr h="439646"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Trainer: SRI LAKSHMI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Mentor: M.RAJU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9292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8487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0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3CBA-6B4E-4412-851A-708225E9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86431"/>
            <a:ext cx="10600763" cy="1231207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31EB-CC6E-4E0C-84ED-6F318797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2" y="2052918"/>
            <a:ext cx="1131903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Problem Statement</a:t>
            </a:r>
            <a:r>
              <a:rPr lang="en-US" sz="36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: Many patients are unable to find the blood, in required time making it difficult for the doctor to successfully complete the operation and save the patients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AutoShape 4" descr="https://powerpoint.officeapps.live.com/pods/GetClipboardImage.ashx?Id=9551ce8e-9a98-4ddb-880e-e9ea15cd982d&amp;DC=PSG4&amp;pkey=80ae06f7-361f-4ed6-b266-fd6f7e3560a6&amp;wdwaccluster=PSG4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AEB-5788-4261-A1C3-95B84037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447188"/>
            <a:ext cx="11133423" cy="9704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Ideate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380-F51F-4668-BEEE-AA9F9579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64" y="2222287"/>
            <a:ext cx="11133423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1465B0E-BA9B-CD3E-A209-BECE578F4D33}"/>
              </a:ext>
            </a:extLst>
          </p:cNvPr>
          <p:cNvSpPr/>
          <p:nvPr/>
        </p:nvSpPr>
        <p:spPr>
          <a:xfrm>
            <a:off x="510363" y="4518217"/>
            <a:ext cx="2934580" cy="1892595"/>
          </a:xfrm>
          <a:prstGeom prst="cloud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4.Collaboration with Religious Institutions.</a:t>
            </a:r>
            <a:endParaRPr lang="en-IN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C6E895EC-8B0C-767E-1CCC-69940AFB05D3}"/>
              </a:ext>
            </a:extLst>
          </p:cNvPr>
          <p:cNvSpPr/>
          <p:nvPr/>
        </p:nvSpPr>
        <p:spPr>
          <a:xfrm>
            <a:off x="696431" y="2339783"/>
            <a:ext cx="2381693" cy="1541721"/>
          </a:xfrm>
          <a:prstGeom prst="cloudCallou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1.Public Awareness Campaigns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83CF9841-73B9-5FD5-344F-132E51229239}"/>
              </a:ext>
            </a:extLst>
          </p:cNvPr>
          <p:cNvSpPr/>
          <p:nvPr/>
        </p:nvSpPr>
        <p:spPr>
          <a:xfrm>
            <a:off x="3806457" y="2764465"/>
            <a:ext cx="3668232" cy="2169042"/>
          </a:xfrm>
          <a:prstGeom prst="cloudCallou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2.Education Programs.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95BA5AE1-69AD-8A15-47D0-4859DD5D3604}"/>
              </a:ext>
            </a:extLst>
          </p:cNvPr>
          <p:cNvSpPr/>
          <p:nvPr/>
        </p:nvSpPr>
        <p:spPr>
          <a:xfrm>
            <a:off x="8070110" y="2318518"/>
            <a:ext cx="2902689" cy="1924493"/>
          </a:xfrm>
          <a:prstGeom prst="cloudCallou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3.Social Media Challenges.</a:t>
            </a:r>
          </a:p>
        </p:txBody>
      </p:sp>
    </p:spTree>
    <p:extLst>
      <p:ext uri="{BB962C8B-B14F-4D97-AF65-F5344CB8AC3E}">
        <p14:creationId xmlns:p14="http://schemas.microsoft.com/office/powerpoint/2010/main" val="109984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22D2-E087-8CE3-C7CD-E1B6E504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2CFE5B9-87F9-BED6-EBAE-E24674BC1E1B}"/>
              </a:ext>
            </a:extLst>
          </p:cNvPr>
          <p:cNvSpPr/>
          <p:nvPr/>
        </p:nvSpPr>
        <p:spPr>
          <a:xfrm>
            <a:off x="5237748" y="3745859"/>
            <a:ext cx="2960487" cy="2426850"/>
          </a:xfrm>
          <a:prstGeom prst="cloudCallou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7.Partnerships.	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5D2DDE2-18B6-4741-6AA0-47F06ECD2E08}"/>
              </a:ext>
            </a:extLst>
          </p:cNvPr>
          <p:cNvSpPr/>
          <p:nvPr/>
        </p:nvSpPr>
        <p:spPr>
          <a:xfrm>
            <a:off x="809999" y="4526844"/>
            <a:ext cx="3445911" cy="2033444"/>
          </a:xfrm>
          <a:prstGeom prst="cloudCallou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8.Easy Registration and Appointment Systems.</a:t>
            </a:r>
            <a:endParaRPr lang="en-IN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A7A635A6-5D0C-8E53-A0F6-F08726CE9CAD}"/>
              </a:ext>
            </a:extLst>
          </p:cNvPr>
          <p:cNvSpPr/>
          <p:nvPr/>
        </p:nvSpPr>
        <p:spPr>
          <a:xfrm>
            <a:off x="8421511" y="2415298"/>
            <a:ext cx="2960487" cy="2111545"/>
          </a:xfrm>
          <a:prstGeom prst="cloudCallou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6.Continuous Communication.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53A32-9388-5616-CBCF-1B6075C5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99" y="1861138"/>
            <a:ext cx="3950934" cy="2426850"/>
          </a:xfrm>
          <a:prstGeom prst="cloud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5.Mobile Apps and websites.</a:t>
            </a:r>
          </a:p>
        </p:txBody>
      </p:sp>
    </p:spTree>
    <p:extLst>
      <p:ext uri="{BB962C8B-B14F-4D97-AF65-F5344CB8AC3E}">
        <p14:creationId xmlns:p14="http://schemas.microsoft.com/office/powerpoint/2010/main" val="18607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Söhne"/>
              </a:rPr>
              <a:t>1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.Constant Need for Blood Donation Education</a:t>
            </a:r>
            <a:r>
              <a:rPr lang="en-US" sz="2400" b="1" i="0" dirty="0"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One of the primary reasons for blood shortages is often a lack of awareness about the importance of regular blood donation.</a:t>
            </a:r>
            <a:endParaRPr lang="en-US" sz="20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2.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Organized Blood Donation Drives and Systems: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Blood shortages can be mitigated by establishing and maintaining organized blood donation drives and systems.</a:t>
            </a:r>
          </a:p>
          <a:p>
            <a:pPr marL="0" indent="0">
              <a:buNone/>
            </a:pPr>
            <a:r>
              <a:rPr lang="en-US" sz="2400" dirty="0">
                <a:latin typeface="Söhne"/>
              </a:rPr>
              <a:t>3.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Diversity and Inclusivity in Blood Donors: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Another key learning is the importance of promoting diversity and inclusivity among blood donors. Blood shortages can be exacerbated when specific demographic groups are underrepresented in blood donation efforts.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947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3684-ABEB-4C8E-BBD9-8777909E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Other Things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F1D3-3F7C-4606-9761-92FE4E10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92D050"/>
                </a:solidFill>
                <a:effectLst/>
                <a:latin typeface="Söhne"/>
              </a:rPr>
              <a:t>1.Regular Health Check-ups and Eligibility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92D050"/>
                </a:solidFill>
                <a:latin typeface="Söhne"/>
              </a:rPr>
              <a:t>2.</a:t>
            </a:r>
            <a:r>
              <a:rPr lang="en-US" sz="2800" b="1" i="0" dirty="0">
                <a:solidFill>
                  <a:srgbClr val="92D050"/>
                </a:solidFill>
                <a:effectLst/>
                <a:latin typeface="Söhne"/>
              </a:rPr>
              <a:t> Utilizing Social Media for Awareness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92D050"/>
                </a:solidFill>
                <a:latin typeface="Söhne"/>
              </a:rPr>
              <a:t>3.</a:t>
            </a:r>
            <a:r>
              <a:rPr lang="en-IN" sz="2800" b="1" i="0" dirty="0">
                <a:solidFill>
                  <a:srgbClr val="92D050"/>
                </a:solidFill>
                <a:effectLst/>
                <a:latin typeface="Söhne"/>
              </a:rPr>
              <a:t> Emergency Preparedness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92D050"/>
                </a:solidFill>
                <a:latin typeface="Söhne"/>
              </a:rPr>
              <a:t>4.</a:t>
            </a:r>
            <a:r>
              <a:rPr lang="en-IN" sz="2800" b="1" i="0" dirty="0">
                <a:solidFill>
                  <a:srgbClr val="92D050"/>
                </a:solidFill>
                <a:effectLst/>
                <a:latin typeface="Söhne"/>
              </a:rPr>
              <a:t> Local Community Engagement</a:t>
            </a:r>
            <a:endParaRPr lang="en-IN" sz="2800" b="1" dirty="0">
              <a:solidFill>
                <a:srgbClr val="92D050"/>
              </a:solidFill>
              <a:latin typeface="Söhne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92D050"/>
                </a:solidFill>
                <a:latin typeface="Söhne"/>
              </a:rPr>
              <a:t>5.</a:t>
            </a:r>
            <a:r>
              <a:rPr lang="en-IN" sz="2800" b="1" i="0" dirty="0">
                <a:solidFill>
                  <a:srgbClr val="92D050"/>
                </a:solidFill>
                <a:effectLst/>
                <a:latin typeface="Söhne"/>
              </a:rPr>
              <a:t> Feedback Loops for Improvement</a:t>
            </a:r>
            <a:endParaRPr lang="en-I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E704A5-F61D-8294-276C-98997AFADBE8}"/>
              </a:ext>
            </a:extLst>
          </p:cNvPr>
          <p:cNvSpPr/>
          <p:nvPr/>
        </p:nvSpPr>
        <p:spPr>
          <a:xfrm>
            <a:off x="383822" y="146756"/>
            <a:ext cx="11345334" cy="1162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Low Fidelity prototype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4C7CAB-076A-B112-429E-FD1DDD9E4346}"/>
              </a:ext>
            </a:extLst>
          </p:cNvPr>
          <p:cNvCxnSpPr/>
          <p:nvPr/>
        </p:nvCxnSpPr>
        <p:spPr>
          <a:xfrm>
            <a:off x="3059289" y="198684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151EB6D-DB3D-261A-7A24-F7BD5CF21B3E}"/>
              </a:ext>
            </a:extLst>
          </p:cNvPr>
          <p:cNvSpPr/>
          <p:nvPr/>
        </p:nvSpPr>
        <p:spPr>
          <a:xfrm>
            <a:off x="0" y="1478851"/>
            <a:ext cx="3183467" cy="195014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/>
                </a:solidFill>
              </a:rPr>
              <a:t>Home page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Kindly select the preferred language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About 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Why us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CF4CB41-2340-8737-2C35-D4AC13A737A4}"/>
              </a:ext>
            </a:extLst>
          </p:cNvPr>
          <p:cNvSpPr/>
          <p:nvPr/>
        </p:nvSpPr>
        <p:spPr>
          <a:xfrm>
            <a:off x="3635022" y="1309511"/>
            <a:ext cx="4120443" cy="2427111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to view the list of volunteers of your required blood  group</a:t>
            </a:r>
          </a:p>
          <a:p>
            <a:pPr algn="ctr"/>
            <a:r>
              <a:rPr lang="en-IN" dirty="0"/>
              <a:t>Rh factors  Blood prediction</a:t>
            </a:r>
          </a:p>
          <a:p>
            <a:pPr algn="ctr"/>
            <a:r>
              <a:rPr lang="en-IN" dirty="0"/>
              <a:t>IF you wish join us contact us at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140377-1D56-A766-A20B-6C479FDE7EE5}"/>
              </a:ext>
            </a:extLst>
          </p:cNvPr>
          <p:cNvCxnSpPr/>
          <p:nvPr/>
        </p:nvCxnSpPr>
        <p:spPr>
          <a:xfrm>
            <a:off x="7236178" y="1986845"/>
            <a:ext cx="75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08BFAF8-1204-23DC-B44A-CC3456928C1F}"/>
              </a:ext>
            </a:extLst>
          </p:cNvPr>
          <p:cNvSpPr/>
          <p:nvPr/>
        </p:nvSpPr>
        <p:spPr>
          <a:xfrm>
            <a:off x="7755466" y="1309510"/>
            <a:ext cx="3973690" cy="330764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 will be directed to the list of volunteers</a:t>
            </a:r>
          </a:p>
          <a:p>
            <a:pPr algn="ctr"/>
            <a:r>
              <a:rPr lang="en-IN" dirty="0"/>
              <a:t>In the search bar add your nearest location to find the donor near you and contact them using their phone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F68F01-142B-54AD-B42B-7456D72B620A}"/>
              </a:ext>
            </a:extLst>
          </p:cNvPr>
          <p:cNvCxnSpPr/>
          <p:nvPr/>
        </p:nvCxnSpPr>
        <p:spPr>
          <a:xfrm flipH="1">
            <a:off x="3635022" y="3522133"/>
            <a:ext cx="666045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9C7DF306-C4EA-063E-BD65-27D91362DA22}"/>
              </a:ext>
            </a:extLst>
          </p:cNvPr>
          <p:cNvSpPr/>
          <p:nvPr/>
        </p:nvSpPr>
        <p:spPr>
          <a:xfrm>
            <a:off x="598311" y="3826934"/>
            <a:ext cx="3352800" cy="257386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 will be directed to the web page where you can find the information about Rh factor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D07F7-C5D1-55B7-7767-6A49C6A292C6}"/>
              </a:ext>
            </a:extLst>
          </p:cNvPr>
          <p:cNvCxnSpPr/>
          <p:nvPr/>
        </p:nvCxnSpPr>
        <p:spPr>
          <a:xfrm>
            <a:off x="5983111" y="3149599"/>
            <a:ext cx="880533" cy="146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116061B-4102-85E6-0044-F3C3C5C445C4}"/>
              </a:ext>
            </a:extLst>
          </p:cNvPr>
          <p:cNvSpPr/>
          <p:nvPr/>
        </p:nvSpPr>
        <p:spPr>
          <a:xfrm>
            <a:off x="4334933" y="4476044"/>
            <a:ext cx="4526845" cy="224084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clicking the blood prediction, you will be     directed to a list blood of both parents and the probability of their child’s blood group. </a:t>
            </a:r>
          </a:p>
        </p:txBody>
      </p:sp>
    </p:spTree>
    <p:extLst>
      <p:ext uri="{BB962C8B-B14F-4D97-AF65-F5344CB8AC3E}">
        <p14:creationId xmlns:p14="http://schemas.microsoft.com/office/powerpoint/2010/main" val="355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oster with red writing and symbols&#10;&#10;Description automatically generated with medium confidence">
            <a:extLst>
              <a:ext uri="{FF2B5EF4-FFF2-40B4-BE49-F238E27FC236}">
                <a16:creationId xmlns:a16="http://schemas.microsoft.com/office/drawing/2014/main" id="{191E7916-8E8A-5B22-F75A-B54A1386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53" y="0"/>
            <a:ext cx="8906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B0043813AA449A0E8318380316D1A" ma:contentTypeVersion="7" ma:contentTypeDescription="Create a new document." ma:contentTypeScope="" ma:versionID="75595f0f4444f6d495c6f39c1aa42db9">
  <xsd:schema xmlns:xsd="http://www.w3.org/2001/XMLSchema" xmlns:xs="http://www.w3.org/2001/XMLSchema" xmlns:p="http://schemas.microsoft.com/office/2006/metadata/properties" xmlns:ns2="7f2aa108-8372-4f1a-bc43-faa6d0035113" targetNamespace="http://schemas.microsoft.com/office/2006/metadata/properties" ma:root="true" ma:fieldsID="acb04c84e6a005d544ea79bb32f88523" ns2:_="">
    <xsd:import namespace="7f2aa108-8372-4f1a-bc43-faa6d00351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aa108-8372-4f1a-bc43-faa6d0035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7F7158-587A-4EC2-9025-4E4570F0C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2aa108-8372-4f1a-bc43-faa6d00351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D597D-0998-43AF-A30C-6166253A33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BFB772-9227-458B-8741-F55C09FA49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1185</TotalTime>
  <Words>701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Google Sans</vt:lpstr>
      <vt:lpstr>Söhne</vt:lpstr>
      <vt:lpstr>Source Sans Pro Black</vt:lpstr>
      <vt:lpstr>Times New Roman</vt:lpstr>
      <vt:lpstr>Wingdings 2</vt:lpstr>
      <vt:lpstr>Quotable</vt:lpstr>
      <vt:lpstr>KLU Design Thinking for Innovation BLOOD SHORTAGE : A Threat to life Work In Progress Submission 2</vt:lpstr>
      <vt:lpstr>Project Team - Introduction</vt:lpstr>
      <vt:lpstr> </vt:lpstr>
      <vt:lpstr>Ideate:</vt:lpstr>
      <vt:lpstr>PowerPoint Presentation</vt:lpstr>
      <vt:lpstr>1. Our Most Important Learnings</vt:lpstr>
      <vt:lpstr>2. Other Things We Learned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 Submission 1</dc:title>
  <dc:creator>David Wittenberg</dc:creator>
  <cp:lastModifiedBy>K SAI PRASAD .</cp:lastModifiedBy>
  <cp:revision>45</cp:revision>
  <dcterms:created xsi:type="dcterms:W3CDTF">2021-01-14T15:24:21Z</dcterms:created>
  <dcterms:modified xsi:type="dcterms:W3CDTF">2023-12-04T08:44:56Z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0x010100850B0043813AA449A0E8318380316D1A</vt:lpwstr>
  </property>
</Properties>
</file>