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sldIdLst>
    <p:sldId id="271" r:id="rId5"/>
    <p:sldId id="300" r:id="rId6"/>
    <p:sldId id="258" r:id="rId7"/>
    <p:sldId id="288" r:id="rId8"/>
    <p:sldId id="290" r:id="rId9"/>
    <p:sldId id="305" r:id="rId10"/>
    <p:sldId id="299" r:id="rId11"/>
    <p:sldId id="306" r:id="rId12"/>
    <p:sldId id="287" r:id="rId13"/>
    <p:sldId id="308" r:id="rId14"/>
    <p:sldId id="309" r:id="rId15"/>
    <p:sldId id="310" r:id="rId16"/>
    <p:sldId id="311" r:id="rId17"/>
    <p:sldId id="307" r:id="rId18"/>
    <p:sldId id="301" r:id="rId19"/>
    <p:sldId id="302" r:id="rId20"/>
    <p:sldId id="303" r:id="rId21"/>
    <p:sldId id="30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E84845"/>
    <a:srgbClr val="FAD2D2"/>
    <a:srgbClr val="F89E4C"/>
    <a:srgbClr val="A81E24"/>
    <a:srgbClr val="FFF2CC"/>
    <a:srgbClr val="CF2F33"/>
    <a:srgbClr val="BA2532"/>
    <a:srgbClr val="E3293B"/>
    <a:srgbClr val="FFFC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B850D1-3DE1-5E49-ABFC-00B1F4CAB20B}" v="706" dt="2022-04-26T05:00:35.908"/>
    <p1510:client id="{B8906113-84A5-D6EE-8131-D504648287C4}" v="62" dt="2022-09-08T10:44:06.607"/>
  </p1510:revLst>
</p1510:revInfo>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9"/>
  </p:normalViewPr>
  <p:slideViewPr>
    <p:cSldViewPr snapToGrid="0">
      <p:cViewPr varScale="1">
        <p:scale>
          <a:sx n="98" d="100"/>
          <a:sy n="98" d="100"/>
        </p:scale>
        <p:origin x="82" y="1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D66ED-011C-444B-AF08-9B316B070C56}" type="datetimeFigureOut">
              <a:rPr lang="en-US" smtClean="0"/>
              <a:pPr/>
              <a:t>8/13/2025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4ADD7-897F-4F47-A317-DE24AB827DD3}" type="slidenum">
              <a:rPr lang="en-US" smtClean="0"/>
              <a:pPr/>
              <a:t>‹#›</a:t>
            </a:fld>
            <a:endParaRPr lang="en-US"/>
          </a:p>
        </p:txBody>
      </p:sp>
    </p:spTree>
    <p:extLst>
      <p:ext uri="{BB962C8B-B14F-4D97-AF65-F5344CB8AC3E}">
        <p14:creationId xmlns:p14="http://schemas.microsoft.com/office/powerpoint/2010/main" val="3986658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4430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E4ADD7-897F-4F47-A317-DE24AB827DD3}" type="slidenum">
              <a:rPr lang="en-US" smtClean="0"/>
              <a:pPr/>
              <a:t>3</a:t>
            </a:fld>
            <a:endParaRPr lang="en-US"/>
          </a:p>
        </p:txBody>
      </p:sp>
    </p:spTree>
    <p:extLst>
      <p:ext uri="{BB962C8B-B14F-4D97-AF65-F5344CB8AC3E}">
        <p14:creationId xmlns:p14="http://schemas.microsoft.com/office/powerpoint/2010/main" val="3228435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8/13/2025</a:t>
            </a:fld>
            <a:endParaRPr lang="en-US">
              <a:solidFill>
                <a:prstClr val="black">
                  <a:tint val="75000"/>
                </a:prstClr>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74165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8/13/2025</a:t>
            </a:fld>
            <a:endParaRPr lang="en-US">
              <a:solidFill>
                <a:prstClr val="black">
                  <a:tint val="75000"/>
                </a:prstClr>
              </a:solidFill>
            </a:endParaRP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7628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48"/>
        <p:cNvGrpSpPr/>
        <p:nvPr/>
      </p:nvGrpSpPr>
      <p:grpSpPr>
        <a:xfrm>
          <a:off x="0" y="0"/>
          <a:ext cx="0" cy="0"/>
          <a:chOff x="0" y="0"/>
          <a:chExt cx="0" cy="0"/>
        </a:xfrm>
      </p:grpSpPr>
      <p:sp>
        <p:nvSpPr>
          <p:cNvPr id="49" name="Google Shape;49;p47"/>
          <p:cNvSpPr>
            <a:spLocks noGrp="1"/>
          </p:cNvSpPr>
          <p:nvPr>
            <p:ph type="pic" idx="2"/>
          </p:nvPr>
        </p:nvSpPr>
        <p:spPr>
          <a:xfrm>
            <a:off x="0" y="0"/>
            <a:ext cx="5467350" cy="598798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378929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8/13/2025</a:t>
            </a:fld>
            <a:endParaRPr lang="en-US">
              <a:solidFill>
                <a:prstClr val="black">
                  <a:tint val="75000"/>
                </a:prstClr>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31242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8/13/2025</a:t>
            </a:fld>
            <a:endParaRPr lang="en-US">
              <a:solidFill>
                <a:prstClr val="black">
                  <a:tint val="75000"/>
                </a:prstClr>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78919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8/13/2025</a:t>
            </a:fld>
            <a:endParaRPr lang="en-US">
              <a:solidFill>
                <a:prstClr val="black">
                  <a:tint val="75000"/>
                </a:prstClr>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4291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8/13/2025</a:t>
            </a:fld>
            <a:endParaRPr lang="en-US">
              <a:solidFill>
                <a:prstClr val="black">
                  <a:tint val="75000"/>
                </a:prstClr>
              </a:solidFill>
            </a:endParaRPr>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33977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8/13/2025</a:t>
            </a:fld>
            <a:endParaRPr lang="en-US">
              <a:solidFill>
                <a:prstClr val="black">
                  <a:tint val="75000"/>
                </a:prstClr>
              </a:solidFill>
            </a:endParaRPr>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02458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8/13/2025</a:t>
            </a:fld>
            <a:endParaRPr lang="en-US">
              <a:solidFill>
                <a:prstClr val="black">
                  <a:tint val="75000"/>
                </a:prstClr>
              </a:solidFill>
            </a:endParaRPr>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39970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8/13/2025</a:t>
            </a:fld>
            <a:endParaRPr lang="en-US">
              <a:solidFill>
                <a:prstClr val="black">
                  <a:tint val="75000"/>
                </a:prstClr>
              </a:solidFill>
            </a:endParaRP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3883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8/13/2025</a:t>
            </a:fld>
            <a:endParaRPr lang="en-US">
              <a:solidFill>
                <a:prstClr val="black">
                  <a:tint val="75000"/>
                </a:prstClr>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36515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alpha val="20747"/>
          </a:schemeClr>
        </a:solidFill>
        <a:effectLst/>
      </p:bgPr>
    </p:bg>
    <p:spTree>
      <p:nvGrpSpPr>
        <p:cNvPr id="1" name=""/>
        <p:cNvGrpSpPr/>
        <p:nvPr/>
      </p:nvGrpSpPr>
      <p:grpSpPr>
        <a:xfrm>
          <a:off x="0" y="0"/>
          <a:ext cx="0" cy="0"/>
          <a:chOff x="0" y="0"/>
          <a:chExt cx="0" cy="0"/>
        </a:xfrm>
      </p:grpSpPr>
      <p:pic>
        <p:nvPicPr>
          <p:cNvPr id="11" name="Picture 10" descr="Background pattern&#10;&#10;Description automatically generated">
            <a:extLst>
              <a:ext uri="{FF2B5EF4-FFF2-40B4-BE49-F238E27FC236}">
                <a16:creationId xmlns:a16="http://schemas.microsoft.com/office/drawing/2014/main" id="{2F4508AD-1BA8-6D49-AD89-BB8C58C99DDF}"/>
              </a:ext>
            </a:extLst>
          </p:cNvPr>
          <p:cNvPicPr>
            <a:picLocks noChangeAspect="1"/>
          </p:cNvPicPr>
          <p:nvPr userDrawn="1"/>
        </p:nvPicPr>
        <p:blipFill>
          <a:blip r:embed="rId13">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0" y="0"/>
            <a:ext cx="3003452" cy="3003452"/>
          </a:xfrm>
          <a:prstGeom prst="rect">
            <a:avLst/>
          </a:prstGeom>
        </p:spPr>
      </p:pic>
      <p:sp>
        <p:nvSpPr>
          <p:cNvPr id="2" name="Rectangle 1">
            <a:extLst>
              <a:ext uri="{FF2B5EF4-FFF2-40B4-BE49-F238E27FC236}">
                <a16:creationId xmlns:a16="http://schemas.microsoft.com/office/drawing/2014/main" id="{ACAD2B12-09F5-6D4A-9C1D-AFF6A38F62BF}"/>
              </a:ext>
            </a:extLst>
          </p:cNvPr>
          <p:cNvSpPr/>
          <p:nvPr userDrawn="1"/>
        </p:nvSpPr>
        <p:spPr>
          <a:xfrm>
            <a:off x="0" y="6812281"/>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072F43C-0ACD-CF48-BDDC-4CA06CD195D7}"/>
              </a:ext>
            </a:extLst>
          </p:cNvPr>
          <p:cNvSpPr/>
          <p:nvPr userDrawn="1"/>
        </p:nvSpPr>
        <p:spPr>
          <a:xfrm>
            <a:off x="0" y="0"/>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Background pattern&#10;&#10;Description automatically generated">
            <a:extLst>
              <a:ext uri="{FF2B5EF4-FFF2-40B4-BE49-F238E27FC236}">
                <a16:creationId xmlns:a16="http://schemas.microsoft.com/office/drawing/2014/main" id="{D4A3453C-FFE4-E949-B42B-748B5090DD36}"/>
              </a:ext>
            </a:extLst>
          </p:cNvPr>
          <p:cNvPicPr>
            <a:picLocks noChangeAspect="1"/>
          </p:cNvPicPr>
          <p:nvPr userDrawn="1"/>
        </p:nvPicPr>
        <p:blipFill rotWithShape="1">
          <a:blip r:embed="rId14">
            <a:clrChange>
              <a:clrFrom>
                <a:srgbClr val="F6F6F6"/>
              </a:clrFrom>
              <a:clrTo>
                <a:srgbClr val="F6F6F6">
                  <a:alpha val="0"/>
                </a:srgbClr>
              </a:clrTo>
            </a:clrChange>
            <a:duotone>
              <a:schemeClr val="bg2">
                <a:shade val="45000"/>
                <a:satMod val="135000"/>
              </a:schemeClr>
              <a:prstClr val="white"/>
            </a:duotone>
            <a:alphaModFix amt="35000"/>
            <a:extLst>
              <a:ext uri="{28A0092B-C50C-407E-A947-70E740481C1C}">
                <a14:useLocalDpi xmlns:a14="http://schemas.microsoft.com/office/drawing/2010/main" val="0"/>
              </a:ext>
            </a:extLst>
          </a:blip>
          <a:srcRect r="26721" b="8103"/>
          <a:stretch/>
        </p:blipFill>
        <p:spPr>
          <a:xfrm>
            <a:off x="8376334" y="4104641"/>
            <a:ext cx="3815666" cy="2707640"/>
          </a:xfrm>
          <a:prstGeom prst="rect">
            <a:avLst/>
          </a:prstGeom>
        </p:spPr>
      </p:pic>
      <p:sp>
        <p:nvSpPr>
          <p:cNvPr id="7" name="TextBox 6">
            <a:extLst>
              <a:ext uri="{FF2B5EF4-FFF2-40B4-BE49-F238E27FC236}">
                <a16:creationId xmlns:a16="http://schemas.microsoft.com/office/drawing/2014/main" id="{C1A8F9C9-F65C-BB4A-BF8E-4636F166836D}"/>
              </a:ext>
            </a:extLst>
          </p:cNvPr>
          <p:cNvSpPr txBox="1"/>
          <p:nvPr userDrawn="1"/>
        </p:nvSpPr>
        <p:spPr>
          <a:xfrm>
            <a:off x="1" y="6602979"/>
            <a:ext cx="2132068" cy="215444"/>
          </a:xfrm>
          <a:prstGeom prst="rect">
            <a:avLst/>
          </a:prstGeom>
          <a:noFill/>
        </p:spPr>
        <p:txBody>
          <a:bodyPr wrap="square" rtlCol="0">
            <a:spAutoFit/>
          </a:bodyPr>
          <a:lstStyle/>
          <a:p>
            <a:r>
              <a:rPr lang="en-US" sz="800">
                <a:solidFill>
                  <a:schemeClr val="bg1">
                    <a:lumMod val="95000"/>
                  </a:schemeClr>
                </a:solidFill>
              </a:rPr>
              <a:t>CREATED BY K. VICTOR BABU</a:t>
            </a:r>
          </a:p>
        </p:txBody>
      </p:sp>
    </p:spTree>
    <p:extLst>
      <p:ext uri="{BB962C8B-B14F-4D97-AF65-F5344CB8AC3E}">
        <p14:creationId xmlns:p14="http://schemas.microsoft.com/office/powerpoint/2010/main" val="626841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towardsdatascience.com/bias-variance-and-regularization-f3a0eefe99af" TargetMode="External"/><Relationship Id="rId2" Type="http://schemas.openxmlformats.org/officeDocument/2006/relationships/hyperlink" Target="https://www.amazon.com/Grokking-Deep-Learning-Andrew-Trask/dp/1617293709/ref=sr_1_1?crid=2PNZW7MIXQBJC&amp;keywords=grokking+deep+learning&amp;qid=1666334860&amp;qu=eyJxc2MiOiIxLjI2IiwicXNhIjoiMC45MyIsInFzcCI6IjEuMTMifQ%3D%3D&amp;s=books&amp;sprefix=groking+%2Cstripbooks-intl-ship%2C300&amp;sr=1-1"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www.excelr.com/blog/data-science/regression/l1_and_l2_regularization#:~:text=Ridge%20Regression%20(L2%20Regularization)&amp;text=The%20main%20algorithm%20behind%20this,independent%20variables%20are%20highly%20correlated" TargetMode="External"/><Relationship Id="rId4" Type="http://schemas.openxmlformats.org/officeDocument/2006/relationships/hyperlink" Target="https://builtin.com/data-science/l2-regularization"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11.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2" name="Rectangle 1">
            <a:extLst>
              <a:ext uri="{FF2B5EF4-FFF2-40B4-BE49-F238E27FC236}">
                <a16:creationId xmlns:a16="http://schemas.microsoft.com/office/drawing/2014/main" id="{6398423B-5803-30F8-31C4-BF716BD7197E}"/>
              </a:ext>
            </a:extLst>
          </p:cNvPr>
          <p:cNvSpPr/>
          <p:nvPr/>
        </p:nvSpPr>
        <p:spPr>
          <a:xfrm>
            <a:off x="-1" y="0"/>
            <a:ext cx="12192000" cy="6858000"/>
          </a:xfrm>
          <a:prstGeom prst="rect">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464" name="Google Shape;464;p16"/>
          <p:cNvPicPr preferRelativeResize="0"/>
          <p:nvPr/>
        </p:nvPicPr>
        <p:blipFill>
          <a:blip r:embed="rId3">
            <a:extLst>
              <a:ext uri="{28A0092B-C50C-407E-A947-70E740481C1C}">
                <a14:useLocalDpi xmlns:a14="http://schemas.microsoft.com/office/drawing/2010/main" val="0"/>
              </a:ext>
            </a:extLst>
          </a:blip>
          <a:stretch>
            <a:fillRect/>
          </a:stretch>
        </p:blipFill>
        <p:spPr>
          <a:xfrm>
            <a:off x="0" y="117034"/>
            <a:ext cx="6027459" cy="6623931"/>
          </a:xfrm>
          <a:prstGeom prst="rect">
            <a:avLst/>
          </a:prstGeom>
          <a:noFill/>
          <a:ln>
            <a:noFill/>
          </a:ln>
        </p:spPr>
      </p:pic>
      <p:sp>
        <p:nvSpPr>
          <p:cNvPr id="476" name="Google Shape;476;p16"/>
          <p:cNvSpPr txBox="1"/>
          <p:nvPr/>
        </p:nvSpPr>
        <p:spPr>
          <a:xfrm>
            <a:off x="5193733" y="1964715"/>
            <a:ext cx="6902548" cy="3354724"/>
          </a:xfrm>
          <a:prstGeom prst="rect">
            <a:avLst/>
          </a:prstGeom>
          <a:noFill/>
          <a:ln>
            <a:noFill/>
          </a:ln>
        </p:spPr>
        <p:txBody>
          <a:bodyPr spcFirstLastPara="1" wrap="square" lIns="91425" tIns="45700" rIns="91425" bIns="45700" anchor="t" anchorCtr="0">
            <a:spAutoFit/>
          </a:bodyPr>
          <a:lstStyle/>
          <a:p>
            <a:pPr marR="0" lvl="0" indent="0" algn="ctr">
              <a:spcBef>
                <a:spcPts val="0"/>
              </a:spcBef>
              <a:spcAft>
                <a:spcPts val="0"/>
              </a:spcAft>
              <a:buNone/>
            </a:pPr>
            <a:r>
              <a:rPr lang="en-US" sz="3200" b="1" cap="all" dirty="0">
                <a:ln/>
                <a:solidFill>
                  <a:srgbClr val="C00000"/>
                </a:solidFill>
                <a:cs typeface="Poppins" panose="00000500000000000000" pitchFamily="2" charset="0"/>
                <a:sym typeface="BioRhyme ExtraBold"/>
              </a:rPr>
              <a:t>Deep Learning</a:t>
            </a:r>
          </a:p>
          <a:p>
            <a:pPr marR="0" lvl="0" indent="0" algn="ctr">
              <a:spcBef>
                <a:spcPts val="0"/>
              </a:spcBef>
              <a:spcAft>
                <a:spcPts val="0"/>
              </a:spcAft>
              <a:buNone/>
            </a:pPr>
            <a:r>
              <a:rPr lang="en-US" sz="3200" b="1" cap="all" dirty="0">
                <a:ln/>
                <a:solidFill>
                  <a:srgbClr val="C00000"/>
                </a:solidFill>
                <a:cs typeface="Poppins" panose="00000500000000000000" pitchFamily="2" charset="0"/>
                <a:sym typeface="BioRhyme ExtraBold"/>
              </a:rPr>
              <a:t> </a:t>
            </a:r>
            <a:r>
              <a:rPr lang="en-GB" sz="3200" b="1" cap="all" dirty="0">
                <a:ln/>
                <a:solidFill>
                  <a:srgbClr val="C00000"/>
                </a:solidFill>
                <a:cs typeface="Poppins" panose="00000500000000000000" pitchFamily="2" charset="0"/>
              </a:rPr>
              <a:t>20CS3269AA</a:t>
            </a:r>
            <a:endParaRPr lang="en-US" sz="3200" b="1" cap="all" dirty="0">
              <a:ln/>
              <a:solidFill>
                <a:srgbClr val="C00000"/>
              </a:solidFill>
              <a:cs typeface="Poppins" panose="00000500000000000000" pitchFamily="2" charset="0"/>
              <a:sym typeface="BioRhyme ExtraBold"/>
            </a:endParaRPr>
          </a:p>
          <a:p>
            <a:pPr marR="0" lvl="0" indent="0" algn="ctr">
              <a:spcBef>
                <a:spcPts val="0"/>
              </a:spcBef>
              <a:spcAft>
                <a:spcPts val="0"/>
              </a:spcAft>
              <a:buNone/>
            </a:pPr>
            <a:endParaRPr lang="en-US" sz="2000" b="1" dirty="0">
              <a:solidFill>
                <a:schemeClr val="bg1">
                  <a:lumMod val="50000"/>
                </a:schemeClr>
              </a:solidFill>
              <a:ea typeface="BioRhyme ExtraBold"/>
              <a:cs typeface="Poppins" panose="00000500000000000000" pitchFamily="2" charset="0"/>
              <a:sym typeface="BioRhyme ExtraBold"/>
            </a:endParaRPr>
          </a:p>
          <a:p>
            <a:pPr marR="0" lvl="0" indent="0" algn="ctr">
              <a:spcBef>
                <a:spcPts val="0"/>
              </a:spcBef>
              <a:spcAft>
                <a:spcPts val="0"/>
              </a:spcAft>
              <a:buNone/>
            </a:pPr>
            <a:r>
              <a:rPr lang="en-US" sz="2000" b="1" dirty="0">
                <a:solidFill>
                  <a:schemeClr val="bg1">
                    <a:lumMod val="50000"/>
                  </a:schemeClr>
                </a:solidFill>
                <a:ea typeface="BioRhyme ExtraBold"/>
                <a:cs typeface="Poppins" panose="00000500000000000000" pitchFamily="2" charset="0"/>
                <a:sym typeface="BioRhyme ExtraBold"/>
              </a:rPr>
              <a:t>Topic: </a:t>
            </a:r>
          </a:p>
          <a:p>
            <a:pPr marL="0" marR="0" lvl="0" indent="0" algn="ctr" defTabSz="914400" rtl="0" eaLnBrk="1" fontAlgn="base" latinLnBrk="0" hangingPunct="1">
              <a:lnSpc>
                <a:spcPct val="90000"/>
              </a:lnSpc>
              <a:spcBef>
                <a:spcPct val="0"/>
              </a:spcBef>
              <a:spcAft>
                <a:spcPct val="0"/>
              </a:spcAft>
              <a:buClrTx/>
              <a:buSzTx/>
              <a:buFontTx/>
              <a:buNone/>
              <a:tabLst/>
              <a:defRPr/>
            </a:pPr>
            <a:r>
              <a:rPr lang="en-US" sz="4000" b="1" cap="all" dirty="0">
                <a:ln/>
                <a:solidFill>
                  <a:srgbClr val="C00000"/>
                </a:solidFill>
                <a:cs typeface="Poppins" panose="00000500000000000000" pitchFamily="2" charset="0"/>
              </a:rPr>
              <a:t>Bias Variance tradeoff,</a:t>
            </a:r>
          </a:p>
          <a:p>
            <a:pPr marL="0" marR="0" lvl="0" indent="0" algn="ctr" defTabSz="914400" rtl="0" eaLnBrk="1" fontAlgn="base" latinLnBrk="0" hangingPunct="1">
              <a:lnSpc>
                <a:spcPct val="90000"/>
              </a:lnSpc>
              <a:spcBef>
                <a:spcPct val="0"/>
              </a:spcBef>
              <a:spcAft>
                <a:spcPct val="0"/>
              </a:spcAft>
              <a:buClrTx/>
              <a:buSzTx/>
              <a:buFontTx/>
              <a:buNone/>
              <a:tabLst/>
              <a:defRPr/>
            </a:pPr>
            <a:r>
              <a:rPr lang="en-US" sz="4000" b="1" cap="all" dirty="0">
                <a:ln/>
                <a:solidFill>
                  <a:srgbClr val="C00000"/>
                </a:solidFill>
                <a:cs typeface="Poppins" panose="00000500000000000000" pitchFamily="2" charset="0"/>
              </a:rPr>
              <a:t>L2 Regularization</a:t>
            </a:r>
          </a:p>
          <a:p>
            <a:pPr marL="0" marR="0" lvl="0" indent="0" algn="ctr" defTabSz="914400" rtl="0" eaLnBrk="1" fontAlgn="base" latinLnBrk="0" hangingPunct="1">
              <a:lnSpc>
                <a:spcPct val="90000"/>
              </a:lnSpc>
              <a:spcBef>
                <a:spcPct val="0"/>
              </a:spcBef>
              <a:spcAft>
                <a:spcPct val="0"/>
              </a:spcAft>
              <a:buClrTx/>
              <a:buSzTx/>
              <a:buFontTx/>
              <a:buNone/>
              <a:tabLst/>
              <a:defRPr/>
            </a:pPr>
            <a:endParaRPr lang="en-US" sz="4000" b="1" cap="all" dirty="0">
              <a:ln/>
              <a:solidFill>
                <a:srgbClr val="C00000"/>
              </a:solidFill>
              <a:cs typeface="Poppins" panose="00000500000000000000" pitchFamily="2" charset="0"/>
            </a:endParaRPr>
          </a:p>
        </p:txBody>
      </p:sp>
      <p:sp>
        <p:nvSpPr>
          <p:cNvPr id="19" name="Rectangle: Rounded Corners 18">
            <a:extLst>
              <a:ext uri="{FF2B5EF4-FFF2-40B4-BE49-F238E27FC236}">
                <a16:creationId xmlns:a16="http://schemas.microsoft.com/office/drawing/2014/main" id="{B9F0C376-F4D3-1950-3474-EFF28411BDC6}"/>
              </a:ext>
            </a:extLst>
          </p:cNvPr>
          <p:cNvSpPr/>
          <p:nvPr/>
        </p:nvSpPr>
        <p:spPr>
          <a:xfrm>
            <a:off x="6233250" y="925390"/>
            <a:ext cx="4486331" cy="574765"/>
          </a:xfrm>
          <a:prstGeom prst="roundRect">
            <a:avLst/>
          </a:prstGeom>
          <a:solidFill>
            <a:schemeClr val="bg1">
              <a:alpha val="6000"/>
            </a:schemeClr>
          </a:solidFill>
          <a:ln>
            <a:solidFill>
              <a:srgbClr val="C00000"/>
            </a:solidFill>
          </a:ln>
          <a:effectLst>
            <a:innerShdw blurRad="114300">
              <a:schemeClr val="bg1">
                <a:lumMod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Google Shape;475;p16"/>
          <p:cNvSpPr txBox="1"/>
          <p:nvPr/>
        </p:nvSpPr>
        <p:spPr>
          <a:xfrm>
            <a:off x="6095999" y="830715"/>
            <a:ext cx="4595447" cy="707846"/>
          </a:xfrm>
          <a:prstGeom prst="rect">
            <a:avLst/>
          </a:prstGeom>
          <a:noFill/>
          <a:ln>
            <a:noFill/>
          </a:ln>
          <a:effectLst/>
        </p:spPr>
        <p:txBody>
          <a:bodyPr spcFirstLastPara="1" wrap="square" lIns="91425" tIns="45700" rIns="91425" bIns="45700" anchor="t" anchorCtr="0">
            <a:spAutoFit/>
          </a:bodyPr>
          <a:lstStyle/>
          <a:p>
            <a:pPr algn="ctr"/>
            <a:r>
              <a:rPr lang="en-US" sz="4000" dirty="0">
                <a:solidFill>
                  <a:srgbClr val="C00000"/>
                </a:solidFill>
                <a:cs typeface="Poppins" pitchFamily="2" charset="77"/>
              </a:rPr>
              <a:t>Department of CSE</a:t>
            </a:r>
          </a:p>
        </p:txBody>
      </p:sp>
      <p:sp>
        <p:nvSpPr>
          <p:cNvPr id="8" name="Google Shape;502;p17">
            <a:extLst>
              <a:ext uri="{FF2B5EF4-FFF2-40B4-BE49-F238E27FC236}">
                <a16:creationId xmlns:a16="http://schemas.microsoft.com/office/drawing/2014/main" id="{7153E61F-4441-DBE3-3DFF-6E9EF6C48D23}"/>
              </a:ext>
            </a:extLst>
          </p:cNvPr>
          <p:cNvSpPr/>
          <p:nvPr/>
        </p:nvSpPr>
        <p:spPr>
          <a:xfrm>
            <a:off x="7623168" y="4937701"/>
            <a:ext cx="2235116" cy="453054"/>
          </a:xfrm>
          <a:prstGeom prst="roundRect">
            <a:avLst>
              <a:gd name="adj" fmla="val 50000"/>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ea typeface="Calibri"/>
                <a:cs typeface="Poppins" panose="00000500000000000000" pitchFamily="2" charset="0"/>
                <a:sym typeface="Calibri"/>
              </a:rPr>
              <a:t>Session - 1</a:t>
            </a:r>
            <a:endParaRPr sz="2400" dirty="0">
              <a:solidFill>
                <a:schemeClr val="lt1"/>
              </a:solidFill>
              <a:ea typeface="Calibri"/>
              <a:cs typeface="Poppins" panose="00000500000000000000" pitchFamily="2" charset="0"/>
              <a:sym typeface="Calibri"/>
            </a:endParaRPr>
          </a:p>
        </p:txBody>
      </p:sp>
      <p:sp>
        <p:nvSpPr>
          <p:cNvPr id="33" name="Rectangle 32">
            <a:extLst>
              <a:ext uri="{FF2B5EF4-FFF2-40B4-BE49-F238E27FC236}">
                <a16:creationId xmlns:a16="http://schemas.microsoft.com/office/drawing/2014/main" id="{A2BDCC77-0491-FC57-401C-380586D8ED1D}"/>
              </a:ext>
            </a:extLst>
          </p:cNvPr>
          <p:cNvSpPr/>
          <p:nvPr/>
        </p:nvSpPr>
        <p:spPr>
          <a:xfrm>
            <a:off x="0" y="6812281"/>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8D9C68F-2EE2-5410-B640-4F43BF92A6C1}"/>
              </a:ext>
            </a:extLst>
          </p:cNvPr>
          <p:cNvSpPr/>
          <p:nvPr/>
        </p:nvSpPr>
        <p:spPr>
          <a:xfrm>
            <a:off x="0" y="0"/>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descr="KL Deemed to be University Logo"/>
          <p:cNvPicPr>
            <a:picLocks noChangeAspect="1" noChangeArrowheads="1"/>
          </p:cNvPicPr>
          <p:nvPr/>
        </p:nvPicPr>
        <p:blipFill>
          <a:blip r:embed="rId4"/>
          <a:srcRect/>
          <a:stretch>
            <a:fillRect/>
          </a:stretch>
        </p:blipFill>
        <p:spPr bwMode="auto">
          <a:xfrm>
            <a:off x="222703" y="81945"/>
            <a:ext cx="2509863" cy="1061599"/>
          </a:xfrm>
          <a:prstGeom prst="rect">
            <a:avLst/>
          </a:prstGeom>
          <a:noFill/>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6" name="Rounded Rectangle 17">
            <a:extLst>
              <a:ext uri="{FF2B5EF4-FFF2-40B4-BE49-F238E27FC236}">
                <a16:creationId xmlns:a16="http://schemas.microsoft.com/office/drawing/2014/main" id="{4DCCC1D6-8DC7-5565-4A22-EB47E36D2435}"/>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         (Cont..)</a:t>
            </a:r>
          </a:p>
        </p:txBody>
      </p:sp>
      <p:pic>
        <p:nvPicPr>
          <p:cNvPr id="4" name="Picture 3">
            <a:extLst>
              <a:ext uri="{FF2B5EF4-FFF2-40B4-BE49-F238E27FC236}">
                <a16:creationId xmlns:a16="http://schemas.microsoft.com/office/drawing/2014/main" id="{2B74D6B6-0041-1520-419B-54C1A3905EAE}"/>
              </a:ext>
            </a:extLst>
          </p:cNvPr>
          <p:cNvPicPr/>
          <p:nvPr/>
        </p:nvPicPr>
        <p:blipFill>
          <a:blip r:embed="rId3"/>
          <a:stretch>
            <a:fillRect/>
          </a:stretch>
        </p:blipFill>
        <p:spPr>
          <a:xfrm>
            <a:off x="384716" y="1079578"/>
            <a:ext cx="5239215" cy="2895600"/>
          </a:xfrm>
          <a:prstGeom prst="rect">
            <a:avLst/>
          </a:prstGeom>
        </p:spPr>
      </p:pic>
      <p:pic>
        <p:nvPicPr>
          <p:cNvPr id="7" name="Picture 6">
            <a:extLst>
              <a:ext uri="{FF2B5EF4-FFF2-40B4-BE49-F238E27FC236}">
                <a16:creationId xmlns:a16="http://schemas.microsoft.com/office/drawing/2014/main" id="{EE09DBF0-435C-B0CA-DA32-41C7D5C197BD}"/>
              </a:ext>
            </a:extLst>
          </p:cNvPr>
          <p:cNvPicPr/>
          <p:nvPr/>
        </p:nvPicPr>
        <p:blipFill>
          <a:blip r:embed="rId4"/>
          <a:stretch>
            <a:fillRect/>
          </a:stretch>
        </p:blipFill>
        <p:spPr>
          <a:xfrm>
            <a:off x="6568069" y="2862147"/>
            <a:ext cx="5363736" cy="3590925"/>
          </a:xfrm>
          <a:prstGeom prst="rect">
            <a:avLst/>
          </a:prstGeom>
        </p:spPr>
      </p:pic>
    </p:spTree>
    <p:extLst>
      <p:ext uri="{BB962C8B-B14F-4D97-AF65-F5344CB8AC3E}">
        <p14:creationId xmlns:p14="http://schemas.microsoft.com/office/powerpoint/2010/main" val="40208679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6" name="Rounded Rectangle 17">
            <a:extLst>
              <a:ext uri="{FF2B5EF4-FFF2-40B4-BE49-F238E27FC236}">
                <a16:creationId xmlns:a16="http://schemas.microsoft.com/office/drawing/2014/main" id="{4DCCC1D6-8DC7-5565-4A22-EB47E36D2435}"/>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         (Cont..)</a:t>
            </a:r>
          </a:p>
        </p:txBody>
      </p:sp>
      <p:pic>
        <p:nvPicPr>
          <p:cNvPr id="2" name="Picture 1">
            <a:extLst>
              <a:ext uri="{FF2B5EF4-FFF2-40B4-BE49-F238E27FC236}">
                <a16:creationId xmlns:a16="http://schemas.microsoft.com/office/drawing/2014/main" id="{5914B818-4A33-01B0-FF50-824BA9A5A403}"/>
              </a:ext>
            </a:extLst>
          </p:cNvPr>
          <p:cNvPicPr/>
          <p:nvPr/>
        </p:nvPicPr>
        <p:blipFill>
          <a:blip r:embed="rId3"/>
          <a:stretch>
            <a:fillRect/>
          </a:stretch>
        </p:blipFill>
        <p:spPr>
          <a:xfrm>
            <a:off x="531542" y="973331"/>
            <a:ext cx="5270809" cy="3429000"/>
          </a:xfrm>
          <a:prstGeom prst="rect">
            <a:avLst/>
          </a:prstGeom>
        </p:spPr>
      </p:pic>
      <p:pic>
        <p:nvPicPr>
          <p:cNvPr id="3" name="Picture 2">
            <a:extLst>
              <a:ext uri="{FF2B5EF4-FFF2-40B4-BE49-F238E27FC236}">
                <a16:creationId xmlns:a16="http://schemas.microsoft.com/office/drawing/2014/main" id="{23A28307-1568-05DF-8008-6D988C84AD5E}"/>
              </a:ext>
            </a:extLst>
          </p:cNvPr>
          <p:cNvPicPr/>
          <p:nvPr/>
        </p:nvPicPr>
        <p:blipFill>
          <a:blip r:embed="rId4"/>
          <a:stretch>
            <a:fillRect/>
          </a:stretch>
        </p:blipFill>
        <p:spPr>
          <a:xfrm>
            <a:off x="6389648" y="3062673"/>
            <a:ext cx="5270809" cy="3425825"/>
          </a:xfrm>
          <a:prstGeom prst="rect">
            <a:avLst/>
          </a:prstGeom>
        </p:spPr>
      </p:pic>
    </p:spTree>
    <p:extLst>
      <p:ext uri="{BB962C8B-B14F-4D97-AF65-F5344CB8AC3E}">
        <p14:creationId xmlns:p14="http://schemas.microsoft.com/office/powerpoint/2010/main" val="238892866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6" name="Rounded Rectangle 17">
            <a:extLst>
              <a:ext uri="{FF2B5EF4-FFF2-40B4-BE49-F238E27FC236}">
                <a16:creationId xmlns:a16="http://schemas.microsoft.com/office/drawing/2014/main" id="{4DCCC1D6-8DC7-5565-4A22-EB47E36D2435}"/>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         (Cont..)</a:t>
            </a:r>
          </a:p>
        </p:txBody>
      </p:sp>
      <p:pic>
        <p:nvPicPr>
          <p:cNvPr id="4" name="Picture 3">
            <a:extLst>
              <a:ext uri="{FF2B5EF4-FFF2-40B4-BE49-F238E27FC236}">
                <a16:creationId xmlns:a16="http://schemas.microsoft.com/office/drawing/2014/main" id="{CF3BD35B-83A1-2F11-7CDC-8DD5B5C8A1CF}"/>
              </a:ext>
            </a:extLst>
          </p:cNvPr>
          <p:cNvPicPr/>
          <p:nvPr/>
        </p:nvPicPr>
        <p:blipFill>
          <a:blip r:embed="rId3"/>
          <a:stretch>
            <a:fillRect/>
          </a:stretch>
        </p:blipFill>
        <p:spPr>
          <a:xfrm>
            <a:off x="584453" y="1022366"/>
            <a:ext cx="5147274" cy="2743200"/>
          </a:xfrm>
          <a:prstGeom prst="rect">
            <a:avLst/>
          </a:prstGeom>
        </p:spPr>
      </p:pic>
      <p:pic>
        <p:nvPicPr>
          <p:cNvPr id="5" name="Picture 4">
            <a:extLst>
              <a:ext uri="{FF2B5EF4-FFF2-40B4-BE49-F238E27FC236}">
                <a16:creationId xmlns:a16="http://schemas.microsoft.com/office/drawing/2014/main" id="{CC2CBEE5-C92D-27DB-81B4-F0047D8868C4}"/>
              </a:ext>
            </a:extLst>
          </p:cNvPr>
          <p:cNvPicPr/>
          <p:nvPr/>
        </p:nvPicPr>
        <p:blipFill>
          <a:blip r:embed="rId4"/>
          <a:stretch>
            <a:fillRect/>
          </a:stretch>
        </p:blipFill>
        <p:spPr>
          <a:xfrm>
            <a:off x="6333892" y="3449786"/>
            <a:ext cx="5273655" cy="2945130"/>
          </a:xfrm>
          <a:prstGeom prst="rect">
            <a:avLst/>
          </a:prstGeom>
        </p:spPr>
      </p:pic>
    </p:spTree>
    <p:extLst>
      <p:ext uri="{BB962C8B-B14F-4D97-AF65-F5344CB8AC3E}">
        <p14:creationId xmlns:p14="http://schemas.microsoft.com/office/powerpoint/2010/main" val="207234385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6" name="Rounded Rectangle 17">
            <a:extLst>
              <a:ext uri="{FF2B5EF4-FFF2-40B4-BE49-F238E27FC236}">
                <a16:creationId xmlns:a16="http://schemas.microsoft.com/office/drawing/2014/main" id="{4DCCC1D6-8DC7-5565-4A22-EB47E36D2435}"/>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         (Cont..)</a:t>
            </a:r>
          </a:p>
        </p:txBody>
      </p:sp>
      <p:pic>
        <p:nvPicPr>
          <p:cNvPr id="2" name="Picture 1">
            <a:extLst>
              <a:ext uri="{FF2B5EF4-FFF2-40B4-BE49-F238E27FC236}">
                <a16:creationId xmlns:a16="http://schemas.microsoft.com/office/drawing/2014/main" id="{610B6A56-E2A5-7F7B-9046-B5832A41C418}"/>
              </a:ext>
            </a:extLst>
          </p:cNvPr>
          <p:cNvPicPr/>
          <p:nvPr/>
        </p:nvPicPr>
        <p:blipFill>
          <a:blip r:embed="rId3"/>
          <a:stretch>
            <a:fillRect/>
          </a:stretch>
        </p:blipFill>
        <p:spPr>
          <a:xfrm>
            <a:off x="3121963" y="884663"/>
            <a:ext cx="7861988" cy="3886200"/>
          </a:xfrm>
          <a:prstGeom prst="rect">
            <a:avLst/>
          </a:prstGeom>
        </p:spPr>
      </p:pic>
      <p:pic>
        <p:nvPicPr>
          <p:cNvPr id="3" name="Picture 2" descr="https://miro.medium.com/max/620/1*6v8U-5NwcWrQ1mKiTfYz6Q.png">
            <a:extLst>
              <a:ext uri="{FF2B5EF4-FFF2-40B4-BE49-F238E27FC236}">
                <a16:creationId xmlns:a16="http://schemas.microsoft.com/office/drawing/2014/main" id="{EBF13384-5C45-BBD7-8D7E-27B97BB57B7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121963" y="4917011"/>
            <a:ext cx="7861988" cy="1790700"/>
          </a:xfrm>
          <a:prstGeom prst="rect">
            <a:avLst/>
          </a:prstGeom>
          <a:noFill/>
          <a:ln>
            <a:noFill/>
          </a:ln>
        </p:spPr>
      </p:pic>
    </p:spTree>
    <p:extLst>
      <p:ext uri="{BB962C8B-B14F-4D97-AF65-F5344CB8AC3E}">
        <p14:creationId xmlns:p14="http://schemas.microsoft.com/office/powerpoint/2010/main" val="119978927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01FA19A5-9588-483E-843E-C76873B71790}"/>
              </a:ext>
            </a:extLst>
          </p:cNvPr>
          <p:cNvSpPr/>
          <p:nvPr/>
        </p:nvSpPr>
        <p:spPr>
          <a:xfrm>
            <a:off x="3530991" y="84408"/>
            <a:ext cx="6414867" cy="56010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SUMMARY</a:t>
            </a:r>
          </a:p>
        </p:txBody>
      </p:sp>
      <p:pic>
        <p:nvPicPr>
          <p:cNvPr id="17"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7" name="TextBox 6">
            <a:extLst>
              <a:ext uri="{FF2B5EF4-FFF2-40B4-BE49-F238E27FC236}">
                <a16:creationId xmlns:a16="http://schemas.microsoft.com/office/drawing/2014/main" id="{28C04544-9D85-7EFB-386B-EBF7C87E17BB}"/>
              </a:ext>
            </a:extLst>
          </p:cNvPr>
          <p:cNvSpPr txBox="1"/>
          <p:nvPr/>
        </p:nvSpPr>
        <p:spPr>
          <a:xfrm>
            <a:off x="772221" y="1224842"/>
            <a:ext cx="10869651" cy="4893647"/>
          </a:xfrm>
          <a:prstGeom prst="rect">
            <a:avLst/>
          </a:prstGeom>
          <a:noFill/>
        </p:spPr>
        <p:txBody>
          <a:bodyPr wrap="square">
            <a:spAutoFit/>
          </a:bodyPr>
          <a:lstStyle/>
          <a:p>
            <a:pPr algn="just"/>
            <a:endParaRPr lang="en-US" sz="2400" dirty="0">
              <a:solidFill>
                <a:srgbClr val="3A3B41"/>
              </a:solidFill>
              <a:latin typeface="Lora" pitchFamily="2" charset="0"/>
            </a:endParaRPr>
          </a:p>
          <a:p>
            <a:pPr marL="285750" indent="-285750" algn="just">
              <a:buFont typeface="Arial" panose="020B0604020202020204" pitchFamily="34" charset="0"/>
              <a:buChar char="•"/>
            </a:pPr>
            <a:r>
              <a:rPr lang="en-US" sz="2400" b="0" i="0" dirty="0">
                <a:solidFill>
                  <a:srgbClr val="292929"/>
                </a:solidFill>
                <a:effectLst/>
                <a:latin typeface="Times New Roman" panose="02020603050405020304" pitchFamily="18" charset="0"/>
                <a:cs typeface="Times New Roman" panose="02020603050405020304" pitchFamily="18" charset="0"/>
              </a:rPr>
              <a:t>Suppose your machine learning model is performing very badly on a set of data because it is not generalizing to all your data points. This is when you say you model has high Bias. The phenomenon occurs when the model is under fit.</a:t>
            </a:r>
            <a:endParaRPr lang="en-US" sz="2400" b="0" i="0" dirty="0">
              <a:solidFill>
                <a:srgbClr val="3A3B41"/>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400" dirty="0">
              <a:solidFill>
                <a:srgbClr val="3A3B4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b="0" i="0" dirty="0">
                <a:solidFill>
                  <a:srgbClr val="292929"/>
                </a:solidFill>
                <a:effectLst/>
                <a:latin typeface="Times New Roman" panose="02020603050405020304" pitchFamily="18" charset="0"/>
                <a:cs typeface="Times New Roman" panose="02020603050405020304" pitchFamily="18" charset="0"/>
              </a:rPr>
              <a:t>Suppose your machine learning model tries to account for all or mostly all points in a dataset successfully. If it then performs poorly when run on other test data sets, it is said to have high variance. Variance therefore occurs when the model is overfit.</a:t>
            </a:r>
          </a:p>
          <a:p>
            <a:pPr marL="285750" indent="-285750" algn="just">
              <a:buFont typeface="Arial" panose="020B0604020202020204" pitchFamily="34" charset="0"/>
              <a:buChar char="•"/>
            </a:pPr>
            <a:endParaRPr lang="en-US" sz="2400" dirty="0">
              <a:solidFill>
                <a:srgbClr val="292929"/>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b="0" i="0" dirty="0">
                <a:solidFill>
                  <a:srgbClr val="3A3B41"/>
                </a:solidFill>
                <a:effectLst/>
                <a:latin typeface="Times New Roman" panose="02020603050405020304" pitchFamily="18" charset="0"/>
                <a:cs typeface="Times New Roman" panose="02020603050405020304" pitchFamily="18" charset="0"/>
              </a:rPr>
              <a:t>Traditional methods like </a:t>
            </a:r>
            <a:r>
              <a:rPr lang="en-US" sz="2400" b="0" i="0" u="none" strike="noStrike" dirty="0">
                <a:solidFill>
                  <a:srgbClr val="3A3B41"/>
                </a:solidFill>
                <a:effectLst/>
                <a:latin typeface="Times New Roman" panose="02020603050405020304" pitchFamily="18" charset="0"/>
                <a:cs typeface="Times New Roman" panose="02020603050405020304" pitchFamily="18" charset="0"/>
              </a:rPr>
              <a:t>cross-validation</a:t>
            </a:r>
            <a:r>
              <a:rPr lang="en-US" sz="2400" b="0" i="0" dirty="0">
                <a:solidFill>
                  <a:srgbClr val="3A3B41"/>
                </a:solidFill>
                <a:effectLst/>
                <a:latin typeface="Times New Roman" panose="02020603050405020304" pitchFamily="18" charset="0"/>
                <a:cs typeface="Times New Roman" panose="02020603050405020304" pitchFamily="18" charset="0"/>
              </a:rPr>
              <a:t> and stepwise regression to perform feature selection and handle </a:t>
            </a:r>
            <a:r>
              <a:rPr lang="en-US" sz="2400" b="0" i="0" u="none" strike="noStrike" dirty="0">
                <a:solidFill>
                  <a:srgbClr val="3A3B41"/>
                </a:solidFill>
                <a:effectLst/>
                <a:latin typeface="Times New Roman" panose="02020603050405020304" pitchFamily="18" charset="0"/>
                <a:cs typeface="Times New Roman" panose="02020603050405020304" pitchFamily="18" charset="0"/>
              </a:rPr>
              <a:t>overfitting</a:t>
            </a:r>
            <a:r>
              <a:rPr lang="en-US" sz="2400" b="0" i="0" dirty="0">
                <a:solidFill>
                  <a:srgbClr val="3A3B41"/>
                </a:solidFill>
                <a:effectLst/>
                <a:latin typeface="Times New Roman" panose="02020603050405020304" pitchFamily="18" charset="0"/>
                <a:cs typeface="Times New Roman" panose="02020603050405020304" pitchFamily="18" charset="0"/>
              </a:rPr>
              <a:t> work well with a small set of features but L1 and L2 regularization methods are a great alternative when you’re dealing with a large set of features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31840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ED7FD29D-BBDE-078E-D487-E57247CDB50D}"/>
              </a:ext>
            </a:extLst>
          </p:cNvPr>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SELF-ASSESSMENT QUESTIONS</a:t>
            </a:r>
          </a:p>
        </p:txBody>
      </p:sp>
      <p:sp>
        <p:nvSpPr>
          <p:cNvPr id="7" name="Google Shape;502;p17">
            <a:extLst>
              <a:ext uri="{FF2B5EF4-FFF2-40B4-BE49-F238E27FC236}">
                <a16:creationId xmlns:a16="http://schemas.microsoft.com/office/drawing/2014/main" id="{AE3D0AA7-0A5F-7BD6-7BC7-1D38F326B8B4}"/>
              </a:ext>
            </a:extLst>
          </p:cNvPr>
          <p:cNvSpPr/>
          <p:nvPr/>
        </p:nvSpPr>
        <p:spPr>
          <a:xfrm>
            <a:off x="1009895" y="1093156"/>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342900" marR="0" lvl="0" indent="-342900" rtl="0">
              <a:spcBef>
                <a:spcPts val="0"/>
              </a:spcBef>
              <a:spcAft>
                <a:spcPts val="0"/>
              </a:spcAft>
              <a:buFont typeface="+mj-lt"/>
              <a:buAutoNum type="arabicPeriod"/>
            </a:pPr>
            <a:r>
              <a:rPr lang="en-US" sz="1600" dirty="0">
                <a:solidFill>
                  <a:schemeClr val="bg1"/>
                </a:solidFill>
                <a:latin typeface="Poppins" panose="00000500000000000000" pitchFamily="2" charset="0"/>
                <a:ea typeface="Calibri"/>
                <a:cs typeface="Poppins" panose="00000500000000000000" pitchFamily="2" charset="0"/>
                <a:sym typeface="Calibri"/>
              </a:rPr>
              <a:t>…</a:t>
            </a:r>
            <a:endParaRPr sz="1600">
              <a:solidFill>
                <a:schemeClr val="bg1"/>
              </a:solidFill>
              <a:latin typeface="Poppins" panose="00000500000000000000" pitchFamily="2" charset="0"/>
              <a:ea typeface="Calibri"/>
              <a:cs typeface="Poppins" panose="00000500000000000000" pitchFamily="2" charset="0"/>
              <a:sym typeface="Calibri"/>
            </a:endParaRPr>
          </a:p>
        </p:txBody>
      </p:sp>
      <p:sp>
        <p:nvSpPr>
          <p:cNvPr id="11" name="Rounded Rectangle 17">
            <a:extLst>
              <a:ext uri="{FF2B5EF4-FFF2-40B4-BE49-F238E27FC236}">
                <a16:creationId xmlns:a16="http://schemas.microsoft.com/office/drawing/2014/main" id="{5D8B791C-9B35-CF16-C192-D202E0DB9A60}"/>
              </a:ext>
            </a:extLst>
          </p:cNvPr>
          <p:cNvSpPr/>
          <p:nvPr/>
        </p:nvSpPr>
        <p:spPr>
          <a:xfrm>
            <a:off x="1026828" y="1977905"/>
            <a:ext cx="2901705" cy="1645828"/>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AutoNum type="alphaLcParenBoth"/>
            </a:pPr>
            <a:r>
              <a:rPr lang="en-US" sz="1600" dirty="0">
                <a:latin typeface="Arial" panose="020B0604020202020204" pitchFamily="34" charset="0"/>
              </a:rPr>
              <a:t>…</a:t>
            </a:r>
          </a:p>
          <a:p>
            <a:pPr marL="342900" indent="-342900">
              <a:lnSpc>
                <a:spcPct val="150000"/>
              </a:lnSpc>
              <a:buAutoNum type="alphaLcParenBoth"/>
            </a:pPr>
            <a:r>
              <a:rPr lang="en-US" sz="1600" dirty="0">
                <a:latin typeface="Arial" panose="020B0604020202020204" pitchFamily="34" charset="0"/>
              </a:rPr>
              <a:t>…</a:t>
            </a:r>
          </a:p>
          <a:p>
            <a:pPr marL="342900" indent="-342900">
              <a:lnSpc>
                <a:spcPct val="150000"/>
              </a:lnSpc>
              <a:buAutoNum type="alphaLcParenBoth"/>
            </a:pPr>
            <a:r>
              <a:rPr lang="en-US" sz="1600" dirty="0">
                <a:latin typeface="Arial" panose="020B0604020202020204" pitchFamily="34" charset="0"/>
              </a:rPr>
              <a:t>…</a:t>
            </a:r>
          </a:p>
          <a:p>
            <a:pPr marL="342900" indent="-342900">
              <a:lnSpc>
                <a:spcPct val="150000"/>
              </a:lnSpc>
              <a:buAutoNum type="alphaLcParenBoth"/>
            </a:pPr>
            <a:r>
              <a:rPr lang="en-US" sz="1600" dirty="0">
                <a:latin typeface="Arial" panose="020B0604020202020204" pitchFamily="34" charset="0"/>
              </a:rPr>
              <a:t>…</a:t>
            </a:r>
            <a:endParaRPr lang="en-US" sz="1600" dirty="0"/>
          </a:p>
        </p:txBody>
      </p:sp>
      <p:sp>
        <p:nvSpPr>
          <p:cNvPr id="13" name="Google Shape;502;p17">
            <a:extLst>
              <a:ext uri="{FF2B5EF4-FFF2-40B4-BE49-F238E27FC236}">
                <a16:creationId xmlns:a16="http://schemas.microsoft.com/office/drawing/2014/main" id="{BB41B87C-BE5F-4BF2-531D-57DC21D1A451}"/>
              </a:ext>
            </a:extLst>
          </p:cNvPr>
          <p:cNvSpPr/>
          <p:nvPr/>
        </p:nvSpPr>
        <p:spPr>
          <a:xfrm>
            <a:off x="1009895" y="3820343"/>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342900" marR="0" lvl="0" indent="-342900" rtl="0">
              <a:spcBef>
                <a:spcPts val="0"/>
              </a:spcBef>
              <a:spcAft>
                <a:spcPts val="0"/>
              </a:spcAft>
              <a:buFont typeface="+mj-lt"/>
              <a:buAutoNum type="arabicPeriod" startAt="2"/>
            </a:pPr>
            <a:r>
              <a:rPr lang="en-US" sz="1600" dirty="0">
                <a:solidFill>
                  <a:schemeClr val="bg1"/>
                </a:solidFill>
                <a:latin typeface="Poppins" panose="00000500000000000000" pitchFamily="2" charset="0"/>
                <a:ea typeface="Calibri"/>
                <a:cs typeface="Poppins" panose="00000500000000000000" pitchFamily="2" charset="0"/>
                <a:sym typeface="Calibri"/>
              </a:rPr>
              <a:t>….</a:t>
            </a:r>
            <a:endParaRPr sz="1600">
              <a:solidFill>
                <a:schemeClr val="bg1"/>
              </a:solidFill>
              <a:latin typeface="Poppins" panose="00000500000000000000" pitchFamily="2" charset="0"/>
              <a:ea typeface="Calibri"/>
              <a:cs typeface="Poppins" panose="00000500000000000000" pitchFamily="2" charset="0"/>
              <a:sym typeface="Calibri"/>
            </a:endParaRPr>
          </a:p>
        </p:txBody>
      </p:sp>
      <p:sp>
        <p:nvSpPr>
          <p:cNvPr id="14" name="Rounded Rectangle 17">
            <a:extLst>
              <a:ext uri="{FF2B5EF4-FFF2-40B4-BE49-F238E27FC236}">
                <a16:creationId xmlns:a16="http://schemas.microsoft.com/office/drawing/2014/main" id="{7E00138C-2256-5D01-E821-A57ADA3BBCB0}"/>
              </a:ext>
            </a:extLst>
          </p:cNvPr>
          <p:cNvSpPr/>
          <p:nvPr/>
        </p:nvSpPr>
        <p:spPr>
          <a:xfrm>
            <a:off x="1009895" y="4727197"/>
            <a:ext cx="2901705" cy="1645828"/>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AutoNum type="alphaLcParenBoth"/>
            </a:pPr>
            <a:r>
              <a:rPr lang="en-US" dirty="0"/>
              <a:t>…</a:t>
            </a:r>
          </a:p>
          <a:p>
            <a:pPr marL="342900" indent="-342900">
              <a:lnSpc>
                <a:spcPct val="150000"/>
              </a:lnSpc>
              <a:buAutoNum type="alphaLcParenBoth"/>
            </a:pPr>
            <a:r>
              <a:rPr lang="en-US" dirty="0"/>
              <a:t>…</a:t>
            </a:r>
          </a:p>
          <a:p>
            <a:pPr marL="342900" indent="-342900">
              <a:lnSpc>
                <a:spcPct val="150000"/>
              </a:lnSpc>
              <a:buAutoNum type="alphaLcParenBoth"/>
            </a:pPr>
            <a:r>
              <a:rPr lang="en-US" dirty="0"/>
              <a:t>…</a:t>
            </a:r>
          </a:p>
          <a:p>
            <a:pPr marL="342900" indent="-342900">
              <a:lnSpc>
                <a:spcPct val="150000"/>
              </a:lnSpc>
              <a:buAutoNum type="alphaLcParenBoth"/>
            </a:pPr>
            <a:r>
              <a:rPr lang="en-US" sz="1600" dirty="0"/>
              <a:t>…</a:t>
            </a:r>
          </a:p>
        </p:txBody>
      </p:sp>
      <p:pic>
        <p:nvPicPr>
          <p:cNvPr id="8"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41927661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1" grpId="0" animBg="1"/>
      <p:bldP spid="13"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045E056E-10BD-0B9E-4ACE-A3F54C31FD9F}"/>
              </a:ext>
            </a:extLst>
          </p:cNvPr>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TERMINAL QUESTIONS</a:t>
            </a:r>
          </a:p>
        </p:txBody>
      </p:sp>
      <p:sp>
        <p:nvSpPr>
          <p:cNvPr id="9" name="TextBox 8"/>
          <p:cNvSpPr txBox="1"/>
          <p:nvPr/>
        </p:nvSpPr>
        <p:spPr>
          <a:xfrm>
            <a:off x="900332" y="1167618"/>
            <a:ext cx="9608234" cy="2308324"/>
          </a:xfrm>
          <a:prstGeom prst="rect">
            <a:avLst/>
          </a:prstGeom>
          <a:noFill/>
        </p:spPr>
        <p:txBody>
          <a:bodyPr wrap="square" rtlCol="0">
            <a:spAutoFit/>
          </a:bodyPr>
          <a:lstStyle/>
          <a:p>
            <a:pPr>
              <a:lnSpc>
                <a:spcPct val="200000"/>
              </a:lnSpc>
            </a:pPr>
            <a:r>
              <a:rPr lang="en-US" b="1" dirty="0"/>
              <a:t>1. Describe  Bias, Variance tradeoff</a:t>
            </a:r>
          </a:p>
          <a:p>
            <a:pPr>
              <a:lnSpc>
                <a:spcPct val="200000"/>
              </a:lnSpc>
            </a:pPr>
            <a:r>
              <a:rPr lang="en-US" b="1" dirty="0"/>
              <a:t>2. List out different forms of regularization</a:t>
            </a:r>
          </a:p>
          <a:p>
            <a:pPr marL="342900" indent="-342900">
              <a:lnSpc>
                <a:spcPct val="200000"/>
              </a:lnSpc>
            </a:pPr>
            <a:r>
              <a:rPr lang="en-US" b="1" dirty="0"/>
              <a:t>3. Analyze </a:t>
            </a:r>
            <a:r>
              <a:rPr lang="en-IN" b="1" dirty="0"/>
              <a:t>expected squared error in bias, variance trade-off and how it can be decomposed </a:t>
            </a:r>
            <a:endParaRPr lang="en-US" b="1" dirty="0"/>
          </a:p>
          <a:p>
            <a:pPr marL="342900" indent="-342900">
              <a:lnSpc>
                <a:spcPct val="200000"/>
              </a:lnSpc>
            </a:pPr>
            <a:r>
              <a:rPr lang="en-US" b="1" dirty="0"/>
              <a:t>4. Summarize the concept of </a:t>
            </a:r>
            <a:r>
              <a:rPr lang="en-US" b="1"/>
              <a:t>L2 regularization</a:t>
            </a:r>
            <a:endParaRPr lang="en-US" b="1" dirty="0"/>
          </a:p>
        </p:txBody>
      </p:sp>
      <p:pic>
        <p:nvPicPr>
          <p:cNvPr id="10"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26020737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045E056E-10BD-0B9E-4ACE-A3F54C31FD9F}"/>
              </a:ext>
            </a:extLst>
          </p:cNvPr>
          <p:cNvSpPr/>
          <p:nvPr/>
        </p:nvSpPr>
        <p:spPr>
          <a:xfrm>
            <a:off x="2161309" y="93891"/>
            <a:ext cx="7105194"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REFERENCES FOR FURTHER LEARNING OF THE SESSION</a:t>
            </a:r>
            <a:endParaRPr lang="en-US" sz="2400" dirty="0">
              <a:solidFill>
                <a:schemeClr val="bg1"/>
              </a:solidFill>
              <a:latin typeface="Poppins" panose="00000500000000000000" pitchFamily="2" charset="0"/>
              <a:cs typeface="Poppins" panose="00000500000000000000" pitchFamily="2" charset="0"/>
            </a:endParaRPr>
          </a:p>
        </p:txBody>
      </p:sp>
      <p:sp>
        <p:nvSpPr>
          <p:cNvPr id="9" name="TextBox 8"/>
          <p:cNvSpPr txBox="1"/>
          <p:nvPr/>
        </p:nvSpPr>
        <p:spPr>
          <a:xfrm>
            <a:off x="543493" y="933442"/>
            <a:ext cx="11098380" cy="5450851"/>
          </a:xfrm>
          <a:prstGeom prst="rect">
            <a:avLst/>
          </a:prstGeom>
          <a:noFill/>
        </p:spPr>
        <p:txBody>
          <a:bodyPr wrap="square" rtlCol="0">
            <a:spAutoFit/>
          </a:bodyPr>
          <a:lstStyle/>
          <a:p>
            <a:pPr>
              <a:lnSpc>
                <a:spcPct val="150000"/>
              </a:lnSpc>
            </a:pPr>
            <a:r>
              <a:rPr lang="en-US" b="1" dirty="0"/>
              <a:t>Reference Books:</a:t>
            </a:r>
            <a:endParaRPr lang="en-US" dirty="0"/>
          </a:p>
          <a:p>
            <a:pPr>
              <a:lnSpc>
                <a:spcPct val="150000"/>
              </a:lnSpc>
            </a:pPr>
            <a:r>
              <a:rPr lang="en-US" dirty="0"/>
              <a:t>1. </a:t>
            </a:r>
            <a:r>
              <a:rPr lang="en-US" b="0" i="0" dirty="0">
                <a:solidFill>
                  <a:srgbClr val="0F1111"/>
                </a:solidFill>
                <a:effectLst/>
                <a:latin typeface="Times New Roman" panose="02020603050405020304" pitchFamily="18" charset="0"/>
              </a:rPr>
              <a:t>Deep Learning with Python, Francois Chollet , Manning publications, 2018</a:t>
            </a:r>
            <a:endParaRPr lang="en-US" dirty="0"/>
          </a:p>
          <a:p>
            <a:pPr>
              <a:lnSpc>
                <a:spcPct val="150000"/>
              </a:lnSpc>
            </a:pPr>
            <a:r>
              <a:rPr lang="en-US" dirty="0"/>
              <a:t>2. </a:t>
            </a:r>
            <a:r>
              <a:rPr lang="en-US" sz="1800" b="0" i="0" u="none" strike="noStrike" dirty="0">
                <a:solidFill>
                  <a:srgbClr val="0F1111"/>
                </a:solidFill>
                <a:effectLst/>
                <a:latin typeface="Cambria" panose="02040503050406030204" pitchFamily="18" charset="0"/>
                <a:hlinkClick r:id="rId2"/>
              </a:rPr>
              <a:t>Grokking Deep Learning</a:t>
            </a:r>
            <a:r>
              <a:rPr lang="en-US" sz="1800" b="0" i="0" dirty="0">
                <a:solidFill>
                  <a:srgbClr val="0F1111"/>
                </a:solidFill>
                <a:effectLst/>
                <a:latin typeface="Cambria" panose="02040503050406030204" pitchFamily="18" charset="0"/>
              </a:rPr>
              <a:t> </a:t>
            </a:r>
            <a:r>
              <a:rPr lang="en-US" sz="1800" b="0" i="0" dirty="0">
                <a:solidFill>
                  <a:srgbClr val="565959"/>
                </a:solidFill>
                <a:effectLst/>
                <a:latin typeface="Cambria" panose="02040503050406030204" pitchFamily="18" charset="0"/>
              </a:rPr>
              <a:t>  ,Andrew Trask, </a:t>
            </a:r>
            <a:r>
              <a:rPr lang="en-US" sz="1800" b="0" i="0" dirty="0">
                <a:solidFill>
                  <a:srgbClr val="0F1111"/>
                </a:solidFill>
                <a:effectLst/>
                <a:latin typeface="Cambria" panose="02040503050406030204" pitchFamily="18" charset="0"/>
              </a:rPr>
              <a:t>Manning publications, 2019 </a:t>
            </a:r>
            <a:endParaRPr lang="en-US" dirty="0"/>
          </a:p>
          <a:p>
            <a:pPr>
              <a:lnSpc>
                <a:spcPct val="150000"/>
              </a:lnSpc>
            </a:pPr>
            <a:r>
              <a:rPr lang="en-US" dirty="0"/>
              <a:t>3. </a:t>
            </a:r>
            <a:r>
              <a:rPr lang="en-US" sz="1800" b="0" i="0" dirty="0">
                <a:solidFill>
                  <a:srgbClr val="000000"/>
                </a:solidFill>
                <a:effectLst/>
                <a:latin typeface="Times New Roman" panose="02020603050405020304" pitchFamily="18" charset="0"/>
              </a:rPr>
              <a:t>Ian Goodfellow and </a:t>
            </a:r>
            <a:r>
              <a:rPr lang="en-US" sz="1800" b="0" i="0" dirty="0" err="1">
                <a:solidFill>
                  <a:srgbClr val="000000"/>
                </a:solidFill>
                <a:effectLst/>
                <a:latin typeface="Times New Roman" panose="02020603050405020304" pitchFamily="18" charset="0"/>
              </a:rPr>
              <a:t>Yoshua</a:t>
            </a:r>
            <a:r>
              <a:rPr lang="en-US" sz="1800" b="0" i="0" dirty="0">
                <a:solidFill>
                  <a:srgbClr val="000000"/>
                </a:solidFill>
                <a:effectLst/>
                <a:latin typeface="Times New Roman" panose="02020603050405020304" pitchFamily="18" charset="0"/>
              </a:rPr>
              <a:t> </a:t>
            </a:r>
            <a:r>
              <a:rPr lang="en-US" sz="1800" b="0" i="0" dirty="0" err="1">
                <a:solidFill>
                  <a:srgbClr val="000000"/>
                </a:solidFill>
                <a:effectLst/>
                <a:latin typeface="Times New Roman" panose="02020603050405020304" pitchFamily="18" charset="0"/>
              </a:rPr>
              <a:t>Bengio</a:t>
            </a:r>
            <a:r>
              <a:rPr lang="en-US" sz="1800" b="0" i="0" dirty="0">
                <a:solidFill>
                  <a:srgbClr val="000000"/>
                </a:solidFill>
                <a:effectLst/>
                <a:latin typeface="Times New Roman" panose="02020603050405020304" pitchFamily="18" charset="0"/>
              </a:rPr>
              <a:t> and Aaron Courville (2016) Deep Learning Book.  </a:t>
            </a:r>
            <a:endParaRPr lang="en-US" dirty="0"/>
          </a:p>
          <a:p>
            <a:pPr>
              <a:lnSpc>
                <a:spcPct val="150000"/>
              </a:lnSpc>
            </a:pPr>
            <a:endParaRPr lang="en-US" dirty="0"/>
          </a:p>
          <a:p>
            <a:pPr>
              <a:lnSpc>
                <a:spcPct val="150000"/>
              </a:lnSpc>
            </a:pPr>
            <a:r>
              <a:rPr lang="en-US" b="1" dirty="0"/>
              <a:t>Sites and Web links:</a:t>
            </a:r>
          </a:p>
          <a:p>
            <a:pPr marL="342900" indent="-342900">
              <a:lnSpc>
                <a:spcPct val="150000"/>
              </a:lnSpc>
              <a:buAutoNum type="arabicPeriod"/>
            </a:pPr>
            <a:r>
              <a:rPr lang="en-US" dirty="0">
                <a:hlinkClick r:id="rId3"/>
              </a:rPr>
              <a:t>https://towardsdatascience.com/bias-variance-and-regularization-f3a0eefe99af</a:t>
            </a:r>
            <a:endParaRPr lang="en-US" dirty="0"/>
          </a:p>
          <a:p>
            <a:pPr>
              <a:lnSpc>
                <a:spcPct val="150000"/>
              </a:lnSpc>
            </a:pPr>
            <a:endParaRPr lang="en-US" dirty="0"/>
          </a:p>
          <a:p>
            <a:pPr>
              <a:lnSpc>
                <a:spcPct val="150000"/>
              </a:lnSpc>
            </a:pPr>
            <a:r>
              <a:rPr lang="en-US" dirty="0"/>
              <a:t>2. </a:t>
            </a:r>
            <a:r>
              <a:rPr lang="en-US" dirty="0">
                <a:hlinkClick r:id="rId4"/>
              </a:rPr>
              <a:t>https://builtin.com/data-science/l2-regularization</a:t>
            </a:r>
            <a:endParaRPr lang="en-US" dirty="0"/>
          </a:p>
          <a:p>
            <a:pPr>
              <a:lnSpc>
                <a:spcPct val="150000"/>
              </a:lnSpc>
            </a:pPr>
            <a:endParaRPr lang="en-US" dirty="0"/>
          </a:p>
          <a:p>
            <a:pPr>
              <a:lnSpc>
                <a:spcPct val="150000"/>
              </a:lnSpc>
            </a:pPr>
            <a:r>
              <a:rPr lang="en-US" dirty="0"/>
              <a:t>3. </a:t>
            </a:r>
            <a:r>
              <a:rPr lang="en-US" dirty="0">
                <a:hlinkClick r:id="rId5"/>
              </a:rPr>
              <a:t>https://www.excelr.com/blog/data-science/regression/l1_and_l2_regularization#:~:text=Ridge%20Regression%20(L2%20Regularization)&amp;text=The%20main%20algorithm%20behind%20this,independent%20variables%20are%20highly%20correlated</a:t>
            </a:r>
            <a:r>
              <a:rPr lang="en-US" dirty="0"/>
              <a:t>).</a:t>
            </a:r>
          </a:p>
        </p:txBody>
      </p:sp>
      <p:pic>
        <p:nvPicPr>
          <p:cNvPr id="5" name="Picture 2" descr="KL Deemed to be University Logo"/>
          <p:cNvPicPr>
            <a:picLocks noChangeAspect="1" noChangeArrowheads="1"/>
          </p:cNvPicPr>
          <p:nvPr/>
        </p:nvPicPr>
        <p:blipFill>
          <a:blip r:embed="rId6"/>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26020737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792BE84-3448-2348-B352-CD5BC083E5FD}"/>
              </a:ext>
            </a:extLst>
          </p:cNvPr>
          <p:cNvSpPr/>
          <p:nvPr/>
        </p:nvSpPr>
        <p:spPr>
          <a:xfrm>
            <a:off x="2602523" y="1856934"/>
            <a:ext cx="7920111" cy="2883877"/>
          </a:xfrm>
          <a:prstGeom prst="roundRect">
            <a:avLst/>
          </a:prstGeom>
          <a:solidFill>
            <a:schemeClr val="accent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2400" b="1" dirty="0">
                <a:latin typeface="Poppins" pitchFamily="2" charset="77"/>
                <a:cs typeface="Poppins" pitchFamily="2" charset="77"/>
              </a:rPr>
              <a:t>THANK YOU</a:t>
            </a: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r>
              <a:rPr lang="en-US" sz="2400" b="1" dirty="0">
                <a:latin typeface="Poppins" pitchFamily="2" charset="77"/>
                <a:cs typeface="Poppins" pitchFamily="2" charset="77"/>
              </a:rPr>
              <a:t>Team – Deep Learning</a:t>
            </a: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6" name="Picture 2" descr="KL Deemed to be University Logo"/>
          <p:cNvPicPr>
            <a:picLocks noChangeAspect="1" noChangeArrowheads="1"/>
          </p:cNvPicPr>
          <p:nvPr/>
        </p:nvPicPr>
        <p:blipFill>
          <a:blip r:embed="rId2"/>
          <a:srcRect/>
          <a:stretch>
            <a:fillRect/>
          </a:stretch>
        </p:blipFill>
        <p:spPr bwMode="auto">
          <a:xfrm>
            <a:off x="5514534" y="2560321"/>
            <a:ext cx="3235570" cy="1083212"/>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D530E72E-233E-E443-1A84-D3CD02ECB889}"/>
              </a:ext>
            </a:extLst>
          </p:cNvPr>
          <p:cNvSpPr/>
          <p:nvPr/>
        </p:nvSpPr>
        <p:spPr>
          <a:xfrm>
            <a:off x="4471372" y="84408"/>
            <a:ext cx="3011576"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AIM OF THE SESSION</a:t>
            </a:r>
          </a:p>
        </p:txBody>
      </p:sp>
      <p:sp>
        <p:nvSpPr>
          <p:cNvPr id="5" name="TextBox 4">
            <a:extLst>
              <a:ext uri="{FF2B5EF4-FFF2-40B4-BE49-F238E27FC236}">
                <a16:creationId xmlns:a16="http://schemas.microsoft.com/office/drawing/2014/main" id="{D7C61438-200D-827A-D4DD-5B5127AFA187}"/>
              </a:ext>
            </a:extLst>
          </p:cNvPr>
          <p:cNvSpPr txBox="1"/>
          <p:nvPr/>
        </p:nvSpPr>
        <p:spPr>
          <a:xfrm>
            <a:off x="914400" y="617561"/>
            <a:ext cx="10731286" cy="796115"/>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a:lnSpc>
                <a:spcPct val="150000"/>
              </a:lnSpc>
            </a:pPr>
            <a:r>
              <a:rPr lang="en-US" sz="1600" b="0" i="0" dirty="0">
                <a:effectLst/>
                <a:latin typeface="Poppins"/>
                <a:cs typeface="Poppins"/>
              </a:rPr>
              <a:t>To familiarize students with the basic concept of Bias, Variance and Early stopping</a:t>
            </a:r>
          </a:p>
          <a:p>
            <a:pPr>
              <a:lnSpc>
                <a:spcPct val="150000"/>
              </a:lnSpc>
            </a:pPr>
            <a:endParaRPr lang="en-US" sz="1600" b="0" i="0" dirty="0">
              <a:effectLst/>
              <a:latin typeface="Poppins"/>
              <a:cs typeface="Poppins"/>
            </a:endParaRPr>
          </a:p>
        </p:txBody>
      </p:sp>
      <p:sp>
        <p:nvSpPr>
          <p:cNvPr id="7" name="Rounded Rectangle 17">
            <a:extLst>
              <a:ext uri="{FF2B5EF4-FFF2-40B4-BE49-F238E27FC236}">
                <a16:creationId xmlns:a16="http://schemas.microsoft.com/office/drawing/2014/main" id="{7F3AABB0-F8BA-C900-B6BF-45F4B58E9490}"/>
              </a:ext>
            </a:extLst>
          </p:cNvPr>
          <p:cNvSpPr/>
          <p:nvPr/>
        </p:nvSpPr>
        <p:spPr>
          <a:xfrm>
            <a:off x="4160582" y="1807062"/>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INSTRUCTIONAL OBJECTIVES</a:t>
            </a:r>
          </a:p>
        </p:txBody>
      </p:sp>
      <p:sp>
        <p:nvSpPr>
          <p:cNvPr id="9" name="TextBox 8">
            <a:extLst>
              <a:ext uri="{FF2B5EF4-FFF2-40B4-BE49-F238E27FC236}">
                <a16:creationId xmlns:a16="http://schemas.microsoft.com/office/drawing/2014/main" id="{2B5EAD4E-C007-9DE7-A40A-12802D3C9611}"/>
              </a:ext>
            </a:extLst>
          </p:cNvPr>
          <p:cNvSpPr txBox="1"/>
          <p:nvPr/>
        </p:nvSpPr>
        <p:spPr>
          <a:xfrm>
            <a:off x="1752600" y="2438605"/>
            <a:ext cx="8791575" cy="1569660"/>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dirty="0">
                <a:latin typeface="Poppins"/>
                <a:cs typeface="Poppins"/>
              </a:rPr>
              <a:t>This</a:t>
            </a:r>
            <a:r>
              <a:rPr lang="en-US" sz="1600" b="0" i="0" dirty="0">
                <a:effectLst/>
                <a:latin typeface="Poppins"/>
                <a:cs typeface="Poppins"/>
              </a:rPr>
              <a:t> </a:t>
            </a:r>
            <a:r>
              <a:rPr lang="en-US" sz="1600" dirty="0">
                <a:latin typeface="Poppins"/>
                <a:cs typeface="Poppins"/>
              </a:rPr>
              <a:t>Session</a:t>
            </a:r>
            <a:r>
              <a:rPr lang="en-US" sz="1600" b="0" i="0" dirty="0">
                <a:effectLst/>
                <a:latin typeface="Poppins"/>
                <a:cs typeface="Poppins"/>
              </a:rPr>
              <a:t> is designed to:</a:t>
            </a:r>
          </a:p>
          <a:p>
            <a:pPr marL="342900" indent="-342900">
              <a:buAutoNum type="arabicPeriod"/>
            </a:pPr>
            <a:r>
              <a:rPr lang="en-US" sz="1600" b="0" i="0" dirty="0">
                <a:effectLst/>
                <a:latin typeface="Arial" panose="020B0604020202020204" pitchFamily="34" charset="0"/>
              </a:rPr>
              <a:t>Demonstrate </a:t>
            </a:r>
            <a:r>
              <a:rPr lang="en-US" sz="1600" dirty="0">
                <a:latin typeface="Arial" panose="020B0604020202020204" pitchFamily="34" charset="0"/>
              </a:rPr>
              <a:t>between Bias and </a:t>
            </a:r>
            <a:r>
              <a:rPr lang="en-US" sz="1600" dirty="0" err="1">
                <a:latin typeface="Arial" panose="020B0604020202020204" pitchFamily="34" charset="0"/>
              </a:rPr>
              <a:t>variaance</a:t>
            </a:r>
            <a:r>
              <a:rPr lang="en-US" sz="1600" dirty="0">
                <a:latin typeface="Arial" panose="020B0604020202020204" pitchFamily="34" charset="0"/>
              </a:rPr>
              <a:t> </a:t>
            </a:r>
            <a:endParaRPr lang="en-US" sz="1600" b="0" i="0" dirty="0">
              <a:effectLst/>
              <a:latin typeface="Arial" panose="020B0604020202020204" pitchFamily="34" charset="0"/>
            </a:endParaRPr>
          </a:p>
          <a:p>
            <a:pPr marL="342900" indent="-342900">
              <a:buAutoNum type="arabicPeriod"/>
            </a:pPr>
            <a:r>
              <a:rPr lang="en-US" sz="1600" b="0" i="0" dirty="0">
                <a:effectLst/>
                <a:latin typeface="Arial" panose="020B0604020202020204" pitchFamily="34" charset="0"/>
              </a:rPr>
              <a:t>Describe the decomposition of error rate in Bias and Variance</a:t>
            </a:r>
          </a:p>
          <a:p>
            <a:pPr marL="342900" indent="-342900">
              <a:buAutoNum type="arabicPeriod"/>
            </a:pPr>
            <a:r>
              <a:rPr lang="en-US" sz="1600" b="0" i="0" dirty="0">
                <a:effectLst/>
                <a:latin typeface="Arial" panose="020B0604020202020204" pitchFamily="34" charset="0"/>
              </a:rPr>
              <a:t>List out the regularization methods </a:t>
            </a:r>
          </a:p>
          <a:p>
            <a:pPr marL="342900" indent="-342900">
              <a:buAutoNum type="arabicPeriod"/>
            </a:pPr>
            <a:r>
              <a:rPr lang="en-US" sz="1600" b="0" i="0" dirty="0">
                <a:effectLst/>
                <a:latin typeface="Arial"/>
                <a:cs typeface="Arial"/>
              </a:rPr>
              <a:t>Describe the L2 regularization</a:t>
            </a:r>
            <a:endParaRPr lang="en-US" sz="1600" dirty="0">
              <a:latin typeface="Arial"/>
              <a:cs typeface="Arial"/>
            </a:endParaRPr>
          </a:p>
        </p:txBody>
      </p:sp>
      <p:pic>
        <p:nvPicPr>
          <p:cNvPr id="11" name="Graphic 10" descr="Bullseye outline">
            <a:extLst>
              <a:ext uri="{FF2B5EF4-FFF2-40B4-BE49-F238E27FC236}">
                <a16:creationId xmlns:a16="http://schemas.microsoft.com/office/drawing/2014/main" id="{AB75B03E-9C0C-0AF7-2A76-D8618F8F999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25326"/>
            <a:ext cx="914400" cy="914400"/>
          </a:xfrm>
          <a:prstGeom prst="rect">
            <a:avLst/>
          </a:prstGeom>
        </p:spPr>
      </p:pic>
      <p:pic>
        <p:nvPicPr>
          <p:cNvPr id="27" name="Graphic 26" descr="Presentation with checklist outline">
            <a:extLst>
              <a:ext uri="{FF2B5EF4-FFF2-40B4-BE49-F238E27FC236}">
                <a16:creationId xmlns:a16="http://schemas.microsoft.com/office/drawing/2014/main" id="{1E9F25CA-EF99-00B6-5FFA-810D1F1806C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200" y="2438605"/>
            <a:ext cx="914400" cy="914400"/>
          </a:xfrm>
          <a:prstGeom prst="rect">
            <a:avLst/>
          </a:prstGeom>
        </p:spPr>
      </p:pic>
      <p:sp>
        <p:nvSpPr>
          <p:cNvPr id="29" name="Rounded Rectangle 17">
            <a:extLst>
              <a:ext uri="{FF2B5EF4-FFF2-40B4-BE49-F238E27FC236}">
                <a16:creationId xmlns:a16="http://schemas.microsoft.com/office/drawing/2014/main" id="{6652A33D-9A9E-3EAC-0CAE-113901ECA179}"/>
              </a:ext>
            </a:extLst>
          </p:cNvPr>
          <p:cNvSpPr/>
          <p:nvPr/>
        </p:nvSpPr>
        <p:spPr>
          <a:xfrm>
            <a:off x="4212971" y="4249110"/>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LEARNING OUTCOMES</a:t>
            </a:r>
          </a:p>
        </p:txBody>
      </p:sp>
      <p:pic>
        <p:nvPicPr>
          <p:cNvPr id="31" name="Graphic 30" descr="Idea outline">
            <a:extLst>
              <a:ext uri="{FF2B5EF4-FFF2-40B4-BE49-F238E27FC236}">
                <a16:creationId xmlns:a16="http://schemas.microsoft.com/office/drawing/2014/main" id="{5F765FC3-60CF-297F-C1BD-F5A7B8B943A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4400" y="4765771"/>
            <a:ext cx="914400" cy="914400"/>
          </a:xfrm>
          <a:prstGeom prst="rect">
            <a:avLst/>
          </a:prstGeom>
        </p:spPr>
      </p:pic>
      <p:sp>
        <p:nvSpPr>
          <p:cNvPr id="37" name="TextBox 36">
            <a:extLst>
              <a:ext uri="{FF2B5EF4-FFF2-40B4-BE49-F238E27FC236}">
                <a16:creationId xmlns:a16="http://schemas.microsoft.com/office/drawing/2014/main" id="{B0BB8E68-8B73-12DE-615E-1091F19A9A9A}"/>
              </a:ext>
            </a:extLst>
          </p:cNvPr>
          <p:cNvSpPr txBox="1"/>
          <p:nvPr/>
        </p:nvSpPr>
        <p:spPr>
          <a:xfrm>
            <a:off x="1752600" y="4772230"/>
            <a:ext cx="8791575" cy="1323439"/>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b="0" i="0" dirty="0">
                <a:effectLst/>
                <a:latin typeface="Arial"/>
                <a:cs typeface="Arial"/>
              </a:rPr>
              <a:t>At the end of this </a:t>
            </a:r>
            <a:r>
              <a:rPr lang="en-US" sz="1600" dirty="0">
                <a:latin typeface="Arial"/>
                <a:cs typeface="Arial"/>
              </a:rPr>
              <a:t>session</a:t>
            </a:r>
            <a:r>
              <a:rPr lang="en-US" sz="1600" b="0" i="0" dirty="0">
                <a:effectLst/>
                <a:latin typeface="Arial"/>
                <a:cs typeface="Arial"/>
              </a:rPr>
              <a:t>, you should be able to:</a:t>
            </a:r>
          </a:p>
          <a:p>
            <a:pPr marL="342900" indent="-342900">
              <a:buAutoNum type="arabicPeriod"/>
            </a:pPr>
            <a:r>
              <a:rPr lang="en-US" sz="1600" b="0" i="0" dirty="0">
                <a:effectLst/>
                <a:latin typeface="Arial" panose="020B0604020202020204" pitchFamily="34" charset="0"/>
              </a:rPr>
              <a:t>Define bias, variance, L2 regularization</a:t>
            </a:r>
          </a:p>
          <a:p>
            <a:pPr marL="342900" indent="-342900">
              <a:buAutoNum type="arabicPeriod"/>
            </a:pPr>
            <a:r>
              <a:rPr lang="en-US" sz="1600" b="0" i="0" dirty="0">
                <a:effectLst/>
                <a:latin typeface="Arial" panose="020B0604020202020204" pitchFamily="34" charset="0"/>
              </a:rPr>
              <a:t>Describe Error rate in bias variance tradeoff</a:t>
            </a:r>
          </a:p>
          <a:p>
            <a:pPr marL="342900" indent="-342900">
              <a:buAutoNum type="arabicPeriod"/>
            </a:pPr>
            <a:r>
              <a:rPr lang="en-US" sz="1600" dirty="0">
                <a:latin typeface="Arial" panose="020B0604020202020204" pitchFamily="34" charset="0"/>
              </a:rPr>
              <a:t>Summarize types </a:t>
            </a:r>
            <a:r>
              <a:rPr lang="en-US" sz="1600">
                <a:latin typeface="Arial" panose="020B0604020202020204" pitchFamily="34" charset="0"/>
              </a:rPr>
              <a:t>of regularization</a:t>
            </a:r>
            <a:endParaRPr lang="en-US" sz="1600" dirty="0">
              <a:latin typeface="Poppins" panose="00000500000000000000" pitchFamily="2" charset="0"/>
              <a:cs typeface="Poppins" panose="00000500000000000000" pitchFamily="2" charset="0"/>
            </a:endParaRPr>
          </a:p>
        </p:txBody>
      </p:sp>
      <p:pic>
        <p:nvPicPr>
          <p:cNvPr id="12" name="Picture 2" descr="KL Deemed to be University Logo"/>
          <p:cNvPicPr>
            <a:picLocks noChangeAspect="1" noChangeArrowheads="1"/>
          </p:cNvPicPr>
          <p:nvPr/>
        </p:nvPicPr>
        <p:blipFill>
          <a:blip r:embed="rId8"/>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13886079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animBg="1"/>
      <p:bldP spid="29" grpId="0" animBg="1"/>
      <p:bldP spid="3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17">
            <a:extLst>
              <a:ext uri="{FF2B5EF4-FFF2-40B4-BE49-F238E27FC236}">
                <a16:creationId xmlns:a16="http://schemas.microsoft.com/office/drawing/2014/main" id="{9EB8A4A0-26E8-41C7-BE65-3B55B361B40D}"/>
              </a:ext>
            </a:extLst>
          </p:cNvPr>
          <p:cNvSpPr/>
          <p:nvPr/>
        </p:nvSpPr>
        <p:spPr>
          <a:xfrm>
            <a:off x="3263704" y="84673"/>
            <a:ext cx="6639951" cy="478035"/>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INTRODUCTION </a:t>
            </a:r>
          </a:p>
        </p:txBody>
      </p:sp>
      <p:pic>
        <p:nvPicPr>
          <p:cNvPr id="42" name="Picture 2" descr="KL Deemed to be University Logo"/>
          <p:cNvPicPr>
            <a:picLocks noChangeAspect="1" noChangeArrowheads="1"/>
          </p:cNvPicPr>
          <p:nvPr/>
        </p:nvPicPr>
        <p:blipFill>
          <a:blip r:embed="rId3"/>
          <a:srcRect/>
          <a:stretch>
            <a:fillRect/>
          </a:stretch>
        </p:blipFill>
        <p:spPr bwMode="auto">
          <a:xfrm>
            <a:off x="0" y="0"/>
            <a:ext cx="1990725" cy="600076"/>
          </a:xfrm>
          <a:prstGeom prst="rect">
            <a:avLst/>
          </a:prstGeom>
          <a:noFill/>
        </p:spPr>
      </p:pic>
      <p:sp>
        <p:nvSpPr>
          <p:cNvPr id="53" name="TextBox 52"/>
          <p:cNvSpPr txBox="1"/>
          <p:nvPr/>
        </p:nvSpPr>
        <p:spPr>
          <a:xfrm>
            <a:off x="5125443" y="794824"/>
            <a:ext cx="3282578" cy="523220"/>
          </a:xfrm>
          <a:prstGeom prst="rect">
            <a:avLst/>
          </a:prstGeom>
          <a:noFill/>
        </p:spPr>
        <p:txBody>
          <a:bodyPr wrap="square" rtlCol="0">
            <a:spAutoFit/>
          </a:bodyPr>
          <a:lstStyle/>
          <a:p>
            <a:r>
              <a:rPr kumimoji="0" lang="en-US" sz="2800" b="1" i="0" u="none" strike="noStrike" kern="1200" cap="none" spc="0" normalizeH="0" baseline="0" noProof="0" dirty="0">
                <a:ln>
                  <a:noFill/>
                </a:ln>
                <a:effectLst/>
                <a:uLnTx/>
                <a:uFillTx/>
                <a:latin typeface="+mj-lt"/>
                <a:ea typeface="+mj-ea"/>
                <a:cs typeface="+mj-cs"/>
              </a:rPr>
              <a:t>Bias Variance tradeoff</a:t>
            </a:r>
          </a:p>
        </p:txBody>
      </p:sp>
      <p:sp>
        <p:nvSpPr>
          <p:cNvPr id="2" name="TextBox 1">
            <a:extLst>
              <a:ext uri="{FF2B5EF4-FFF2-40B4-BE49-F238E27FC236}">
                <a16:creationId xmlns:a16="http://schemas.microsoft.com/office/drawing/2014/main" id="{D6BEA763-C2A8-A3F6-9308-420B36111E1D}"/>
              </a:ext>
            </a:extLst>
          </p:cNvPr>
          <p:cNvSpPr txBox="1"/>
          <p:nvPr/>
        </p:nvSpPr>
        <p:spPr>
          <a:xfrm>
            <a:off x="561278" y="1862254"/>
            <a:ext cx="11069444" cy="4031873"/>
          </a:xfrm>
          <a:prstGeom prst="rect">
            <a:avLst/>
          </a:prstGeom>
          <a:noFill/>
        </p:spPr>
        <p:txBody>
          <a:bodyPr wrap="square" rtlCol="0">
            <a:spAutoFit/>
          </a:bodyPr>
          <a:lstStyle/>
          <a:p>
            <a:pPr algn="l"/>
            <a:r>
              <a:rPr lang="en-US" sz="3200" i="0" dirty="0">
                <a:solidFill>
                  <a:srgbClr val="292929"/>
                </a:solidFill>
                <a:effectLst/>
                <a:latin typeface="Times New Roman" panose="02020603050405020304" pitchFamily="18" charset="0"/>
                <a:cs typeface="Times New Roman" panose="02020603050405020304" pitchFamily="18" charset="0"/>
              </a:rPr>
              <a:t>In simple terms,</a:t>
            </a:r>
          </a:p>
          <a:p>
            <a:pPr algn="l"/>
            <a:endParaRPr lang="en-US" sz="3200" i="0" dirty="0">
              <a:solidFill>
                <a:srgbClr val="292929"/>
              </a:solidFill>
              <a:effectLst/>
              <a:latin typeface="Times New Roman" panose="02020603050405020304" pitchFamily="18" charset="0"/>
              <a:cs typeface="Times New Roman" panose="02020603050405020304" pitchFamily="18" charset="0"/>
            </a:endParaRPr>
          </a:p>
          <a:p>
            <a:pPr algn="l"/>
            <a:r>
              <a:rPr lang="en-US" sz="3200" b="1" i="0" dirty="0">
                <a:solidFill>
                  <a:srgbClr val="292929"/>
                </a:solidFill>
                <a:effectLst/>
                <a:latin typeface="Times New Roman" panose="02020603050405020304" pitchFamily="18" charset="0"/>
                <a:cs typeface="Times New Roman" panose="02020603050405020304" pitchFamily="18" charset="0"/>
              </a:rPr>
              <a:t>Bias = A </a:t>
            </a:r>
            <a:r>
              <a:rPr lang="en-US" sz="3200" b="1" i="1" dirty="0">
                <a:solidFill>
                  <a:srgbClr val="292929"/>
                </a:solidFill>
                <a:effectLst/>
                <a:latin typeface="Times New Roman" panose="02020603050405020304" pitchFamily="18" charset="0"/>
                <a:cs typeface="Times New Roman" panose="02020603050405020304" pitchFamily="18" charset="0"/>
              </a:rPr>
              <a:t>simple </a:t>
            </a:r>
            <a:r>
              <a:rPr lang="en-US" sz="3200" b="1" i="0" dirty="0">
                <a:solidFill>
                  <a:srgbClr val="292929"/>
                </a:solidFill>
                <a:effectLst/>
                <a:latin typeface="Times New Roman" panose="02020603050405020304" pitchFamily="18" charset="0"/>
                <a:cs typeface="Times New Roman" panose="02020603050405020304" pitchFamily="18" charset="0"/>
              </a:rPr>
              <a:t>model that under-fits the data</a:t>
            </a:r>
          </a:p>
          <a:p>
            <a:pPr algn="l"/>
            <a:endParaRPr lang="en-US" sz="3200" i="0" dirty="0">
              <a:solidFill>
                <a:srgbClr val="292929"/>
              </a:solidFill>
              <a:effectLst/>
              <a:latin typeface="Times New Roman" panose="02020603050405020304" pitchFamily="18" charset="0"/>
              <a:cs typeface="Times New Roman" panose="02020603050405020304" pitchFamily="18" charset="0"/>
            </a:endParaRPr>
          </a:p>
          <a:p>
            <a:pPr algn="l"/>
            <a:r>
              <a:rPr lang="en-US" sz="3200" i="0" dirty="0">
                <a:solidFill>
                  <a:srgbClr val="292929"/>
                </a:solidFill>
                <a:effectLst/>
                <a:latin typeface="Times New Roman" panose="02020603050405020304" pitchFamily="18" charset="0"/>
                <a:cs typeface="Times New Roman" panose="02020603050405020304" pitchFamily="18" charset="0"/>
              </a:rPr>
              <a:t>conversely…</a:t>
            </a:r>
          </a:p>
          <a:p>
            <a:pPr algn="l"/>
            <a:endParaRPr lang="en-US" sz="3200" i="0" dirty="0">
              <a:solidFill>
                <a:srgbClr val="292929"/>
              </a:solidFill>
              <a:effectLst/>
              <a:latin typeface="Times New Roman" panose="02020603050405020304" pitchFamily="18" charset="0"/>
              <a:cs typeface="Times New Roman" panose="02020603050405020304" pitchFamily="18" charset="0"/>
            </a:endParaRPr>
          </a:p>
          <a:p>
            <a:pPr algn="l"/>
            <a:r>
              <a:rPr lang="en-US" sz="3200" b="1" i="0" dirty="0">
                <a:solidFill>
                  <a:srgbClr val="292929"/>
                </a:solidFill>
                <a:effectLst/>
                <a:latin typeface="Times New Roman" panose="02020603050405020304" pitchFamily="18" charset="0"/>
                <a:cs typeface="Times New Roman" panose="02020603050405020304" pitchFamily="18" charset="0"/>
              </a:rPr>
              <a:t>Variance = A </a:t>
            </a:r>
            <a:r>
              <a:rPr lang="en-US" sz="3200" b="1" i="1" dirty="0">
                <a:solidFill>
                  <a:srgbClr val="292929"/>
                </a:solidFill>
                <a:effectLst/>
                <a:latin typeface="Times New Roman" panose="02020603050405020304" pitchFamily="18" charset="0"/>
                <a:cs typeface="Times New Roman" panose="02020603050405020304" pitchFamily="18" charset="0"/>
              </a:rPr>
              <a:t>complex </a:t>
            </a:r>
            <a:r>
              <a:rPr lang="en-US" sz="3200" b="1" i="0" dirty="0">
                <a:solidFill>
                  <a:srgbClr val="292929"/>
                </a:solidFill>
                <a:effectLst/>
                <a:latin typeface="Times New Roman" panose="02020603050405020304" pitchFamily="18" charset="0"/>
                <a:cs typeface="Times New Roman" panose="02020603050405020304" pitchFamily="18" charset="0"/>
              </a:rPr>
              <a:t>model that over-fits the data</a:t>
            </a:r>
          </a:p>
          <a:p>
            <a:endParaRPr lang="en-IN" sz="3200" dirty="0"/>
          </a:p>
        </p:txBody>
      </p:sp>
    </p:spTree>
    <p:extLst>
      <p:ext uri="{BB962C8B-B14F-4D97-AF65-F5344CB8AC3E}">
        <p14:creationId xmlns:p14="http://schemas.microsoft.com/office/powerpoint/2010/main" val="40690523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39DC903D-9003-4F3D-87E9-EE7D5BEB5D03}"/>
              </a:ext>
            </a:extLst>
          </p:cNvPr>
          <p:cNvSpPr/>
          <p:nvPr/>
        </p:nvSpPr>
        <p:spPr>
          <a:xfrm>
            <a:off x="3473653" y="84408"/>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t>SESSION DESCRIPTION</a:t>
            </a:r>
            <a:r>
              <a:rPr lang="en-US" sz="2000" dirty="0">
                <a:ln w="0"/>
                <a:solidFill>
                  <a:schemeClr val="bg1"/>
                </a:solidFill>
                <a:effectLst>
                  <a:outerShdw blurRad="38100" dist="19050" dir="2700000" algn="tl" rotWithShape="0">
                    <a:schemeClr val="dk1">
                      <a:alpha val="40000"/>
                    </a:schemeClr>
                  </a:outerShdw>
                </a:effectLst>
                <a:latin typeface="Poppins"/>
                <a:cs typeface="Poppins"/>
              </a:rPr>
              <a:t> </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pic>
        <p:nvPicPr>
          <p:cNvPr id="24"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pic>
        <p:nvPicPr>
          <p:cNvPr id="2" name="Picture 1">
            <a:extLst>
              <a:ext uri="{FF2B5EF4-FFF2-40B4-BE49-F238E27FC236}">
                <a16:creationId xmlns:a16="http://schemas.microsoft.com/office/drawing/2014/main" id="{BE202407-0207-9F0B-D50B-31F6A7F649A9}"/>
              </a:ext>
            </a:extLst>
          </p:cNvPr>
          <p:cNvPicPr>
            <a:picLocks noChangeAspect="1"/>
          </p:cNvPicPr>
          <p:nvPr/>
        </p:nvPicPr>
        <p:blipFill>
          <a:blip r:embed="rId3"/>
          <a:stretch>
            <a:fillRect/>
          </a:stretch>
        </p:blipFill>
        <p:spPr>
          <a:xfrm>
            <a:off x="347546" y="724829"/>
            <a:ext cx="5317274" cy="3791415"/>
          </a:xfrm>
          <a:prstGeom prst="rect">
            <a:avLst/>
          </a:prstGeom>
        </p:spPr>
      </p:pic>
      <p:pic>
        <p:nvPicPr>
          <p:cNvPr id="3" name="Picture 2">
            <a:extLst>
              <a:ext uri="{FF2B5EF4-FFF2-40B4-BE49-F238E27FC236}">
                <a16:creationId xmlns:a16="http://schemas.microsoft.com/office/drawing/2014/main" id="{168CD2DB-B4EE-22D0-3932-CF0B78D543EF}"/>
              </a:ext>
            </a:extLst>
          </p:cNvPr>
          <p:cNvPicPr>
            <a:picLocks noChangeAspect="1"/>
          </p:cNvPicPr>
          <p:nvPr/>
        </p:nvPicPr>
        <p:blipFill>
          <a:blip r:embed="rId4"/>
          <a:stretch>
            <a:fillRect/>
          </a:stretch>
        </p:blipFill>
        <p:spPr>
          <a:xfrm>
            <a:off x="5898995" y="2781789"/>
            <a:ext cx="5765181" cy="3468909"/>
          </a:xfrm>
          <a:prstGeom prst="rect">
            <a:avLst/>
          </a:prstGeom>
        </p:spPr>
      </p:pic>
    </p:spTree>
    <p:extLst>
      <p:ext uri="{BB962C8B-B14F-4D97-AF65-F5344CB8AC3E}">
        <p14:creationId xmlns:p14="http://schemas.microsoft.com/office/powerpoint/2010/main" val="68035526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7">
            <a:extLst>
              <a:ext uri="{FF2B5EF4-FFF2-40B4-BE49-F238E27FC236}">
                <a16:creationId xmlns:a16="http://schemas.microsoft.com/office/drawing/2014/main" id="{0F2E30D4-6F86-49D1-9276-85CE0E9B3E3E}"/>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         (Cont..)</a:t>
            </a:r>
          </a:p>
        </p:txBody>
      </p:sp>
      <p:pic>
        <p:nvPicPr>
          <p:cNvPr id="12"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13" name="TextBox 12"/>
          <p:cNvSpPr txBox="1"/>
          <p:nvPr/>
        </p:nvSpPr>
        <p:spPr>
          <a:xfrm>
            <a:off x="1083212" y="1252025"/>
            <a:ext cx="10086536" cy="4801314"/>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2" name="Picture 1">
            <a:extLst>
              <a:ext uri="{FF2B5EF4-FFF2-40B4-BE49-F238E27FC236}">
                <a16:creationId xmlns:a16="http://schemas.microsoft.com/office/drawing/2014/main" id="{8D3813EF-782E-264E-72DB-1EFED0DA60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0468" y="804661"/>
            <a:ext cx="8776010" cy="5451173"/>
          </a:xfrm>
          <a:prstGeom prst="rect">
            <a:avLst/>
          </a:prstGeom>
        </p:spPr>
      </p:pic>
    </p:spTree>
    <p:extLst>
      <p:ext uri="{BB962C8B-B14F-4D97-AF65-F5344CB8AC3E}">
        <p14:creationId xmlns:p14="http://schemas.microsoft.com/office/powerpoint/2010/main" val="33854243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pic>
        <p:nvPicPr>
          <p:cNvPr id="2" name="Picture 1">
            <a:extLst>
              <a:ext uri="{FF2B5EF4-FFF2-40B4-BE49-F238E27FC236}">
                <a16:creationId xmlns:a16="http://schemas.microsoft.com/office/drawing/2014/main" id="{4AA1BAF7-6FAC-E939-9443-2D7289E313E5}"/>
              </a:ext>
            </a:extLst>
          </p:cNvPr>
          <p:cNvPicPr>
            <a:picLocks noChangeAspect="1"/>
          </p:cNvPicPr>
          <p:nvPr/>
        </p:nvPicPr>
        <p:blipFill>
          <a:blip r:embed="rId3"/>
          <a:stretch>
            <a:fillRect/>
          </a:stretch>
        </p:blipFill>
        <p:spPr>
          <a:xfrm>
            <a:off x="3121964" y="1092820"/>
            <a:ext cx="8051558" cy="5062653"/>
          </a:xfrm>
          <a:prstGeom prst="rect">
            <a:avLst/>
          </a:prstGeom>
        </p:spPr>
      </p:pic>
      <p:sp>
        <p:nvSpPr>
          <p:cNvPr id="3" name="Rounded Rectangle 17">
            <a:extLst>
              <a:ext uri="{FF2B5EF4-FFF2-40B4-BE49-F238E27FC236}">
                <a16:creationId xmlns:a16="http://schemas.microsoft.com/office/drawing/2014/main" id="{BE853234-8C20-F7DD-07AD-9E4C574881E5}"/>
              </a:ext>
            </a:extLst>
          </p:cNvPr>
          <p:cNvSpPr/>
          <p:nvPr/>
        </p:nvSpPr>
        <p:spPr>
          <a:xfrm>
            <a:off x="3771922" y="49375"/>
            <a:ext cx="5475773" cy="56010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EXAMPLES</a:t>
            </a:r>
          </a:p>
        </p:txBody>
      </p:sp>
    </p:spTree>
    <p:extLst>
      <p:ext uri="{BB962C8B-B14F-4D97-AF65-F5344CB8AC3E}">
        <p14:creationId xmlns:p14="http://schemas.microsoft.com/office/powerpoint/2010/main" val="338542430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17" name="TextBox 16"/>
          <p:cNvSpPr txBox="1"/>
          <p:nvPr/>
        </p:nvSpPr>
        <p:spPr>
          <a:xfrm>
            <a:off x="1083212" y="1252025"/>
            <a:ext cx="10086536" cy="4801314"/>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2" name="Picture 1">
            <a:extLst>
              <a:ext uri="{FF2B5EF4-FFF2-40B4-BE49-F238E27FC236}">
                <a16:creationId xmlns:a16="http://schemas.microsoft.com/office/drawing/2014/main" id="{765FCDA0-411E-6C83-F9A7-98109BC39E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562" y="1252025"/>
            <a:ext cx="11374244" cy="5070716"/>
          </a:xfrm>
          <a:prstGeom prst="rect">
            <a:avLst/>
          </a:prstGeom>
        </p:spPr>
      </p:pic>
      <p:sp>
        <p:nvSpPr>
          <p:cNvPr id="3" name="Rounded Rectangle 17">
            <a:extLst>
              <a:ext uri="{FF2B5EF4-FFF2-40B4-BE49-F238E27FC236}">
                <a16:creationId xmlns:a16="http://schemas.microsoft.com/office/drawing/2014/main" id="{8CA48B14-BFC5-4251-1B1D-67F5FDE331B0}"/>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         (Cont..)</a:t>
            </a:r>
          </a:p>
        </p:txBody>
      </p:sp>
    </p:spTree>
    <p:extLst>
      <p:ext uri="{BB962C8B-B14F-4D97-AF65-F5344CB8AC3E}">
        <p14:creationId xmlns:p14="http://schemas.microsoft.com/office/powerpoint/2010/main" val="13001463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17" name="TextBox 16"/>
          <p:cNvSpPr txBox="1"/>
          <p:nvPr/>
        </p:nvSpPr>
        <p:spPr>
          <a:xfrm>
            <a:off x="1083212" y="1252025"/>
            <a:ext cx="10086536" cy="4801314"/>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3" name="Picture 2">
            <a:extLst>
              <a:ext uri="{FF2B5EF4-FFF2-40B4-BE49-F238E27FC236}">
                <a16:creationId xmlns:a16="http://schemas.microsoft.com/office/drawing/2014/main" id="{F92B1C4E-EA74-CE66-707F-B86A750510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250" y="1115121"/>
            <a:ext cx="10266498" cy="5374888"/>
          </a:xfrm>
          <a:prstGeom prst="rect">
            <a:avLst/>
          </a:prstGeom>
        </p:spPr>
      </p:pic>
      <p:sp>
        <p:nvSpPr>
          <p:cNvPr id="5" name="Rounded Rectangle 17">
            <a:extLst>
              <a:ext uri="{FF2B5EF4-FFF2-40B4-BE49-F238E27FC236}">
                <a16:creationId xmlns:a16="http://schemas.microsoft.com/office/drawing/2014/main" id="{E89CC87C-11DD-EB9D-AA27-8CF869226E96}"/>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         (Cont..)</a:t>
            </a:r>
          </a:p>
        </p:txBody>
      </p:sp>
    </p:spTree>
    <p:extLst>
      <p:ext uri="{BB962C8B-B14F-4D97-AF65-F5344CB8AC3E}">
        <p14:creationId xmlns:p14="http://schemas.microsoft.com/office/powerpoint/2010/main" val="36092967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18" name="TextBox 17"/>
          <p:cNvSpPr txBox="1"/>
          <p:nvPr/>
        </p:nvSpPr>
        <p:spPr>
          <a:xfrm>
            <a:off x="1083212" y="1252025"/>
            <a:ext cx="10086536" cy="4801314"/>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 name="Rectangle 1">
            <a:extLst>
              <a:ext uri="{FF2B5EF4-FFF2-40B4-BE49-F238E27FC236}">
                <a16:creationId xmlns:a16="http://schemas.microsoft.com/office/drawing/2014/main" id="{595A3DDC-D65C-1D68-CA5C-DD771C3FB6C7}"/>
              </a:ext>
            </a:extLst>
          </p:cNvPr>
          <p:cNvSpPr/>
          <p:nvPr/>
        </p:nvSpPr>
        <p:spPr>
          <a:xfrm>
            <a:off x="3788671" y="986728"/>
            <a:ext cx="6737678" cy="530594"/>
          </a:xfrm>
          <a:prstGeom prst="rect">
            <a:avLst/>
          </a:prstGeom>
        </p:spPr>
        <p:txBody>
          <a:bodyPr wrap="none">
            <a:spAutoFit/>
          </a:bodyPr>
          <a:lstStyle/>
          <a:p>
            <a:pPr>
              <a:lnSpc>
                <a:spcPct val="107000"/>
              </a:lnSpc>
              <a:spcAft>
                <a:spcPts val="800"/>
              </a:spcAft>
            </a:pPr>
            <a:r>
              <a:rPr lang="en-US" sz="2800" b="1" kern="1800" dirty="0">
                <a:latin typeface="Times New Roman" panose="02020603050405020304" pitchFamily="18" charset="0"/>
                <a:ea typeface="Times New Roman" panose="02020603050405020304" pitchFamily="18" charset="0"/>
                <a:cs typeface="Times New Roman" panose="02020603050405020304" pitchFamily="18" charset="0"/>
              </a:rPr>
              <a:t>L2 Regularization or Ridge Regularization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AE1E2822-B5BA-FFB2-371F-2AAF6443BC0C}"/>
              </a:ext>
            </a:extLst>
          </p:cNvPr>
          <p:cNvSpPr txBox="1"/>
          <p:nvPr/>
        </p:nvSpPr>
        <p:spPr>
          <a:xfrm>
            <a:off x="2767361" y="1782619"/>
            <a:ext cx="8534400" cy="1384995"/>
          </a:xfrm>
          <a:prstGeom prst="rect">
            <a:avLst/>
          </a:prstGeom>
          <a:noFill/>
        </p:spPr>
        <p:txBody>
          <a:bodyPr wrap="square">
            <a:spAutoFit/>
          </a:bodyPr>
          <a:lstStyle/>
          <a:p>
            <a:pPr algn="just"/>
            <a:r>
              <a:rPr lang="en-US" sz="2800" b="0" i="0" dirty="0">
                <a:solidFill>
                  <a:srgbClr val="292929"/>
                </a:solidFill>
                <a:effectLst/>
                <a:latin typeface="Times New Roman" panose="02020603050405020304" pitchFamily="18" charset="0"/>
                <a:cs typeface="Times New Roman" panose="02020603050405020304" pitchFamily="18" charset="0"/>
              </a:rPr>
              <a:t>The L2 regularization is the most common type of all regularization techniques and is also commonly known as weight decay or Ride Regression.</a:t>
            </a: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FAE932B-2651-7CFD-05EB-FEBC702F8875}"/>
              </a:ext>
            </a:extLst>
          </p:cNvPr>
          <p:cNvPicPr/>
          <p:nvPr/>
        </p:nvPicPr>
        <p:blipFill>
          <a:blip r:embed="rId3"/>
          <a:stretch>
            <a:fillRect/>
          </a:stretch>
        </p:blipFill>
        <p:spPr>
          <a:xfrm>
            <a:off x="951199" y="3429000"/>
            <a:ext cx="10534557" cy="2978727"/>
          </a:xfrm>
          <a:prstGeom prst="rect">
            <a:avLst/>
          </a:prstGeom>
        </p:spPr>
      </p:pic>
      <p:sp>
        <p:nvSpPr>
          <p:cNvPr id="6" name="Rounded Rectangle 17">
            <a:extLst>
              <a:ext uri="{FF2B5EF4-FFF2-40B4-BE49-F238E27FC236}">
                <a16:creationId xmlns:a16="http://schemas.microsoft.com/office/drawing/2014/main" id="{4DCCC1D6-8DC7-5565-4A22-EB47E36D2435}"/>
              </a:ext>
            </a:extLst>
          </p:cNvPr>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         (Cont..)</a:t>
            </a:r>
          </a:p>
        </p:txBody>
      </p:sp>
    </p:spTree>
    <p:extLst>
      <p:ext uri="{BB962C8B-B14F-4D97-AF65-F5344CB8AC3E}">
        <p14:creationId xmlns:p14="http://schemas.microsoft.com/office/powerpoint/2010/main" val="42549784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45058B0D91A7444BDF69F20EF097C18" ma:contentTypeVersion="14" ma:contentTypeDescription="Create a new document." ma:contentTypeScope="" ma:versionID="0ede872240208156a106060c7bf37a70">
  <xsd:schema xmlns:xsd="http://www.w3.org/2001/XMLSchema" xmlns:xs="http://www.w3.org/2001/XMLSchema" xmlns:p="http://schemas.microsoft.com/office/2006/metadata/properties" xmlns:ns3="d43ee83c-3e71-4748-8ebc-8eaadf793425" xmlns:ns4="0125a647-8023-46ae-ae6e-85cf36d841bd" targetNamespace="http://schemas.microsoft.com/office/2006/metadata/properties" ma:root="true" ma:fieldsID="e836ceb473825fb8f3d8aa266dca4abb" ns3:_="" ns4:_="">
    <xsd:import namespace="d43ee83c-3e71-4748-8ebc-8eaadf793425"/>
    <xsd:import namespace="0125a647-8023-46ae-ae6e-85cf36d841b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OCR" minOccurs="0"/>
                <xsd:element ref="ns4:MediaLengthInSeconds" minOccurs="0"/>
                <xsd:element ref="ns4:MediaServiceAutoKeyPoints" minOccurs="0"/>
                <xsd:element ref="ns4:MediaServiceKeyPoints"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3ee83c-3e71-4748-8ebc-8eaadf79342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25a647-8023-46ae-ae6e-85cf36d841b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LengthInSeconds" ma:index="18" nillable="true" ma:displayName="Length (seconds)"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89A6ECA-0C1B-4F00-836D-A696F073E5C2}">
  <ds:schemaRefs>
    <ds:schemaRef ds:uri="0125a647-8023-46ae-ae6e-85cf36d841bd"/>
    <ds:schemaRef ds:uri="d43ee83c-3e71-4748-8ebc-8eaadf79342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DA00F5F-5366-4B1C-9406-30DECA796ABB}">
  <ds:schemaRefs>
    <ds:schemaRef ds:uri="http://schemas.microsoft.com/sharepoint/v3/contenttype/forms"/>
  </ds:schemaRefs>
</ds:datastoreItem>
</file>

<file path=customXml/itemProps3.xml><?xml version="1.0" encoding="utf-8"?>
<ds:datastoreItem xmlns:ds="http://schemas.openxmlformats.org/officeDocument/2006/customXml" ds:itemID="{EBBD0A98-E68B-4DAA-8964-2F739D6D4075}">
  <ds:schemaRefs>
    <ds:schemaRef ds:uri="0125a647-8023-46ae-ae6e-85cf36d841bd"/>
    <ds:schemaRef ds:uri="d43ee83c-3e71-4748-8ebc-8eaadf79342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337</TotalTime>
  <Words>534</Words>
  <Application>Microsoft Office PowerPoint</Application>
  <PresentationFormat>Widescreen</PresentationFormat>
  <Paragraphs>147</Paragraphs>
  <Slides>18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BioRhyme ExtraBold</vt:lpstr>
      <vt:lpstr>Calibri</vt:lpstr>
      <vt:lpstr>Cambria</vt:lpstr>
      <vt:lpstr>Lora</vt:lpstr>
      <vt:lpstr>Poppins</vt:lpstr>
      <vt:lpstr>Times New Roman</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FUNDMENTALS OF ORGANIZATIONAL BEHAVIOUR</dc:title>
  <dc:creator>Younus Sayyad</dc:creator>
  <cp:lastModifiedBy>ramya vojjala</cp:lastModifiedBy>
  <cp:revision>58</cp:revision>
  <dcterms:created xsi:type="dcterms:W3CDTF">2020-02-08T09:57:44Z</dcterms:created>
  <dcterms:modified xsi:type="dcterms:W3CDTF">2025-08-13T11:20:14Z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0x010100845058B0D91A7444BDF69F20EF097C18</vt:lpwstr>
  </property>
</Properties>
</file>