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422360" y="3816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5466960" cy="59875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>
            <a:off x="9004320" y="131760"/>
            <a:ext cx="3187440" cy="963360"/>
          </a:xfrm>
          <a:prstGeom prst="rect">
            <a:avLst/>
          </a:prstGeom>
          <a:ln w="936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4830B54-7F2D-43B3-84EA-47F5AF331F15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D94079A-1363-4DC2-ADCC-30460DC3B3F6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BED1018-ED86-433F-AE97-7B0C8AC1B12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2/7/24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02046F-B569-4CB7-ACE0-10740A96D73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6" descr=""/>
          <p:cNvPicPr/>
          <p:nvPr/>
        </p:nvPicPr>
        <p:blipFill>
          <a:blip r:embed="rId2"/>
          <a:stretch/>
        </p:blipFill>
        <p:spPr>
          <a:xfrm>
            <a:off x="9005760" y="220680"/>
            <a:ext cx="3185640" cy="960120"/>
          </a:xfrm>
          <a:prstGeom prst="rect">
            <a:avLst/>
          </a:prstGeom>
          <a:ln w="936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22360" y="3816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AA16EDFB-BFF2-4003-B5B0-52013B3020AB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04E4CB0-3BD0-4C55-8F50-FE19FBA9BC9A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pic>
        <p:nvPicPr>
          <p:cNvPr id="164" name="Google Shape;464;p16" descr=""/>
          <p:cNvPicPr/>
          <p:nvPr/>
        </p:nvPicPr>
        <p:blipFill>
          <a:blip r:embed="rId1"/>
          <a:stretch/>
        </p:blipFill>
        <p:spPr>
          <a:xfrm>
            <a:off x="0" y="117000"/>
            <a:ext cx="6027120" cy="662364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4567680" y="2028600"/>
            <a:ext cx="6902280" cy="332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 cap="all">
                <a:solidFill>
                  <a:srgbClr val="c00000"/>
                </a:solidFill>
                <a:latin typeface="Calibri"/>
              </a:rPr>
              <a:t>Deep Learning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200" spc="-1" strike="noStrike" cap="all">
                <a:solidFill>
                  <a:srgbClr val="c00000"/>
                </a:solidFill>
                <a:latin typeface="Calibri"/>
              </a:rPr>
              <a:t> </a:t>
            </a:r>
            <a:r>
              <a:rPr b="1" lang="en-GB" sz="3200" spc="-1" strike="noStrike" cap="all">
                <a:solidFill>
                  <a:srgbClr val="c00000"/>
                </a:solidFill>
                <a:latin typeface="Calibri"/>
              </a:rPr>
              <a:t>20CS3269AA</a:t>
            </a: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808080"/>
                </a:solidFill>
                <a:latin typeface="Calibri"/>
                <a:ea typeface="BioRhyme ExtraBold"/>
              </a:rPr>
              <a:t>Topic: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US" sz="4000" spc="-1" strike="noStrike" cap="all">
                <a:solidFill>
                  <a:srgbClr val="c00000"/>
                </a:solidFill>
                <a:latin typeface="Calibri"/>
                <a:ea typeface="BioRhyme ExtraBold"/>
              </a:rPr>
              <a:t>McCulloch Pitts ANN</a:t>
            </a:r>
            <a:endParaRPr b="0" lang="en-IN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IN" sz="4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6233400" y="925560"/>
            <a:ext cx="4485960" cy="574560"/>
          </a:xfrm>
          <a:prstGeom prst="roundRect">
            <a:avLst>
              <a:gd name="adj" fmla="val 16667"/>
            </a:avLst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6095880" y="830880"/>
            <a:ext cx="459504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c00000"/>
                </a:solidFill>
                <a:latin typeface="Calibri"/>
              </a:rPr>
              <a:t>Department of CSE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7623000" y="4937760"/>
            <a:ext cx="2234880" cy="45252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Session - 2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0" y="681228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7"/>
          <p:cNvSpPr/>
          <p:nvPr/>
        </p:nvSpPr>
        <p:spPr>
          <a:xfrm>
            <a:off x="0" y="0"/>
            <a:ext cx="12191760" cy="45360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1" name="Picture 2" descr="KL Deemed to be University Logo"/>
          <p:cNvPicPr/>
          <p:nvPr/>
        </p:nvPicPr>
        <p:blipFill>
          <a:blip r:embed="rId2"/>
          <a:stretch/>
        </p:blipFill>
        <p:spPr>
          <a:xfrm>
            <a:off x="222840" y="82080"/>
            <a:ext cx="2509560" cy="1061280"/>
          </a:xfrm>
          <a:prstGeom prst="rect">
            <a:avLst/>
          </a:prstGeom>
          <a:ln>
            <a:noFill/>
          </a:ln>
        </p:spPr>
      </p:pic>
    </p:spTree>
  </p:cSld>
  <p:transition spd="slow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554040" y="1288440"/>
            <a:ext cx="8986680" cy="42739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marL="285840" indent="-285480">
              <a:lnSpc>
                <a:spcPct val="150000"/>
              </a:lnSpc>
              <a:spcBef>
                <a:spcPts val="1029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3200" spc="-7" strike="noStrike">
                <a:solidFill>
                  <a:srgbClr val="292929"/>
                </a:solidFill>
                <a:latin typeface="Georgia"/>
                <a:ea typeface="Times New Roman"/>
              </a:rPr>
              <a:t>Boolean input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Bef>
                <a:spcPts val="1029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3200" spc="-7" strike="noStrike">
                <a:solidFill>
                  <a:srgbClr val="292929"/>
                </a:solidFill>
                <a:latin typeface="Georgia"/>
                <a:ea typeface="Times New Roman"/>
              </a:rPr>
              <a:t>Boolean outputs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Bef>
                <a:spcPts val="1029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3200" spc="-7" strike="noStrike">
                <a:solidFill>
                  <a:srgbClr val="292929"/>
                </a:solidFill>
                <a:latin typeface="Georgia"/>
                <a:ea typeface="Times New Roman"/>
              </a:rPr>
              <a:t>Linear data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Bef>
                <a:spcPts val="1029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3200" spc="-7" strike="noStrike">
                <a:solidFill>
                  <a:srgbClr val="292929"/>
                </a:solidFill>
                <a:latin typeface="Georgia"/>
                <a:ea typeface="Times New Roman"/>
              </a:rPr>
              <a:t>Fixed slope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285840" indent="-285480">
              <a:lnSpc>
                <a:spcPct val="150000"/>
              </a:lnSpc>
              <a:spcBef>
                <a:spcPts val="1029"/>
              </a:spcBef>
              <a:buClr>
                <a:srgbClr val="292929"/>
              </a:buClr>
              <a:buFont typeface="Arial"/>
              <a:buChar char="•"/>
            </a:pPr>
            <a:r>
              <a:rPr b="0" lang="en-IN" sz="3200" spc="-7" strike="noStrike">
                <a:solidFill>
                  <a:srgbClr val="292929"/>
                </a:solidFill>
                <a:latin typeface="Georgia"/>
                <a:ea typeface="Times New Roman"/>
              </a:rPr>
              <a:t>Few possible intercepts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38C4422-FD61-4B1B-B982-FBB06B88D709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AC762E6-1166-4A44-A510-0377A083DE4D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589040" y="41040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Limitation of MP model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390480" y="9468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SELF-ASSESSMENT QUESTIONS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009800" y="109332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McCulloch Pitt model  was invented in -------- year.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1000800" y="249768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marL="343080" indent="-34272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 startAt="2"/>
            </a:pPr>
            <a:r>
              <a:rPr b="0" lang="en-US" sz="1600" spc="-1" strike="noStrike">
                <a:solidFill>
                  <a:srgbClr val="ffffff"/>
                </a:solidFill>
                <a:latin typeface="Poppins"/>
                <a:ea typeface="Calibri"/>
              </a:rPr>
              <a:t>…</a:t>
            </a:r>
            <a:r>
              <a:rPr b="0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____________ and  ______ invented McCulloch Pitt model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231" name="Picture 2" descr="KL Deemed to be University Logo"/>
          <p:cNvPicPr/>
          <p:nvPr/>
        </p:nvPicPr>
        <p:blipFill>
          <a:blip r:embed="rId1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  <p:sp>
        <p:nvSpPr>
          <p:cNvPr id="232" name="CustomShape 4"/>
          <p:cNvSpPr/>
          <p:nvPr/>
        </p:nvSpPr>
        <p:spPr>
          <a:xfrm>
            <a:off x="1126080" y="3902400"/>
            <a:ext cx="10171800" cy="70992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algn="ctr" blurRad="190500" rotWithShape="0" sx="102000" sy="10200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Poppins"/>
                <a:ea typeface="Calibri"/>
              </a:rPr>
              <a:t>3.  </a:t>
            </a:r>
            <a:r>
              <a:rPr b="1" lang="en-IN" sz="1600" spc="-1" strike="noStrike">
                <a:solidFill>
                  <a:srgbClr val="ffffff"/>
                </a:solidFill>
                <a:latin typeface="Calibri"/>
                <a:ea typeface="Calibri"/>
              </a:rPr>
              <a:t>inhibitory  inputs are the inputs which are __________________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554040" y="909000"/>
            <a:ext cx="10792800" cy="55382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List out the Characteristics of McCulloch Pitts ANN.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is Threshold  Logic for  McCulloch Pitts Neuron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Implement logic gates  using McCulloch Pitts Neuron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Helvetica Neue"/>
              </a:rPr>
              <a:t>What types of functions is a network of McCulloch-Pitts neurons capable of computing?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Build MP-model for selecting the book to read from the given book information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8b8b8b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8b8b8b"/>
                </a:solidFill>
                <a:latin typeface="Calibri"/>
              </a:rPr>
              <a:t>Derive expressions for the weights and thresholds of a McCulloch-Pitts neuron that can compute the following input-output mappings: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8b8b8b"/>
                </a:solidFill>
                <a:latin typeface="Calibri"/>
              </a:rPr>
              <a:t>     </a:t>
            </a:r>
            <a:r>
              <a:rPr b="0" lang="en-GB" sz="2400" spc="-1" strike="noStrike">
                <a:solidFill>
                  <a:srgbClr val="8b8b8b"/>
                </a:solidFill>
                <a:latin typeface="Calibri"/>
              </a:rPr>
              <a:t>i1 i2 out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8b8b8b"/>
                </a:solidFill>
                <a:latin typeface="Calibri"/>
              </a:rPr>
              <a:t>0    0  1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8b8b8b"/>
                </a:solidFill>
                <a:latin typeface="Calibri"/>
              </a:rPr>
              <a:t>0   1   0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8b8b8b"/>
                </a:solidFill>
                <a:latin typeface="Calibri"/>
              </a:rPr>
              <a:t>1   0   0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8b8b8b"/>
                </a:solidFill>
                <a:latin typeface="Calibri"/>
              </a:rPr>
              <a:t>1   1   0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8b8b8b"/>
                </a:solidFill>
                <a:latin typeface="Calibri"/>
              </a:rPr>
              <a:t>What is the thresholds   to implement above network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63E9A7-B8C7-4969-98F1-B130401898E7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72DE3B-44AA-4CC5-8AF1-8045336E0049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1589040" y="410400"/>
            <a:ext cx="541044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TERMINAL QUESTIONS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422360" y="38160"/>
            <a:ext cx="10515240" cy="1325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p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B709EB9-82A5-4010-8E12-85530175CEB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1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62A53FB-45C6-4301-BA93-46469F960FBD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2" name="TextShape 5"/>
          <p:cNvSpPr txBox="1"/>
          <p:nvPr/>
        </p:nvSpPr>
        <p:spPr>
          <a:xfrm>
            <a:off x="0" y="1825560"/>
            <a:ext cx="10515240" cy="4350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CustomShape 6"/>
          <p:cNvSpPr/>
          <p:nvPr/>
        </p:nvSpPr>
        <p:spPr>
          <a:xfrm>
            <a:off x="1105560" y="536760"/>
            <a:ext cx="7104960" cy="4118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REFERENCES FOR FURTHER LEARNING OF THE SESSION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" name="CustomShape 7"/>
          <p:cNvSpPr/>
          <p:nvPr/>
        </p:nvSpPr>
        <p:spPr>
          <a:xfrm>
            <a:off x="838080" y="1956960"/>
            <a:ext cx="9608040" cy="40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Books: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f1111"/>
                </a:solidFill>
                <a:latin typeface="Times New Roman"/>
                <a:ea typeface="Times New Roman"/>
              </a:rPr>
              <a:t>1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Ian Goodfellow and Yoshua Bengio and Aaron Courville (2016) Deep Learning Book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Sites and Web links: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1.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https://www.youtube.com/watch?v=X4RmokyD3U8&amp;list=PLyqSpQzTE6M9gCgajvQbc68Hk_JKGBAYT&amp;index=19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2. https://towardsdatascience.com/mcculloch-pitts-model-5fdf65ac5dd1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imes New Roman"/>
              </a:rPr>
              <a:t>3. https://medium.datadriveninvestor.com/mp-neuron-and-perceptron-98abbd542e47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471200" y="84240"/>
            <a:ext cx="301104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AIM OF THE SESSION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914400" y="684360"/>
            <a:ext cx="10730880" cy="82116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 cap="rnd"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"/>
              </a:rPr>
              <a:t>To familiarize students with the   concept of </a:t>
            </a:r>
            <a:r>
              <a:rPr b="1" lang="en-US" sz="1600" spc="-1" strike="noStrike">
                <a:solidFill>
                  <a:srgbClr val="c00000"/>
                </a:solidFill>
                <a:latin typeface="Calibri"/>
              </a:rPr>
              <a:t>McCulloch Pitts Neuron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6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160520" y="1807200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INSTRUCTIONAL OBJECTIVES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1752480" y="2438640"/>
            <a:ext cx="8791200" cy="155196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"/>
              </a:rPr>
              <a:t>This Session is designed to: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Demonstrate the principle of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McCulloch Pitts Neuron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Know about threshold logic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GB" sz="1600" spc="-1" strike="noStrike">
                <a:solidFill>
                  <a:srgbClr val="000000"/>
                </a:solidFill>
                <a:latin typeface="Calibri"/>
              </a:rPr>
              <a:t>Solve Boolean Functions Using M-P Neuron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  <p:pic>
        <p:nvPicPr>
          <p:cNvPr id="176" name="Graphic 10" descr="Bullseye outline"/>
          <p:cNvPicPr/>
          <p:nvPr/>
        </p:nvPicPr>
        <p:blipFill>
          <a:blip r:embed="rId1"/>
          <a:stretch/>
        </p:blipFill>
        <p:spPr>
          <a:xfrm>
            <a:off x="0" y="625320"/>
            <a:ext cx="914040" cy="914040"/>
          </a:xfrm>
          <a:prstGeom prst="rect">
            <a:avLst/>
          </a:prstGeom>
          <a:ln>
            <a:noFill/>
          </a:ln>
        </p:spPr>
      </p:pic>
      <p:pic>
        <p:nvPicPr>
          <p:cNvPr id="177" name="Graphic 26" descr="Presentation with checklist outline"/>
          <p:cNvPicPr/>
          <p:nvPr/>
        </p:nvPicPr>
        <p:blipFill>
          <a:blip r:embed="rId2"/>
          <a:stretch/>
        </p:blipFill>
        <p:spPr>
          <a:xfrm>
            <a:off x="838080" y="243864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4213080" y="4249080"/>
            <a:ext cx="3870360" cy="39024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LEARNING OUTCOMES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79" name="Graphic 30" descr="Idea outline"/>
          <p:cNvPicPr/>
          <p:nvPr/>
        </p:nvPicPr>
        <p:blipFill>
          <a:blip r:embed="rId3"/>
          <a:stretch/>
        </p:blipFill>
        <p:spPr>
          <a:xfrm>
            <a:off x="914400" y="4765680"/>
            <a:ext cx="914040" cy="914040"/>
          </a:xfrm>
          <a:prstGeom prst="rect">
            <a:avLst/>
          </a:prstGeom>
          <a:ln>
            <a:noFill/>
          </a:ln>
        </p:spPr>
      </p:pic>
      <p:sp>
        <p:nvSpPr>
          <p:cNvPr id="180" name="CustomShape 6"/>
          <p:cNvSpPr/>
          <p:nvPr/>
        </p:nvSpPr>
        <p:spPr>
          <a:xfrm>
            <a:off x="1752480" y="4772160"/>
            <a:ext cx="8791200" cy="821880"/>
          </a:xfrm>
          <a:prstGeom prst="rect">
            <a:avLst/>
          </a:prstGeom>
          <a:gradFill rotWithShape="0">
            <a:gsLst>
              <a:gs pos="0">
                <a:srgbClr val="f7fafd"/>
              </a:gs>
              <a:gs pos="100000">
                <a:srgbClr val="cee1f2"/>
              </a:gs>
            </a:gsLst>
            <a:path path="circle">
              <a:fillToRect l="50000" t="50000" r="50000" b="50000"/>
            </a:path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algn="l" blurRad="50800" dist="38160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>
              <a:lnSpc>
                <a:spcPct val="2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At the end of this session, you should be able to:</a:t>
            </a:r>
            <a:endParaRPr b="0" lang="en-IN" sz="16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Able to solve simple problems with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McCulloch Pitts Neuron model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81" name="Picture 2" descr="KL Deemed to be University Logo"/>
          <p:cNvPicPr/>
          <p:nvPr/>
        </p:nvPicPr>
        <p:blipFill>
          <a:blip r:embed="rId4"/>
          <a:stretch/>
        </p:blipFill>
        <p:spPr>
          <a:xfrm>
            <a:off x="0" y="0"/>
            <a:ext cx="1990440" cy="599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968480" y="2115000"/>
            <a:ext cx="6799680" cy="3202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McCulloch Pitts Neuron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Characteristics of McCulloch Pitts ANN.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Threshold  Logic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840FC6C-A353-4CCC-A8B5-DBA81FB184EF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4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5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E4F8274-3927-476C-8302-0C47BC115116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1554480" y="990000"/>
            <a:ext cx="6639480" cy="477720"/>
          </a:xfrm>
          <a:prstGeom prst="roundRect">
            <a:avLst>
              <a:gd name="adj" fmla="val 16667"/>
            </a:avLst>
          </a:prstGeom>
          <a:solidFill>
            <a:srgbClr val="ba2532"/>
          </a:solidFill>
          <a:ln>
            <a:noFill/>
          </a:ln>
          <a:effectLst>
            <a:outerShdw algn="tl" blurRad="50800" dir="2700000" dist="37674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INTRODUCTION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D8C4F0E-4FB1-4C28-984D-D29FE06FA06C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ADE4B4-3401-4C6C-ABD7-2A2BD038AB1A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1" name="TextShape 5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solidFill>
            <a:srgbClr val="ba2532"/>
          </a:solidFill>
          <a:ln w="12600">
            <a:noFill/>
          </a:ln>
          <a:effectLst>
            <a:outerShdw dist="37674" dir="2700000">
              <a:srgbClr val="ba2532">
                <a:alpha val="40000"/>
              </a:srgbClr>
            </a:outerShdw>
          </a:effectLst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SESSION DESCRIPTION</a:t>
            </a:r>
            <a:r>
              <a:rPr b="0" lang="en-US" sz="2000" spc="-1" strike="noStrike">
                <a:solidFill>
                  <a:srgbClr val="ffffff"/>
                </a:solidFill>
                <a:latin typeface="Poppins"/>
              </a:rPr>
              <a:t> 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" dur="indefinite" restart="never" nodeType="tmRoot">
          <p:childTnLst>
            <p:seq>
              <p:cTn id="43" dur="indefinite" nodeType="mainSeq">
                <p:childTnLst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mph" presetID="26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81760" y="171720"/>
            <a:ext cx="8284680" cy="71460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 Light"/>
              </a:rPr>
              <a:t>McCulloch Pitts Neuron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554040" y="1136160"/>
            <a:ext cx="11346480" cy="5153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c00000"/>
                </a:solidFill>
                <a:latin typeface="Calibri"/>
              </a:rPr>
              <a:t>Biological Neurons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most fundamental unit of a deep neural network is called an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artificial neuron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Why is it called a neuron ? Where does the inspiration come from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inspiration comes from biology (more specifically, from the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brain)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fr-FR" sz="2400" spc="-1" strike="noStrike">
                <a:solidFill>
                  <a:srgbClr val="ff0000"/>
                </a:solidFill>
                <a:latin typeface="Calibri"/>
              </a:rPr>
              <a:t>biological neurons = neural cells = neural </a:t>
            </a:r>
            <a:r>
              <a:rPr b="0" i="1" lang="en-US" sz="2400" spc="-1" strike="noStrike">
                <a:solidFill>
                  <a:srgbClr val="ff0000"/>
                </a:solidFill>
                <a:latin typeface="Calibri"/>
              </a:rPr>
              <a:t>processing units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dendrite: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receives signals from other neurons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synapse: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point of connection to other Neurons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soma: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processes the information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axon: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transmits the output of this neuron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5D7E274-BCF3-4E11-9C06-EF0ED342FFAE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6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6AEE2C1-B7DE-4250-8DB4-AD1770B35244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97" name="Picture 2" descr=""/>
          <p:cNvPicPr/>
          <p:nvPr/>
        </p:nvPicPr>
        <p:blipFill>
          <a:blip r:embed="rId1"/>
          <a:stretch/>
        </p:blipFill>
        <p:spPr>
          <a:xfrm>
            <a:off x="432000" y="3816000"/>
            <a:ext cx="1479600" cy="1944000"/>
          </a:xfrm>
          <a:prstGeom prst="rect">
            <a:avLst/>
          </a:prstGeom>
          <a:ln w="9360">
            <a:noFill/>
          </a:ln>
        </p:spPr>
      </p:pic>
      <p:pic>
        <p:nvPicPr>
          <p:cNvPr id="198" name="Picture 3" descr=""/>
          <p:cNvPicPr/>
          <p:nvPr/>
        </p:nvPicPr>
        <p:blipFill>
          <a:blip r:embed="rId2"/>
          <a:stretch/>
        </p:blipFill>
        <p:spPr>
          <a:xfrm>
            <a:off x="9462600" y="3319920"/>
            <a:ext cx="2479680" cy="313596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81760" y="171720"/>
            <a:ext cx="8284680" cy="71460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GB" sz="3600" spc="-1" strike="noStrike">
                <a:solidFill>
                  <a:srgbClr val="c00000"/>
                </a:solidFill>
                <a:latin typeface="Calibri Light"/>
              </a:rPr>
              <a:t>Biological Inspiration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554040" y="1163880"/>
            <a:ext cx="10792800" cy="518112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pPr algn="just"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Animals are able to react adaptively to changes in their external and internal environment, and they use their nervous system to perform these behaviours.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An appropriate model/simulation of the nervous system should be able to produce similar responses and behaviours in artificial systems.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The nervous system is build by relatively simple units, the neurons, so copying their behavior and functionality should be the solution.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The spikes travelling along the axon of the pre-synaptic neuron trigger the release of neurotransmitter substances at the synapse.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The neurotransmitters cause excitation or inhibition in the dendrite of the post-synaptic neuron. 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The integration of the excitatory and inhibitory signals may produce spikes in the post-synaptic neuron. 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300" spc="-1" strike="noStrike">
                <a:solidFill>
                  <a:srgbClr val="000000"/>
                </a:solidFill>
                <a:latin typeface="Calibri"/>
              </a:rPr>
              <a:t>The contribution of the signals depends on the strength of the synaptic connection.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151"/>
              </a:spcBef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ABEECDA-BBF5-4829-ADFC-97847CECC8B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2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3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A07A65-81AB-433E-8479-6B7672BF9276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540360" y="282600"/>
            <a:ext cx="8284680" cy="71460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 Light"/>
              </a:rPr>
              <a:t>McCulloch Pitts Neuron:: </a:t>
            </a:r>
            <a:r>
              <a:rPr b="1" lang="en-US" sz="3600" spc="-1" strike="noStrike">
                <a:solidFill>
                  <a:srgbClr val="c00000"/>
                </a:solidFill>
                <a:latin typeface="Calibri Light"/>
              </a:rPr>
              <a:t>Threshold Logic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TextShape 2"/>
          <p:cNvSpPr txBox="1"/>
          <p:nvPr/>
        </p:nvSpPr>
        <p:spPr>
          <a:xfrm>
            <a:off x="554040" y="1288440"/>
            <a:ext cx="10792800" cy="4800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9D01E6-A7A9-49B4-8151-63761943C743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8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116AF3F-B615-4868-BC17-AFF35D79CF2C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09" name="Picture 3" descr=""/>
          <p:cNvPicPr/>
          <p:nvPr/>
        </p:nvPicPr>
        <p:blipFill>
          <a:blip r:embed="rId1"/>
          <a:stretch/>
        </p:blipFill>
        <p:spPr>
          <a:xfrm>
            <a:off x="540360" y="1233000"/>
            <a:ext cx="10972440" cy="51120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581760" y="171720"/>
            <a:ext cx="8284680" cy="71460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 Light"/>
              </a:rPr>
              <a:t>Boolean </a:t>
            </a:r>
            <a:r>
              <a:rPr b="1" lang="en-US" sz="3600" spc="-1" strike="noStrike">
                <a:solidFill>
                  <a:srgbClr val="c00000"/>
                </a:solidFill>
                <a:latin typeface="Calibri Light"/>
              </a:rPr>
              <a:t>Functions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554040" y="1288440"/>
            <a:ext cx="10792800" cy="4800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A81F14B-9198-484E-BEEB-66B6D5E2300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4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0ACB9BF-497D-4A37-AE02-36EA2188A231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15" name="Picture 2" descr=""/>
          <p:cNvPicPr/>
          <p:nvPr/>
        </p:nvPicPr>
        <p:blipFill>
          <a:blip r:embed="rId1"/>
          <a:stretch/>
        </p:blipFill>
        <p:spPr>
          <a:xfrm>
            <a:off x="554040" y="1288440"/>
            <a:ext cx="10958760" cy="498744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581760" y="171720"/>
            <a:ext cx="8284680" cy="71460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 Light"/>
              </a:rPr>
              <a:t>Characteristics of McCulloch Pitts ANN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554040" y="1288440"/>
            <a:ext cx="10792800" cy="48009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A83FEE0-576D-4463-86CB-7501249C9B6D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02/07/2024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Deep learning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0" name="TextShape 5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D6E8758-5ECB-4D8F-9D8C-AB0CB1B0B6C1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>
            <a:off x="498600" y="1163880"/>
            <a:ext cx="10903320" cy="2576520"/>
          </a:xfrm>
          <a:prstGeom prst="rect">
            <a:avLst/>
          </a:prstGeom>
          <a:ln w="9360">
            <a:noFill/>
          </a:ln>
        </p:spPr>
      </p:pic>
      <p:pic>
        <p:nvPicPr>
          <p:cNvPr id="222" name="Picture 3" descr=""/>
          <p:cNvPicPr/>
          <p:nvPr/>
        </p:nvPicPr>
        <p:blipFill>
          <a:blip r:embed="rId2"/>
          <a:stretch/>
        </p:blipFill>
        <p:spPr>
          <a:xfrm>
            <a:off x="457200" y="3879360"/>
            <a:ext cx="11180160" cy="250740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template-ppt</Template>
  <TotalTime>450</TotalTime>
  <Application>LibreOffice/6.4.7.2$Linux_X86_64 LibreOffice_project/40$Build-2</Application>
  <Words>604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2021-11-20T04:02:36Z</dcterms:created>
  <dc:creator>HP</dc:creator>
  <dc:description/>
  <dc:language>en-IN</dc:language>
  <cp:lastModifiedBy/>
  <dcterms:modified xsi:type="dcterms:W3CDTF">2024-02-07T12:51:36Z</dcterms:modified>
  <cp:revision>9</cp:revision>
  <dc:subject/>
  <dc:title>Deep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