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33"/>
  </p:notesMasterIdLst>
  <p:handoutMasterIdLst>
    <p:handoutMasterId r:id="rId34"/>
  </p:handoutMasterIdLst>
  <p:sldIdLst>
    <p:sldId id="271" r:id="rId5"/>
    <p:sldId id="323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7" r:id="rId14"/>
    <p:sldId id="288" r:id="rId15"/>
    <p:sldId id="301" r:id="rId16"/>
    <p:sldId id="303" r:id="rId17"/>
    <p:sldId id="304" r:id="rId18"/>
    <p:sldId id="305" r:id="rId19"/>
    <p:sldId id="306" r:id="rId20"/>
    <p:sldId id="307" r:id="rId21"/>
    <p:sldId id="308" r:id="rId22"/>
    <p:sldId id="309" r:id="rId23"/>
    <p:sldId id="310" r:id="rId24"/>
    <p:sldId id="312" r:id="rId25"/>
    <p:sldId id="313" r:id="rId26"/>
    <p:sldId id="314" r:id="rId27"/>
    <p:sldId id="316" r:id="rId28"/>
    <p:sldId id="322" r:id="rId29"/>
    <p:sldId id="324" r:id="rId30"/>
    <p:sldId id="325" r:id="rId31"/>
    <p:sldId id="326" r:id="rId32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5E9433-A03F-4002-99AA-6292A6DF39DB}" v="1" dt="2022-12-16T10:51:48.7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98" d="100"/>
          <a:sy n="98" d="100"/>
        </p:scale>
        <p:origin x="110" y="139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. S Sagar Imambi" userId="3e651c86-0e6f-4a35-99d3-c4f89ca82b77" providerId="ADAL" clId="{D7501311-6055-4634-BFF0-80048798E467}"/>
    <pc:docChg chg="undo custSel addSld delSld modSld">
      <pc:chgData name="Dr. S Sagar Imambi" userId="3e651c86-0e6f-4a35-99d3-c4f89ca82b77" providerId="ADAL" clId="{D7501311-6055-4634-BFF0-80048798E467}" dt="2022-12-09T08:18:09.481" v="35" actId="6549"/>
      <pc:docMkLst>
        <pc:docMk/>
      </pc:docMkLst>
      <pc:sldChg chg="del">
        <pc:chgData name="Dr. S Sagar Imambi" userId="3e651c86-0e6f-4a35-99d3-c4f89ca82b77" providerId="ADAL" clId="{D7501311-6055-4634-BFF0-80048798E467}" dt="2022-12-07T10:46:28.035" v="21" actId="47"/>
        <pc:sldMkLst>
          <pc:docMk/>
          <pc:sldMk cId="0" sldId="256"/>
        </pc:sldMkLst>
      </pc:sldChg>
      <pc:sldChg chg="modSp add mod">
        <pc:chgData name="Dr. S Sagar Imambi" userId="3e651c86-0e6f-4a35-99d3-c4f89ca82b77" providerId="ADAL" clId="{D7501311-6055-4634-BFF0-80048798E467}" dt="2022-12-07T10:46:22.251" v="20" actId="20577"/>
        <pc:sldMkLst>
          <pc:docMk/>
          <pc:sldMk cId="0" sldId="271"/>
        </pc:sldMkLst>
        <pc:spChg chg="mod">
          <ac:chgData name="Dr. S Sagar Imambi" userId="3e651c86-0e6f-4a35-99d3-c4f89ca82b77" providerId="ADAL" clId="{D7501311-6055-4634-BFF0-80048798E467}" dt="2022-12-07T10:46:22.251" v="20" actId="20577"/>
          <ac:spMkLst>
            <pc:docMk/>
            <pc:sldMk cId="0" sldId="271"/>
            <ac:spMk id="8" creationId="{7153E61F-4441-DBE3-3DFF-6E9EF6C48D23}"/>
          </ac:spMkLst>
        </pc:spChg>
        <pc:spChg chg="mod">
          <ac:chgData name="Dr. S Sagar Imambi" userId="3e651c86-0e6f-4a35-99d3-c4f89ca82b77" providerId="ADAL" clId="{D7501311-6055-4634-BFF0-80048798E467}" dt="2022-12-07T10:46:18.932" v="19" actId="6549"/>
          <ac:spMkLst>
            <pc:docMk/>
            <pc:sldMk cId="0" sldId="271"/>
            <ac:spMk id="476" creationId="{00000000-0000-0000-0000-000000000000}"/>
          </ac:spMkLst>
        </pc:spChg>
      </pc:sldChg>
      <pc:sldChg chg="modSp mod">
        <pc:chgData name="Dr. S Sagar Imambi" userId="3e651c86-0e6f-4a35-99d3-c4f89ca82b77" providerId="ADAL" clId="{D7501311-6055-4634-BFF0-80048798E467}" dt="2022-12-09T08:18:09.481" v="35" actId="6549"/>
        <pc:sldMkLst>
          <pc:docMk/>
          <pc:sldMk cId="0" sldId="280"/>
        </pc:sldMkLst>
        <pc:spChg chg="mod">
          <ac:chgData name="Dr. S Sagar Imambi" userId="3e651c86-0e6f-4a35-99d3-c4f89ca82b77" providerId="ADAL" clId="{D7501311-6055-4634-BFF0-80048798E467}" dt="2022-12-09T08:18:09.481" v="35" actId="6549"/>
          <ac:spMkLst>
            <pc:docMk/>
            <pc:sldMk cId="0" sldId="280"/>
            <ac:spMk id="12" creationId="{00000000-0000-0000-0000-000000000000}"/>
          </ac:spMkLst>
        </pc:spChg>
      </pc:sldChg>
      <pc:sldChg chg="del">
        <pc:chgData name="Dr. S Sagar Imambi" userId="3e651c86-0e6f-4a35-99d3-c4f89ca82b77" providerId="ADAL" clId="{D7501311-6055-4634-BFF0-80048798E467}" dt="2022-12-01T04:54:35.007" v="15" actId="2696"/>
        <pc:sldMkLst>
          <pc:docMk/>
          <pc:sldMk cId="1677076806" sldId="315"/>
        </pc:sldMkLst>
      </pc:sldChg>
      <pc:sldChg chg="addSp delSp del mod">
        <pc:chgData name="Dr. S Sagar Imambi" userId="3e651c86-0e6f-4a35-99d3-c4f89ca82b77" providerId="ADAL" clId="{D7501311-6055-4634-BFF0-80048798E467}" dt="2022-11-30T05:32:14.235" v="8" actId="47"/>
        <pc:sldMkLst>
          <pc:docMk/>
          <pc:sldMk cId="3940280985" sldId="318"/>
        </pc:sldMkLst>
        <pc:picChg chg="add del">
          <ac:chgData name="Dr. S Sagar Imambi" userId="3e651c86-0e6f-4a35-99d3-c4f89ca82b77" providerId="ADAL" clId="{D7501311-6055-4634-BFF0-80048798E467}" dt="2022-11-30T05:32:08.773" v="7" actId="478"/>
          <ac:picMkLst>
            <pc:docMk/>
            <pc:sldMk cId="3940280985" sldId="318"/>
            <ac:picMk id="3" creationId="{55779DB8-CA72-B449-9AEE-0E16D0A51F02}"/>
          </ac:picMkLst>
        </pc:picChg>
      </pc:sldChg>
      <pc:sldChg chg="del">
        <pc:chgData name="Dr. S Sagar Imambi" userId="3e651c86-0e6f-4a35-99d3-c4f89ca82b77" providerId="ADAL" clId="{D7501311-6055-4634-BFF0-80048798E467}" dt="2022-11-30T05:32:15.739" v="9" actId="47"/>
        <pc:sldMkLst>
          <pc:docMk/>
          <pc:sldMk cId="2823507523" sldId="319"/>
        </pc:sldMkLst>
      </pc:sldChg>
      <pc:sldChg chg="del">
        <pc:chgData name="Dr. S Sagar Imambi" userId="3e651c86-0e6f-4a35-99d3-c4f89ca82b77" providerId="ADAL" clId="{D7501311-6055-4634-BFF0-80048798E467}" dt="2022-11-30T05:32:19.800" v="10" actId="2696"/>
        <pc:sldMkLst>
          <pc:docMk/>
          <pc:sldMk cId="3932992976" sldId="320"/>
        </pc:sldMkLst>
      </pc:sldChg>
      <pc:sldChg chg="del">
        <pc:chgData name="Dr. S Sagar Imambi" userId="3e651c86-0e6f-4a35-99d3-c4f89ca82b77" providerId="ADAL" clId="{D7501311-6055-4634-BFF0-80048798E467}" dt="2022-11-30T05:32:44.212" v="11" actId="2696"/>
        <pc:sldMkLst>
          <pc:docMk/>
          <pc:sldMk cId="1104987310" sldId="321"/>
        </pc:sldMkLst>
      </pc:sldChg>
      <pc:sldChg chg="modSp mod">
        <pc:chgData name="Dr. S Sagar Imambi" userId="3e651c86-0e6f-4a35-99d3-c4f89ca82b77" providerId="ADAL" clId="{D7501311-6055-4634-BFF0-80048798E467}" dt="2022-11-30T04:58:14.710" v="5" actId="20577"/>
        <pc:sldMkLst>
          <pc:docMk/>
          <pc:sldMk cId="432338719" sldId="325"/>
        </pc:sldMkLst>
        <pc:spChg chg="mod">
          <ac:chgData name="Dr. S Sagar Imambi" userId="3e651c86-0e6f-4a35-99d3-c4f89ca82b77" providerId="ADAL" clId="{D7501311-6055-4634-BFF0-80048798E467}" dt="2022-11-30T04:58:14.710" v="5" actId="20577"/>
          <ac:spMkLst>
            <pc:docMk/>
            <pc:sldMk cId="432338719" sldId="325"/>
            <ac:spMk id="12" creationId="{00000000-0000-0000-0000-000000000000}"/>
          </ac:spMkLst>
        </pc:spChg>
      </pc:sldChg>
      <pc:sldChg chg="modSp mod">
        <pc:chgData name="Dr. S Sagar Imambi" userId="3e651c86-0e6f-4a35-99d3-c4f89ca82b77" providerId="ADAL" clId="{D7501311-6055-4634-BFF0-80048798E467}" dt="2022-12-09T04:30:16.669" v="22" actId="1076"/>
        <pc:sldMkLst>
          <pc:docMk/>
          <pc:sldMk cId="559733279" sldId="326"/>
        </pc:sldMkLst>
        <pc:spChg chg="mod">
          <ac:chgData name="Dr. S Sagar Imambi" userId="3e651c86-0e6f-4a35-99d3-c4f89ca82b77" providerId="ADAL" clId="{D7501311-6055-4634-BFF0-80048798E467}" dt="2022-12-09T04:30:16.669" v="22" actId="1076"/>
          <ac:spMkLst>
            <pc:docMk/>
            <pc:sldMk cId="559733279" sldId="326"/>
            <ac:spMk id="2" creationId="{B1F8CAC3-C864-49DC-85EF-B864380F9F99}"/>
          </ac:spMkLst>
        </pc:spChg>
      </pc:sldChg>
    </pc:docChg>
  </pc:docChgLst>
  <pc:docChgLst>
    <pc:chgData name="Dr. S Sagar Imambi" userId="3e651c86-0e6f-4a35-99d3-c4f89ca82b77" providerId="ADAL" clId="{B35E9433-A03F-4002-99AA-6292A6DF39DB}"/>
    <pc:docChg chg="custSel delSld modSld">
      <pc:chgData name="Dr. S Sagar Imambi" userId="3e651c86-0e6f-4a35-99d3-c4f89ca82b77" providerId="ADAL" clId="{B35E9433-A03F-4002-99AA-6292A6DF39DB}" dt="2023-01-03T04:37:59.979" v="12" actId="20577"/>
      <pc:docMkLst>
        <pc:docMk/>
      </pc:docMkLst>
      <pc:sldChg chg="modSp mod">
        <pc:chgData name="Dr. S Sagar Imambi" userId="3e651c86-0e6f-4a35-99d3-c4f89ca82b77" providerId="ADAL" clId="{B35E9433-A03F-4002-99AA-6292A6DF39DB}" dt="2023-01-03T04:37:59.979" v="12" actId="20577"/>
        <pc:sldMkLst>
          <pc:docMk/>
          <pc:sldMk cId="0" sldId="271"/>
        </pc:sldMkLst>
        <pc:spChg chg="mod">
          <ac:chgData name="Dr. S Sagar Imambi" userId="3e651c86-0e6f-4a35-99d3-c4f89ca82b77" providerId="ADAL" clId="{B35E9433-A03F-4002-99AA-6292A6DF39DB}" dt="2023-01-03T04:37:59.979" v="12" actId="20577"/>
          <ac:spMkLst>
            <pc:docMk/>
            <pc:sldMk cId="0" sldId="271"/>
            <ac:spMk id="8" creationId="{7153E61F-4441-DBE3-3DFF-6E9EF6C48D23}"/>
          </ac:spMkLst>
        </pc:spChg>
      </pc:sldChg>
      <pc:sldChg chg="delSp modSp del mod">
        <pc:chgData name="Dr. S Sagar Imambi" userId="3e651c86-0e6f-4a35-99d3-c4f89ca82b77" providerId="ADAL" clId="{B35E9433-A03F-4002-99AA-6292A6DF39DB}" dt="2022-12-16T10:52:02.279" v="7" actId="2696"/>
        <pc:sldMkLst>
          <pc:docMk/>
          <pc:sldMk cId="0" sldId="279"/>
        </pc:sldMkLst>
        <pc:spChg chg="mod">
          <ac:chgData name="Dr. S Sagar Imambi" userId="3e651c86-0e6f-4a35-99d3-c4f89ca82b77" providerId="ADAL" clId="{B35E9433-A03F-4002-99AA-6292A6DF39DB}" dt="2022-12-16T10:49:49.774" v="0" actId="21"/>
          <ac:spMkLst>
            <pc:docMk/>
            <pc:sldMk cId="0" sldId="279"/>
            <ac:spMk id="12" creationId="{00000000-0000-0000-0000-000000000000}"/>
          </ac:spMkLst>
        </pc:spChg>
        <pc:picChg chg="del">
          <ac:chgData name="Dr. S Sagar Imambi" userId="3e651c86-0e6f-4a35-99d3-c4f89ca82b77" providerId="ADAL" clId="{B35E9433-A03F-4002-99AA-6292A6DF39DB}" dt="2022-12-16T10:51:44.376" v="4" actId="21"/>
          <ac:picMkLst>
            <pc:docMk/>
            <pc:sldMk cId="0" sldId="279"/>
            <ac:picMk id="2" creationId="{00000000-0000-0000-0000-000000000000}"/>
          </ac:picMkLst>
        </pc:picChg>
      </pc:sldChg>
      <pc:sldChg chg="modSp mod">
        <pc:chgData name="Dr. S Sagar Imambi" userId="3e651c86-0e6f-4a35-99d3-c4f89ca82b77" providerId="ADAL" clId="{B35E9433-A03F-4002-99AA-6292A6DF39DB}" dt="2022-12-16T10:54:08.205" v="11" actId="6549"/>
        <pc:sldMkLst>
          <pc:docMk/>
          <pc:sldMk cId="3236230685" sldId="305"/>
        </pc:sldMkLst>
        <pc:spChg chg="mod">
          <ac:chgData name="Dr. S Sagar Imambi" userId="3e651c86-0e6f-4a35-99d3-c4f89ca82b77" providerId="ADAL" clId="{B35E9433-A03F-4002-99AA-6292A6DF39DB}" dt="2022-12-16T10:54:08.205" v="11" actId="6549"/>
          <ac:spMkLst>
            <pc:docMk/>
            <pc:sldMk cId="3236230685" sldId="305"/>
            <ac:spMk id="16390" creationId="{F1C4948E-AF84-A145-9868-8ED43FFF45A1}"/>
          </ac:spMkLst>
        </pc:spChg>
      </pc:sldChg>
      <pc:sldChg chg="addSp modSp mod">
        <pc:chgData name="Dr. S Sagar Imambi" userId="3e651c86-0e6f-4a35-99d3-c4f89ca82b77" providerId="ADAL" clId="{B35E9433-A03F-4002-99AA-6292A6DF39DB}" dt="2022-12-16T10:51:51.134" v="6" actId="1076"/>
        <pc:sldMkLst>
          <pc:docMk/>
          <pc:sldMk cId="432338719" sldId="325"/>
        </pc:sldMkLst>
        <pc:spChg chg="mod">
          <ac:chgData name="Dr. S Sagar Imambi" userId="3e651c86-0e6f-4a35-99d3-c4f89ca82b77" providerId="ADAL" clId="{B35E9433-A03F-4002-99AA-6292A6DF39DB}" dt="2022-12-16T10:51:39.470" v="3"/>
          <ac:spMkLst>
            <pc:docMk/>
            <pc:sldMk cId="432338719" sldId="325"/>
            <ac:spMk id="12" creationId="{00000000-0000-0000-0000-000000000000}"/>
          </ac:spMkLst>
        </pc:spChg>
        <pc:picChg chg="add mod">
          <ac:chgData name="Dr. S Sagar Imambi" userId="3e651c86-0e6f-4a35-99d3-c4f89ca82b77" providerId="ADAL" clId="{B35E9433-A03F-4002-99AA-6292A6DF39DB}" dt="2022-12-16T10:51:51.134" v="6" actId="1076"/>
          <ac:picMkLst>
            <pc:docMk/>
            <pc:sldMk cId="432338719" sldId="325"/>
            <ac:picMk id="6" creationId="{502F0753-26A8-993A-8762-A7D62D19FB88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5115A7-5565-4D6F-84A0-C668647C3869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8E1F8-4A76-4A77-A1BB-9A54597F96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355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F967F864-7623-4B6F-8A47-22350DE553E3}" type="datetimeFigureOut">
              <a:rPr lang="en-US"/>
              <a:pPr>
                <a:defRPr/>
              </a:pPr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58D43DE-3682-4787-AEA1-C67C217FCA3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862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2" name="Google Shape;46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4430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8D43DE-3682-4787-AEA1-C67C217FCA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015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72177D-67E4-6448-9866-D7AB699A152A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4728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75788" y="23813"/>
            <a:ext cx="2716212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392A13B-4D44-4ABC-BF5F-AC7623DCC0C8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A8FCB1-4F86-454F-B99E-D5EACD45D6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CCCAB-6D13-4330-B689-7DD58B02EBD8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2_Title and Conten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7"/>
          <p:cNvSpPr>
            <a:spLocks noGrp="1"/>
          </p:cNvSpPr>
          <p:nvPr>
            <p:ph type="pic" idx="2"/>
          </p:nvPr>
        </p:nvSpPr>
        <p:spPr>
          <a:xfrm>
            <a:off x="0" y="0"/>
            <a:ext cx="5467350" cy="5987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820044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7"/>
          <p:cNvSpPr txBox="1">
            <a:spLocks noChangeArrowheads="1"/>
          </p:cNvSpPr>
          <p:nvPr/>
        </p:nvSpPr>
        <p:spPr bwMode="auto">
          <a:xfrm>
            <a:off x="711200" y="330200"/>
            <a:ext cx="8801100" cy="58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3200"/>
              <a:t>Click here for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760CA05-632E-470B-9D3A-6820B1E50DC5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3DE3D9-547B-48C8-AECD-0F5196EAB39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131763"/>
            <a:ext cx="3187700" cy="96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57E586-24C5-4916-A31A-6F88EAAE8F75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798278A-05FC-47D1-9FAC-838E6DCAC4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2343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A9C455A-1101-46E6-99D2-40322905CEE8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575F87-F223-4C06-B58B-EACB08B995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4300" y="511175"/>
            <a:ext cx="3187700" cy="96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B03D083-6294-4858-9F67-3832CC771D54}" type="datetime1">
              <a:rPr lang="en-US" smtClean="0"/>
              <a:t>7/31/2025</a:t>
            </a:fld>
            <a:endParaRPr lang="en-U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ACD2931-ECC1-443A-A868-CC7BE4CEC85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05888" y="220663"/>
            <a:ext cx="3186112" cy="96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2400" y="38099"/>
            <a:ext cx="10515600" cy="1325563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E28158F9-9E0C-481E-89D6-5F2C9D4F7BDD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A3F7A4-EE46-4698-925B-E5052D86BA1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22014C-8C6D-4156-9BB5-EE1CB21EFE94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AAC664-73D3-4960-91C3-54F1D838F2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E50BAE-D676-4E5D-B6D4-0D3B9C9D5AA5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762000"/>
            <a:ext cx="10668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219200" y="2362200"/>
            <a:ext cx="5232400" cy="3733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6654800" y="2362200"/>
            <a:ext cx="5232400" cy="3733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7BD26A87-711D-1F46-AE22-2BA0736329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6EE501-3C53-4D94-9087-A0556F58B545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Rectangle 14">
            <a:extLst>
              <a:ext uri="{FF2B5EF4-FFF2-40B4-BE49-F238E27FC236}">
                <a16:creationId xmlns:a16="http://schemas.microsoft.com/office/drawing/2014/main" id="{3F692B89-E20F-5C45-8585-A8D76B269C3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7" name="Rectangle 15">
            <a:extLst>
              <a:ext uri="{FF2B5EF4-FFF2-40B4-BE49-F238E27FC236}">
                <a16:creationId xmlns:a16="http://schemas.microsoft.com/office/drawing/2014/main" id="{3F6DA9F9-91E9-F24D-95CE-85D5AABCF3C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4DE2BF-0BB8-B045-BAC0-9BC59F18B64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5275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99A3656-6745-4074-888E-09C13F23837D}" type="datetime1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Deep learning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58631BCF-3911-487F-AC1D-2844C86CA05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83" r:id="rId7"/>
    <p:sldLayoutId id="2147483690" r:id="rId8"/>
    <p:sldLayoutId id="2147483691" r:id="rId9"/>
    <p:sldLayoutId id="2147483692" r:id="rId10"/>
    <p:sldLayoutId id="2147483693" r:id="rId11"/>
  </p:sldLayoutIdLst>
  <p:hf hdr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398423B-5803-30F8-31C4-BF716BD7197E}"/>
              </a:ext>
            </a:extLst>
          </p:cNvPr>
          <p:cNvSpPr/>
          <p:nvPr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64" name="Google Shape;464;p16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034"/>
            <a:ext cx="6027459" cy="6623931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16"/>
          <p:cNvSpPr txBox="1"/>
          <p:nvPr/>
        </p:nvSpPr>
        <p:spPr>
          <a:xfrm>
            <a:off x="4567804" y="2028636"/>
            <a:ext cx="6902548" cy="2800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Deep Learning</a:t>
            </a: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  <a:sym typeface="BioRhyme ExtraBold"/>
              </a:rPr>
              <a:t> </a:t>
            </a:r>
            <a:r>
              <a:rPr lang="en-GB" sz="32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20CS3269AA</a:t>
            </a:r>
            <a:endParaRPr lang="en-US" sz="3200" b="1" cap="all" dirty="0">
              <a:ln/>
              <a:solidFill>
                <a:srgbClr val="C00000"/>
              </a:solidFill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endParaRPr lang="en-US" sz="2000" b="1" dirty="0">
              <a:solidFill>
                <a:schemeClr val="bg1">
                  <a:lumMod val="50000"/>
                </a:schemeClr>
              </a:solidFill>
              <a:ea typeface="BioRhyme ExtraBold"/>
              <a:cs typeface="Poppins" panose="00000500000000000000" pitchFamily="2" charset="0"/>
              <a:sym typeface="BioRhyme ExtraBold"/>
            </a:endParaRPr>
          </a:p>
          <a:p>
            <a:pPr marR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  <a:ea typeface="BioRhyme ExtraBold"/>
                <a:cs typeface="Poppins" panose="00000500000000000000" pitchFamily="2" charset="0"/>
                <a:sym typeface="BioRhyme ExtraBold"/>
              </a:rPr>
              <a:t>Topic: </a:t>
            </a:r>
          </a:p>
          <a:p>
            <a:pPr marL="0" marR="0" lvl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4000" b="1" cap="all" dirty="0">
                <a:ln/>
                <a:solidFill>
                  <a:srgbClr val="C00000"/>
                </a:solidFill>
                <a:cs typeface="Poppins" panose="00000500000000000000" pitchFamily="2" charset="0"/>
              </a:rPr>
              <a:t>Feed forward Neural Network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9F0C376-F4D3-1950-3474-EFF28411BDC6}"/>
              </a:ext>
            </a:extLst>
          </p:cNvPr>
          <p:cNvSpPr/>
          <p:nvPr/>
        </p:nvSpPr>
        <p:spPr>
          <a:xfrm>
            <a:off x="6233250" y="925390"/>
            <a:ext cx="4486331" cy="574765"/>
          </a:xfrm>
          <a:prstGeom prst="roundRect">
            <a:avLst/>
          </a:prstGeom>
          <a:solidFill>
            <a:schemeClr val="bg1">
              <a:alpha val="6000"/>
            </a:schemeClr>
          </a:solidFill>
          <a:ln>
            <a:solidFill>
              <a:srgbClr val="C00000"/>
            </a:solidFill>
          </a:ln>
          <a:effectLst>
            <a:innerShdw blurRad="114300">
              <a:schemeClr val="bg1">
                <a:lumMod val="85000"/>
              </a:scheme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5" name="Google Shape;475;p16"/>
          <p:cNvSpPr txBox="1"/>
          <p:nvPr/>
        </p:nvSpPr>
        <p:spPr>
          <a:xfrm>
            <a:off x="6095999" y="830715"/>
            <a:ext cx="4595447" cy="707846"/>
          </a:xfrm>
          <a:prstGeom prst="rect">
            <a:avLst/>
          </a:prstGeom>
          <a:noFill/>
          <a:ln>
            <a:noFill/>
          </a:ln>
          <a:effectLst/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4000" dirty="0">
                <a:solidFill>
                  <a:srgbClr val="C00000"/>
                </a:solidFill>
                <a:cs typeface="Poppins" pitchFamily="2" charset="77"/>
              </a:rPr>
              <a:t>Department of CSE</a:t>
            </a:r>
          </a:p>
        </p:txBody>
      </p:sp>
      <p:sp>
        <p:nvSpPr>
          <p:cNvPr id="8" name="Google Shape;502;p17">
            <a:extLst>
              <a:ext uri="{FF2B5EF4-FFF2-40B4-BE49-F238E27FC236}">
                <a16:creationId xmlns:a16="http://schemas.microsoft.com/office/drawing/2014/main" id="{7153E61F-4441-DBE3-3DFF-6E9EF6C48D23}"/>
              </a:ext>
            </a:extLst>
          </p:cNvPr>
          <p:cNvSpPr/>
          <p:nvPr/>
        </p:nvSpPr>
        <p:spPr>
          <a:xfrm>
            <a:off x="7623168" y="4937701"/>
            <a:ext cx="2235116" cy="453054"/>
          </a:xfrm>
          <a:prstGeom prst="roundRect">
            <a:avLst>
              <a:gd name="adj" fmla="val 50000"/>
            </a:avLst>
          </a:prstGeom>
          <a:solidFill>
            <a:srgbClr val="C00000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lt1"/>
                </a:solidFill>
                <a:ea typeface="Calibri"/>
                <a:cs typeface="Poppins" panose="00000500000000000000" pitchFamily="2" charset="0"/>
                <a:sym typeface="Calibri"/>
              </a:rPr>
              <a:t>Session - 4</a:t>
            </a:r>
            <a:endParaRPr sz="2400" dirty="0">
              <a:solidFill>
                <a:schemeClr val="lt1"/>
              </a:solidFill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2BDCC77-0491-FC57-401C-380586D8ED1D}"/>
              </a:ext>
            </a:extLst>
          </p:cNvPr>
          <p:cNvSpPr/>
          <p:nvPr/>
        </p:nvSpPr>
        <p:spPr>
          <a:xfrm>
            <a:off x="0" y="6812281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D9C68F-2EE2-5410-B640-4F43BF92A6C1}"/>
              </a:ext>
            </a:extLst>
          </p:cNvPr>
          <p:cNvSpPr/>
          <p:nvPr/>
        </p:nvSpPr>
        <p:spPr>
          <a:xfrm>
            <a:off x="0" y="0"/>
            <a:ext cx="12192000" cy="45719"/>
          </a:xfrm>
          <a:prstGeom prst="rect">
            <a:avLst/>
          </a:prstGeom>
          <a:solidFill>
            <a:srgbClr val="BA2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2" descr="KL Deemed to be University Logo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2703" y="81945"/>
            <a:ext cx="2509863" cy="10615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A Pseudo-Code Algorithm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3E2A1-C428-4530-AC34-117CBD028A73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157DB5BE-4749-07B0-C014-E4DF12FA40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26929" y="1282833"/>
            <a:ext cx="11210761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Initialize weights randomly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➤ All connections (input → hidden, hidden → output) are assigned small random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weights.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Repeat until error is small enough: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each training input pattern: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inputs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the input layer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Feedforward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Compute outputs for hidden and output layers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the output layer (Target − Output)</a:t>
            </a:r>
          </a:p>
          <a:p>
            <a:pPr marL="457200" marR="0" lvl="1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🔹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Backpropagate 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 error signals for hidden and output neurons</a:t>
            </a:r>
          </a:p>
          <a:p>
            <a:pPr marL="914400" marR="0" lvl="2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Update all weights using gradient descent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Occasionally check if total error has reduced enough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Possible Data Structures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Two-dimensional arrays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Weights (at least for input-to-hidden layer and hidden-to-output layer connections)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Weight changes (</a:t>
            </a:r>
            <a:r>
              <a:rPr lang="en-US" altLang="en-US" sz="2400" dirty="0" err="1">
                <a:solidFill>
                  <a:schemeClr val="tx1"/>
                </a:solidFill>
                <a:latin typeface="Symbol" pitchFamily="2" charset="2"/>
              </a:rPr>
              <a:t>D</a:t>
            </a:r>
            <a:r>
              <a:rPr lang="en-US" altLang="en-US" sz="2400" baseline="-30000" dirty="0" err="1">
                <a:solidFill>
                  <a:schemeClr val="tx1"/>
                </a:solidFill>
              </a:rPr>
              <a:t>ij</a:t>
            </a:r>
            <a:r>
              <a:rPr lang="en-US" altLang="en-US" sz="2400" dirty="0">
                <a:solidFill>
                  <a:schemeClr val="tx1"/>
                </a:solidFill>
              </a:rPr>
              <a:t>)</a:t>
            </a:r>
          </a:p>
          <a:p>
            <a:pPr>
              <a:buFont typeface="Arial" pitchFamily="34" charset="0"/>
              <a:buChar char="•"/>
            </a:pPr>
            <a:r>
              <a:rPr lang="en-US" altLang="en-US" sz="2800" dirty="0">
                <a:solidFill>
                  <a:schemeClr val="tx1"/>
                </a:solidFill>
              </a:rPr>
              <a:t>One-dimensional arrays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Neuron layers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</a:rPr>
              <a:t>Cumulative current input 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</a:rPr>
              <a:t>Current output</a:t>
            </a:r>
          </a:p>
          <a:p>
            <a:pPr lvl="2">
              <a:buFont typeface="Wingdings" pitchFamily="2" charset="2"/>
              <a:buChar char="§"/>
            </a:pPr>
            <a:r>
              <a:rPr lang="en-US" altLang="en-US" sz="2400" dirty="0">
                <a:solidFill>
                  <a:schemeClr val="tx1"/>
                </a:solidFill>
              </a:rPr>
              <a:t>Error signal for each neuron</a:t>
            </a:r>
          </a:p>
          <a:p>
            <a:pPr lvl="1">
              <a:buFont typeface="Courier New" pitchFamily="49" charset="0"/>
              <a:buChar char="o"/>
            </a:pPr>
            <a:r>
              <a:rPr lang="en-US" altLang="en-US" sz="2400" dirty="0">
                <a:solidFill>
                  <a:schemeClr val="tx1"/>
                </a:solidFill>
              </a:rPr>
              <a:t>Bias weights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264697-F210-4871-9140-C3645ADA59A3}" type="datetime1">
              <a:rPr lang="en-US" smtClean="0"/>
              <a:t>7/31/2025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2">
            <a:extLst>
              <a:ext uri="{FF2B5EF4-FFF2-40B4-BE49-F238E27FC236}">
                <a16:creationId xmlns:a16="http://schemas.microsoft.com/office/drawing/2014/main" id="{4FC96DA1-02DB-6044-9587-4F661792F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4182" y="38099"/>
            <a:ext cx="8201891" cy="13255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C00000"/>
                </a:solidFill>
              </a:rPr>
              <a:t>Apply Inputs From A Pattern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B06D1A69-6F31-AD49-A464-1C483693D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200" dirty="0">
                <a:solidFill>
                  <a:schemeClr val="tx1">
                    <a:tint val="75000"/>
                  </a:schemeClr>
                </a:solidFill>
                <a:latin typeface="+mn-lt"/>
              </a:rPr>
              <a:t>10</a:t>
            </a:r>
          </a:p>
        </p:txBody>
      </p:sp>
      <p:sp>
        <p:nvSpPr>
          <p:cNvPr id="14342" name="Rectangle 3">
            <a:extLst>
              <a:ext uri="{FF2B5EF4-FFF2-40B4-BE49-F238E27FC236}">
                <a16:creationId xmlns:a16="http://schemas.microsoft.com/office/drawing/2014/main" id="{6D7D9CD7-647E-B040-81DD-5968EA07DB31}"/>
              </a:ext>
            </a:extLst>
          </p:cNvPr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9600" y="1274618"/>
            <a:ext cx="7038109" cy="1343891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Apply the value of each input parameter to each input node</a:t>
            </a:r>
          </a:p>
          <a:p>
            <a:pPr eaLnBrk="1" hangingPunct="1"/>
            <a:r>
              <a:rPr lang="en-US" altLang="en-US" sz="2400" dirty="0"/>
              <a:t>Input nodes compute only the identity function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A75B21A7-71FA-864E-AEF7-B8DF7F6CB6AA}"/>
              </a:ext>
            </a:extLst>
          </p:cNvPr>
          <p:cNvGrpSpPr>
            <a:grpSpLocks/>
          </p:cNvGrpSpPr>
          <p:nvPr/>
        </p:nvGrpSpPr>
        <p:grpSpPr bwMode="auto">
          <a:xfrm>
            <a:off x="7287491" y="1925781"/>
            <a:ext cx="4191000" cy="3588327"/>
            <a:chOff x="528" y="1584"/>
            <a:chExt cx="2064" cy="1920"/>
          </a:xfrm>
        </p:grpSpPr>
        <p:grpSp>
          <p:nvGrpSpPr>
            <p:cNvPr id="3" name="Group 6">
              <a:extLst>
                <a:ext uri="{FF2B5EF4-FFF2-40B4-BE49-F238E27FC236}">
                  <a16:creationId xmlns:a16="http://schemas.microsoft.com/office/drawing/2014/main" id="{FFDCE3CB-7732-D643-8947-8659815143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2112"/>
              <a:ext cx="1488" cy="1392"/>
              <a:chOff x="1200" y="1824"/>
              <a:chExt cx="1488" cy="1392"/>
            </a:xfrm>
          </p:grpSpPr>
          <p:grpSp>
            <p:nvGrpSpPr>
              <p:cNvPr id="4" name="Group 7">
                <a:extLst>
                  <a:ext uri="{FF2B5EF4-FFF2-40B4-BE49-F238E27FC236}">
                    <a16:creationId xmlns:a16="http://schemas.microsoft.com/office/drawing/2014/main" id="{8C3D174E-DC11-3A4D-89D8-F405E865AFA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0" y="1920"/>
                <a:ext cx="672" cy="1200"/>
                <a:chOff x="1200" y="1920"/>
                <a:chExt cx="672" cy="1200"/>
              </a:xfrm>
            </p:grpSpPr>
            <p:sp>
              <p:nvSpPr>
                <p:cNvPr id="14385" name="Line 8">
                  <a:extLst>
                    <a:ext uri="{FF2B5EF4-FFF2-40B4-BE49-F238E27FC236}">
                      <a16:creationId xmlns:a16="http://schemas.microsoft.com/office/drawing/2014/main" id="{C8DDD371-73BC-1549-A934-B93208A80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736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6" name="Line 9">
                  <a:extLst>
                    <a:ext uri="{FF2B5EF4-FFF2-40B4-BE49-F238E27FC236}">
                      <a16:creationId xmlns:a16="http://schemas.microsoft.com/office/drawing/2014/main" id="{952089B9-5D4A-DB47-A82D-9E571E31D5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448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7" name="Line 10">
                  <a:extLst>
                    <a:ext uri="{FF2B5EF4-FFF2-40B4-BE49-F238E27FC236}">
                      <a16:creationId xmlns:a16="http://schemas.microsoft.com/office/drawing/2014/main" id="{7611F45A-95FF-714A-96AB-A5A7A1EEC7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200" y="2304"/>
                  <a:ext cx="19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8" name="Line 11">
                  <a:extLst>
                    <a:ext uri="{FF2B5EF4-FFF2-40B4-BE49-F238E27FC236}">
                      <a16:creationId xmlns:a16="http://schemas.microsoft.com/office/drawing/2014/main" id="{5229F5E8-F69B-A246-8D94-DFFFCC882AA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1920"/>
                  <a:ext cx="528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9" name="Line 12">
                  <a:extLst>
                    <a:ext uri="{FF2B5EF4-FFF2-40B4-BE49-F238E27FC236}">
                      <a16:creationId xmlns:a16="http://schemas.microsoft.com/office/drawing/2014/main" id="{E4B715A1-C5CC-A148-8136-1F81BB71F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44" y="2208"/>
                  <a:ext cx="528" cy="9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0" name="Line 13">
                  <a:extLst>
                    <a:ext uri="{FF2B5EF4-FFF2-40B4-BE49-F238E27FC236}">
                      <a16:creationId xmlns:a16="http://schemas.microsoft.com/office/drawing/2014/main" id="{2C849480-C60E-A241-8F45-855408AE4B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44" y="2304"/>
                  <a:ext cx="528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1" name="Line 14">
                  <a:extLst>
                    <a:ext uri="{FF2B5EF4-FFF2-40B4-BE49-F238E27FC236}">
                      <a16:creationId xmlns:a16="http://schemas.microsoft.com/office/drawing/2014/main" id="{C2153B9F-81C0-4445-B0D4-547FBF5AF36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920"/>
                  <a:ext cx="48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2" name="Line 15">
                  <a:extLst>
                    <a:ext uri="{FF2B5EF4-FFF2-40B4-BE49-F238E27FC236}">
                      <a16:creationId xmlns:a16="http://schemas.microsoft.com/office/drawing/2014/main" id="{125085E2-BC1B-D242-A2F2-38F57071791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2208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3" name="Line 16">
                  <a:extLst>
                    <a:ext uri="{FF2B5EF4-FFF2-40B4-BE49-F238E27FC236}">
                      <a16:creationId xmlns:a16="http://schemas.microsoft.com/office/drawing/2014/main" id="{E155595F-A34D-6047-BD13-46034C6E30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448"/>
                  <a:ext cx="48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4" name="Line 17">
                  <a:extLst>
                    <a:ext uri="{FF2B5EF4-FFF2-40B4-BE49-F238E27FC236}">
                      <a16:creationId xmlns:a16="http://schemas.microsoft.com/office/drawing/2014/main" id="{9924F2B1-35DD-914B-A82B-8392560152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448"/>
                  <a:ext cx="480" cy="67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5" name="Line 18">
                  <a:extLst>
                    <a:ext uri="{FF2B5EF4-FFF2-40B4-BE49-F238E27FC236}">
                      <a16:creationId xmlns:a16="http://schemas.microsoft.com/office/drawing/2014/main" id="{DACF360E-EA12-DD47-896E-6AB916F342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304"/>
                  <a:ext cx="48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6" name="Line 19">
                  <a:extLst>
                    <a:ext uri="{FF2B5EF4-FFF2-40B4-BE49-F238E27FC236}">
                      <a16:creationId xmlns:a16="http://schemas.microsoft.com/office/drawing/2014/main" id="{4B6F38BE-B258-404A-86DF-EB946A4C6B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1920"/>
                  <a:ext cx="480" cy="81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7" name="Line 20">
                  <a:extLst>
                    <a:ext uri="{FF2B5EF4-FFF2-40B4-BE49-F238E27FC236}">
                      <a16:creationId xmlns:a16="http://schemas.microsoft.com/office/drawing/2014/main" id="{D9229A2E-5408-F74E-8A77-53F74649A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2208"/>
                  <a:ext cx="48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8" name="Line 21">
                  <a:extLst>
                    <a:ext uri="{FF2B5EF4-FFF2-40B4-BE49-F238E27FC236}">
                      <a16:creationId xmlns:a16="http://schemas.microsoft.com/office/drawing/2014/main" id="{88C89D3B-0D0D-F044-BD5D-C53696D474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392" y="2496"/>
                  <a:ext cx="480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99" name="Line 22">
                  <a:extLst>
                    <a:ext uri="{FF2B5EF4-FFF2-40B4-BE49-F238E27FC236}">
                      <a16:creationId xmlns:a16="http://schemas.microsoft.com/office/drawing/2014/main" id="{0089E8B0-E98A-0B4A-9037-1F5B73BE94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92" y="2736"/>
                  <a:ext cx="48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23">
                <a:extLst>
                  <a:ext uri="{FF2B5EF4-FFF2-40B4-BE49-F238E27FC236}">
                    <a16:creationId xmlns:a16="http://schemas.microsoft.com/office/drawing/2014/main" id="{AEE3E06E-FFBA-7040-A735-F7D76B2D94B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1920"/>
                <a:ext cx="480" cy="1200"/>
                <a:chOff x="1872" y="1920"/>
                <a:chExt cx="480" cy="1200"/>
              </a:xfrm>
            </p:grpSpPr>
            <p:sp>
              <p:nvSpPr>
                <p:cNvPr id="14373" name="Line 24">
                  <a:extLst>
                    <a:ext uri="{FF2B5EF4-FFF2-40B4-BE49-F238E27FC236}">
                      <a16:creationId xmlns:a16="http://schemas.microsoft.com/office/drawing/2014/main" id="{DC3F57FB-0332-6B4B-BE0A-87F7D1B636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976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4" name="Line 25">
                  <a:extLst>
                    <a:ext uri="{FF2B5EF4-FFF2-40B4-BE49-F238E27FC236}">
                      <a16:creationId xmlns:a16="http://schemas.microsoft.com/office/drawing/2014/main" id="{855BEE81-FD57-954C-9557-0EBEFBC1E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352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5" name="Line 26">
                  <a:extLst>
                    <a:ext uri="{FF2B5EF4-FFF2-40B4-BE49-F238E27FC236}">
                      <a16:creationId xmlns:a16="http://schemas.microsoft.com/office/drawing/2014/main" id="{ABB65660-9AC8-804F-98D4-CA8C73F14B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064"/>
                  <a:ext cx="48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6" name="Line 27">
                  <a:extLst>
                    <a:ext uri="{FF2B5EF4-FFF2-40B4-BE49-F238E27FC236}">
                      <a16:creationId xmlns:a16="http://schemas.microsoft.com/office/drawing/2014/main" id="{68BC3D02-6E8E-7940-8680-83E020F2257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920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7" name="Line 28">
                  <a:extLst>
                    <a:ext uri="{FF2B5EF4-FFF2-40B4-BE49-F238E27FC236}">
                      <a16:creationId xmlns:a16="http://schemas.microsoft.com/office/drawing/2014/main" id="{0D497191-8120-434D-9E93-800AC63482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920"/>
                  <a:ext cx="48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8" name="Line 29">
                  <a:extLst>
                    <a:ext uri="{FF2B5EF4-FFF2-40B4-BE49-F238E27FC236}">
                      <a16:creationId xmlns:a16="http://schemas.microsoft.com/office/drawing/2014/main" id="{9A466DBB-33CC-4F4E-9C12-F935692A62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1920"/>
                  <a:ext cx="480" cy="105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9" name="Line 30">
                  <a:extLst>
                    <a:ext uri="{FF2B5EF4-FFF2-40B4-BE49-F238E27FC236}">
                      <a16:creationId xmlns:a16="http://schemas.microsoft.com/office/drawing/2014/main" id="{BC45C292-4851-5D4F-8FD1-42B2B83B70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064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0" name="Line 31">
                  <a:extLst>
                    <a:ext uri="{FF2B5EF4-FFF2-40B4-BE49-F238E27FC236}">
                      <a16:creationId xmlns:a16="http://schemas.microsoft.com/office/drawing/2014/main" id="{546F34F1-3350-114D-9A0F-FC2A0B1191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064"/>
                  <a:ext cx="480" cy="43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1" name="Line 32">
                  <a:extLst>
                    <a:ext uri="{FF2B5EF4-FFF2-40B4-BE49-F238E27FC236}">
                      <a16:creationId xmlns:a16="http://schemas.microsoft.com/office/drawing/2014/main" id="{02349765-DEED-6248-8652-FA90E2A10D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208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2" name="Line 33">
                  <a:extLst>
                    <a:ext uri="{FF2B5EF4-FFF2-40B4-BE49-F238E27FC236}">
                      <a16:creationId xmlns:a16="http://schemas.microsoft.com/office/drawing/2014/main" id="{233AEBD7-C46D-A54A-8DBD-4146F8D8CA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872" y="2352"/>
                  <a:ext cx="48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3" name="Line 34">
                  <a:extLst>
                    <a:ext uri="{FF2B5EF4-FFF2-40B4-BE49-F238E27FC236}">
                      <a16:creationId xmlns:a16="http://schemas.microsoft.com/office/drawing/2014/main" id="{72F27DD6-BBB8-C344-83C3-2E1ECE38A1F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208"/>
                  <a:ext cx="480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84" name="Line 35">
                  <a:extLst>
                    <a:ext uri="{FF2B5EF4-FFF2-40B4-BE49-F238E27FC236}">
                      <a16:creationId xmlns:a16="http://schemas.microsoft.com/office/drawing/2014/main" id="{E671E61C-1E00-1140-B804-04343DBAA5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72" y="2496"/>
                  <a:ext cx="480" cy="48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36">
                <a:extLst>
                  <a:ext uri="{FF2B5EF4-FFF2-40B4-BE49-F238E27FC236}">
                    <a16:creationId xmlns:a16="http://schemas.microsoft.com/office/drawing/2014/main" id="{64B4B6D5-264A-A14C-BFCE-25B7FD56F7A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52" y="2064"/>
                <a:ext cx="336" cy="912"/>
                <a:chOff x="2352" y="2064"/>
                <a:chExt cx="336" cy="912"/>
              </a:xfrm>
            </p:grpSpPr>
            <p:sp>
              <p:nvSpPr>
                <p:cNvPr id="14370" name="Line 37">
                  <a:extLst>
                    <a:ext uri="{FF2B5EF4-FFF2-40B4-BE49-F238E27FC236}">
                      <a16:creationId xmlns:a16="http://schemas.microsoft.com/office/drawing/2014/main" id="{960C798D-E847-E840-85FA-32BD5C72C4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064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1" name="Line 38">
                  <a:extLst>
                    <a:ext uri="{FF2B5EF4-FFF2-40B4-BE49-F238E27FC236}">
                      <a16:creationId xmlns:a16="http://schemas.microsoft.com/office/drawing/2014/main" id="{AA80A429-5645-FA42-8006-0058AE0DE5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976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  <p:sp>
              <p:nvSpPr>
                <p:cNvPr id="14372" name="Line 39">
                  <a:extLst>
                    <a:ext uri="{FF2B5EF4-FFF2-40B4-BE49-F238E27FC236}">
                      <a16:creationId xmlns:a16="http://schemas.microsoft.com/office/drawing/2014/main" id="{FD7CBD9C-E37A-374C-8C63-AD8555C850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2352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40">
                <a:extLst>
                  <a:ext uri="{FF2B5EF4-FFF2-40B4-BE49-F238E27FC236}">
                    <a16:creationId xmlns:a16="http://schemas.microsoft.com/office/drawing/2014/main" id="{09649391-2D41-5546-96B9-19E3484F205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76" y="1824"/>
                <a:ext cx="192" cy="1392"/>
                <a:chOff x="1776" y="1824"/>
                <a:chExt cx="192" cy="1392"/>
              </a:xfrm>
            </p:grpSpPr>
            <p:sp>
              <p:nvSpPr>
                <p:cNvPr id="14363" name="Oval 41">
                  <a:extLst>
                    <a:ext uri="{FF2B5EF4-FFF2-40B4-BE49-F238E27FC236}">
                      <a16:creationId xmlns:a16="http://schemas.microsoft.com/office/drawing/2014/main" id="{30C85437-0F81-E141-9012-3431B6D4E94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182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4" name="Oval 42">
                  <a:extLst>
                    <a:ext uri="{FF2B5EF4-FFF2-40B4-BE49-F238E27FC236}">
                      <a16:creationId xmlns:a16="http://schemas.microsoft.com/office/drawing/2014/main" id="{1D4E3C0D-56E9-4144-B46A-197F1214C7D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112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5" name="Oval 43">
                  <a:extLst>
                    <a:ext uri="{FF2B5EF4-FFF2-40B4-BE49-F238E27FC236}">
                      <a16:creationId xmlns:a16="http://schemas.microsoft.com/office/drawing/2014/main" id="{5083B061-2AFF-EB43-92B0-13967144B99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240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6" name="Oval 44">
                  <a:extLst>
                    <a:ext uri="{FF2B5EF4-FFF2-40B4-BE49-F238E27FC236}">
                      <a16:creationId xmlns:a16="http://schemas.microsoft.com/office/drawing/2014/main" id="{45D4AA12-DC5D-2A4A-A1E4-FBE65B254C7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6" y="3024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7" name="Oval 45">
                  <a:extLst>
                    <a:ext uri="{FF2B5EF4-FFF2-40B4-BE49-F238E27FC236}">
                      <a16:creationId xmlns:a16="http://schemas.microsoft.com/office/drawing/2014/main" id="{BAB322F9-3E76-1449-BF0B-E66A7BE0D2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8" y="2688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8" name="Oval 46">
                  <a:extLst>
                    <a:ext uri="{FF2B5EF4-FFF2-40B4-BE49-F238E27FC236}">
                      <a16:creationId xmlns:a16="http://schemas.microsoft.com/office/drawing/2014/main" id="{7F752B0A-3725-C546-904F-90118513D10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8" y="278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9" name="Oval 47">
                  <a:extLst>
                    <a:ext uri="{FF2B5EF4-FFF2-40B4-BE49-F238E27FC236}">
                      <a16:creationId xmlns:a16="http://schemas.microsoft.com/office/drawing/2014/main" id="{E19522FE-DBB6-2A49-8F6F-A112FFF20E6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8" y="288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grpSp>
            <p:nvGrpSpPr>
              <p:cNvPr id="8" name="Group 48">
                <a:extLst>
                  <a:ext uri="{FF2B5EF4-FFF2-40B4-BE49-F238E27FC236}">
                    <a16:creationId xmlns:a16="http://schemas.microsoft.com/office/drawing/2014/main" id="{254EB9DC-AB07-CC4E-8553-B58E9EFDF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56" y="1968"/>
                <a:ext cx="192" cy="1104"/>
                <a:chOff x="2256" y="1968"/>
                <a:chExt cx="192" cy="1104"/>
              </a:xfrm>
            </p:grpSpPr>
            <p:sp>
              <p:nvSpPr>
                <p:cNvPr id="14357" name="Oval 49">
                  <a:extLst>
                    <a:ext uri="{FF2B5EF4-FFF2-40B4-BE49-F238E27FC236}">
                      <a16:creationId xmlns:a16="http://schemas.microsoft.com/office/drawing/2014/main" id="{F3D498A4-240E-5747-B50D-99CD084DB3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968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8" name="Oval 50">
                  <a:extLst>
                    <a:ext uri="{FF2B5EF4-FFF2-40B4-BE49-F238E27FC236}">
                      <a16:creationId xmlns:a16="http://schemas.microsoft.com/office/drawing/2014/main" id="{0F5F0FDE-5E0A-F341-A72E-E6A8FB3C572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256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59" name="Oval 51">
                  <a:extLst>
                    <a:ext uri="{FF2B5EF4-FFF2-40B4-BE49-F238E27FC236}">
                      <a16:creationId xmlns:a16="http://schemas.microsoft.com/office/drawing/2014/main" id="{3BC4CF29-B8C3-D443-8F1D-AEAEC87F6F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2880"/>
                  <a:ext cx="192" cy="192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0" name="Oval 52">
                  <a:extLst>
                    <a:ext uri="{FF2B5EF4-FFF2-40B4-BE49-F238E27FC236}">
                      <a16:creationId xmlns:a16="http://schemas.microsoft.com/office/drawing/2014/main" id="{F09DA577-95EF-2D47-8474-5E1582AD41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8" y="2544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1" name="Oval 53">
                  <a:extLst>
                    <a:ext uri="{FF2B5EF4-FFF2-40B4-BE49-F238E27FC236}">
                      <a16:creationId xmlns:a16="http://schemas.microsoft.com/office/drawing/2014/main" id="{86CE9DC1-180D-934F-87D8-BEF70CB9255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8" y="2640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  <p:sp>
              <p:nvSpPr>
                <p:cNvPr id="14362" name="Oval 54">
                  <a:extLst>
                    <a:ext uri="{FF2B5EF4-FFF2-40B4-BE49-F238E27FC236}">
                      <a16:creationId xmlns:a16="http://schemas.microsoft.com/office/drawing/2014/main" id="{CCEB066B-0749-1C4D-9273-26155A7604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328" y="2736"/>
                  <a:ext cx="48" cy="48"/>
                </a:xfrm>
                <a:prstGeom prst="ellipse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</a:defRPr>
                  </a:lvl9pPr>
                </a:lstStyle>
                <a:p>
                  <a:pPr eaLnBrk="1" hangingPunct="1"/>
                  <a:endParaRPr lang="en-US" altLang="en-US"/>
                </a:p>
              </p:txBody>
            </p:sp>
          </p:grpSp>
          <p:sp>
            <p:nvSpPr>
              <p:cNvPr id="14354" name="Oval 55">
                <a:extLst>
                  <a:ext uri="{FF2B5EF4-FFF2-40B4-BE49-F238E27FC236}">
                    <a16:creationId xmlns:a16="http://schemas.microsoft.com/office/drawing/2014/main" id="{F2F1BA05-C8F6-AE4B-B7BA-28B525066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280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5" name="Oval 56">
                <a:extLst>
                  <a:ext uri="{FF2B5EF4-FFF2-40B4-BE49-F238E27FC236}">
                    <a16:creationId xmlns:a16="http://schemas.microsoft.com/office/drawing/2014/main" id="{031F93DC-B121-3E43-9912-31F39259AA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424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14356" name="Oval 57">
                <a:extLst>
                  <a:ext uri="{FF2B5EF4-FFF2-40B4-BE49-F238E27FC236}">
                    <a16:creationId xmlns:a16="http://schemas.microsoft.com/office/drawing/2014/main" id="{81EFF319-3627-2548-97A6-9AE8E6A884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4" y="2712"/>
                <a:ext cx="48" cy="48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14345" name="Text Box 58">
              <a:extLst>
                <a:ext uri="{FF2B5EF4-FFF2-40B4-BE49-F238E27FC236}">
                  <a16:creationId xmlns:a16="http://schemas.microsoft.com/office/drawing/2014/main" id="{28FC022E-0988-4E4C-9FC5-FF3875F92F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22" y="1584"/>
              <a:ext cx="118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b="1">
                  <a:solidFill>
                    <a:srgbClr val="FF0000"/>
                  </a:solidFill>
                </a:rPr>
                <a:t>Feedforward</a:t>
              </a:r>
            </a:p>
          </p:txBody>
        </p:sp>
        <p:sp>
          <p:nvSpPr>
            <p:cNvPr id="14346" name="Text Box 59">
              <a:extLst>
                <a:ext uri="{FF2B5EF4-FFF2-40B4-BE49-F238E27FC236}">
                  <a16:creationId xmlns:a16="http://schemas.microsoft.com/office/drawing/2014/main" id="{D1301949-2BC3-6B46-A808-F14DAB4397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74" y="2678"/>
              <a:ext cx="59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Inputs</a:t>
              </a:r>
            </a:p>
          </p:txBody>
        </p:sp>
        <p:sp>
          <p:nvSpPr>
            <p:cNvPr id="14347" name="Text Box 60">
              <a:extLst>
                <a:ext uri="{FF2B5EF4-FFF2-40B4-BE49-F238E27FC236}">
                  <a16:creationId xmlns:a16="http://schemas.microsoft.com/office/drawing/2014/main" id="{5048910F-2903-374D-9F31-89821FFE62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2086" y="2662"/>
              <a:ext cx="7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r>
                <a:rPr lang="en-US" altLang="en-US">
                  <a:solidFill>
                    <a:srgbClr val="FF0000"/>
                  </a:solidFill>
                </a:rPr>
                <a:t>Outputs</a:t>
              </a:r>
            </a:p>
          </p:txBody>
        </p:sp>
        <p:sp>
          <p:nvSpPr>
            <p:cNvPr id="14348" name="AutoShape 61">
              <a:extLst>
                <a:ext uri="{FF2B5EF4-FFF2-40B4-BE49-F238E27FC236}">
                  <a16:creationId xmlns:a16="http://schemas.microsoft.com/office/drawing/2014/main" id="{D006BFD5-41A6-1042-911C-F10501A9C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872"/>
              <a:ext cx="960" cy="192"/>
            </a:xfrm>
            <a:prstGeom prst="rightArrow">
              <a:avLst>
                <a:gd name="adj1" fmla="val 50000"/>
                <a:gd name="adj2" fmla="val 125000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678872" y="2527584"/>
            <a:ext cx="6428509" cy="43304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r>
              <a:rPr lang="en-US" altLang="en-US" sz="2400" b="1" dirty="0">
                <a:solidFill>
                  <a:srgbClr val="C00000"/>
                </a:solidFill>
              </a:rPr>
              <a:t>Calculate Outputs For Each Neuron Based On The Pattern</a:t>
            </a:r>
            <a:endParaRPr lang="en-US" altLang="en-US" sz="2400" b="1" dirty="0">
              <a:solidFill>
                <a:srgbClr val="C00000"/>
              </a:solidFill>
              <a:latin typeface="+mn-lt"/>
            </a:endParaRPr>
          </a:p>
          <a:p>
            <a:pPr eaLnBrk="1" hangingPunct="1">
              <a:lnSpc>
                <a:spcPct val="90000"/>
              </a:lnSpc>
              <a:buFont typeface="Arial" pitchFamily="34" charset="0"/>
              <a:buChar char="•"/>
            </a:pP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>
                <a:latin typeface="+mn-lt"/>
              </a:rPr>
              <a:t>The output from neuron j for pattern p is </a:t>
            </a:r>
            <a:r>
              <a:rPr lang="en-US" altLang="en-US" sz="2400" dirty="0" err="1">
                <a:latin typeface="+mn-lt"/>
              </a:rPr>
              <a:t>Opj</a:t>
            </a:r>
            <a:r>
              <a:rPr lang="en-US" altLang="en-US" sz="2400" dirty="0">
                <a:latin typeface="+mn-lt"/>
              </a:rPr>
              <a:t> where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</a:pP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+mn-lt"/>
              </a:rPr>
              <a:t>	and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>
              <a:latin typeface="+mn-lt"/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sz="2400" dirty="0">
                <a:latin typeface="+mn-lt"/>
              </a:rPr>
              <a:t>k ranges over the input indices and </a:t>
            </a:r>
            <a:r>
              <a:rPr lang="en-US" altLang="en-US" sz="2400" dirty="0" err="1">
                <a:latin typeface="+mn-lt"/>
              </a:rPr>
              <a:t>W</a:t>
            </a:r>
            <a:r>
              <a:rPr lang="en-US" altLang="en-US" sz="1400" b="1" dirty="0" err="1">
                <a:latin typeface="+mn-lt"/>
              </a:rPr>
              <a:t>kj</a:t>
            </a:r>
            <a:r>
              <a:rPr lang="en-US" altLang="en-US" sz="2400" dirty="0">
                <a:latin typeface="+mn-lt"/>
              </a:rPr>
              <a:t> is the weight on the connection from input k to neuron j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en-US" dirty="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2736272" y="4100945"/>
          <a:ext cx="3484418" cy="6650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0721300" imgH="9359900" progId="Equation.3">
                  <p:embed/>
                </p:oleObj>
              </mc:Choice>
              <mc:Fallback>
                <p:oleObj name="Equation" r:id="rId3" imgW="30721300" imgH="9359900" progId="Equation.3">
                  <p:embed/>
                  <p:pic>
                    <p:nvPicPr>
                      <p:cNvPr id="921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36272" y="4100945"/>
                        <a:ext cx="3484418" cy="6650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3"/>
          <p:cNvGraphicFramePr>
            <a:graphicFrameLocks noChangeAspect="1"/>
          </p:cNvGraphicFramePr>
          <p:nvPr/>
        </p:nvGraphicFramePr>
        <p:xfrm>
          <a:off x="2760518" y="5160818"/>
          <a:ext cx="38862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משוואה" r:id="rId5" imgW="41833800" imgH="7899400" progId="Equation.3">
                  <p:embed/>
                </p:oleObj>
              </mc:Choice>
              <mc:Fallback>
                <p:oleObj name="משוואה" r:id="rId5" imgW="41833800" imgH="7899400" progId="Equation.3">
                  <p:embed/>
                  <p:pic>
                    <p:nvPicPr>
                      <p:cNvPr id="9219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60518" y="5160818"/>
                        <a:ext cx="3886200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" name="Date Placeholder 6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775A03-A65A-412A-B79D-CA71E1EF776F}" type="datetime1">
              <a:rPr lang="en-US" smtClean="0"/>
              <a:t>7/31/2025</a:t>
            </a:fld>
            <a:endParaRPr lang="en-US"/>
          </a:p>
        </p:txBody>
      </p:sp>
      <p:sp>
        <p:nvSpPr>
          <p:cNvPr id="66" name="Footer Placeholder 6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592590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2">
            <a:extLst>
              <a:ext uri="{FF2B5EF4-FFF2-40B4-BE49-F238E27FC236}">
                <a16:creationId xmlns:a16="http://schemas.microsoft.com/office/drawing/2014/main" id="{33C09275-01ED-3641-8B9B-9C027D90D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9491" y="38099"/>
            <a:ext cx="11508509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Calculate The Error Signal For Each Output Neuron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E6ED5-97A7-3C45-BBA0-DF9C29D7F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7D18E3E-D906-764B-8AA6-0EDFFC3CEA0E}" type="slidenum">
              <a:rPr lang="he-IL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 eaLnBrk="1" hangingPunct="1"/>
              <a:t>13</a:t>
            </a:fld>
            <a:endParaRPr lang="en-US" altLang="en-US" sz="120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5366" name="Rectangle 3">
            <a:extLst>
              <a:ext uri="{FF2B5EF4-FFF2-40B4-BE49-F238E27FC236}">
                <a16:creationId xmlns:a16="http://schemas.microsoft.com/office/drawing/2014/main" id="{DBA5F23A-D7D6-1D47-BB44-593C26B16C0B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9545" y="1330036"/>
            <a:ext cx="9705109" cy="3778250"/>
          </a:xfrm>
        </p:spPr>
        <p:txBody>
          <a:bodyPr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output neuron error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FF0000"/>
                </a:solidFill>
              </a:rPr>
              <a:t>signal</a:t>
            </a:r>
            <a:r>
              <a:rPr lang="en-US" altLang="en-US" dirty="0"/>
              <a:t>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 </a:t>
            </a:r>
            <a:r>
              <a:rPr lang="en-US" altLang="en-US" dirty="0"/>
              <a:t>is given by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=(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pj</a:t>
            </a:r>
            <a:r>
              <a:rPr lang="en-US" altLang="en-US" i="1" dirty="0" err="1"/>
              <a:t>-O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)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 (1-O</a:t>
            </a:r>
            <a:r>
              <a:rPr lang="en-US" altLang="en-US" i="1" baseline="-25000" dirty="0"/>
              <a:t>pj</a:t>
            </a:r>
            <a:r>
              <a:rPr lang="en-US" altLang="en-US" i="1" dirty="0"/>
              <a:t>)</a:t>
            </a:r>
          </a:p>
          <a:p>
            <a:pPr eaLnBrk="1" hangingPunct="1"/>
            <a:r>
              <a:rPr lang="en-US" altLang="en-US" i="1" dirty="0" err="1"/>
              <a:t>T</a:t>
            </a:r>
            <a:r>
              <a:rPr lang="en-US" altLang="en-US" i="1" baseline="-25000" dirty="0" err="1"/>
              <a:t>pj</a:t>
            </a:r>
            <a:r>
              <a:rPr lang="en-US" altLang="en-US" dirty="0"/>
              <a:t> is the target value of output neuron j for pattern p</a:t>
            </a:r>
          </a:p>
          <a:p>
            <a:pPr eaLnBrk="1" hangingPunct="1"/>
            <a:r>
              <a:rPr lang="en-US" altLang="en-US" i="1" dirty="0" err="1"/>
              <a:t>O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 </a:t>
            </a:r>
            <a:r>
              <a:rPr lang="en-US" altLang="en-US" dirty="0"/>
              <a:t>is the actual output value of output neuron j for pattern p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F8B0DD5-AADF-4839-9C14-E2BF287E8E92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304839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Rectangle 2">
            <a:extLst>
              <a:ext uri="{FF2B5EF4-FFF2-40B4-BE49-F238E27FC236}">
                <a16:creationId xmlns:a16="http://schemas.microsoft.com/office/drawing/2014/main" id="{73223A43-82F7-F44E-9339-F70B106A4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73" y="38099"/>
            <a:ext cx="11716327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Calculate The Error Signal For Each Hidden Neuron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5B774B8-C434-B145-B7AE-2283F29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5D5DBA4-95C2-0146-8E3A-777EA064368B}" type="slidenum">
              <a:rPr lang="he-IL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 eaLnBrk="1" hangingPunct="1"/>
              <a:t>14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4103" name="Rectangle 3">
            <a:extLst>
              <a:ext uri="{FF2B5EF4-FFF2-40B4-BE49-F238E27FC236}">
                <a16:creationId xmlns:a16="http://schemas.microsoft.com/office/drawing/2014/main" id="{2686EA5B-7ED3-CF4E-AB67-6EF41DE09B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61109" y="1662546"/>
            <a:ext cx="8915400" cy="3778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The </a:t>
            </a:r>
            <a:r>
              <a:rPr lang="en-US" altLang="en-US" dirty="0">
                <a:solidFill>
                  <a:srgbClr val="FF0000"/>
                </a:solidFill>
              </a:rPr>
              <a:t>hidden neuron error signal</a:t>
            </a:r>
            <a:r>
              <a:rPr lang="en-US" altLang="en-US" dirty="0"/>
              <a:t>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 </a:t>
            </a:r>
            <a:r>
              <a:rPr lang="en-US" altLang="en-US" dirty="0"/>
              <a:t>is given by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en-US" dirty="0"/>
              <a:t>	where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baseline="-25000" dirty="0" err="1"/>
              <a:t>pk</a:t>
            </a:r>
            <a:r>
              <a:rPr lang="en-US" altLang="en-US" i="1" dirty="0"/>
              <a:t> </a:t>
            </a:r>
            <a:r>
              <a:rPr lang="en-US" altLang="en-US" dirty="0"/>
              <a:t>is the error signal of a post-synaptic neuron k and</a:t>
            </a:r>
            <a:r>
              <a:rPr lang="en-US" altLang="en-US" i="1" dirty="0"/>
              <a:t>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kj</a:t>
            </a:r>
            <a:r>
              <a:rPr lang="en-US" altLang="en-US" dirty="0"/>
              <a:t> is the weight of the connection from hidden neuron j to the post-synaptic neuron k </a:t>
            </a:r>
          </a:p>
        </p:txBody>
      </p:sp>
      <p:graphicFrame>
        <p:nvGraphicFramePr>
          <p:cNvPr id="4098" name="Object 4">
            <a:extLst>
              <a:ext uri="{FF2B5EF4-FFF2-40B4-BE49-F238E27FC236}">
                <a16:creationId xmlns:a16="http://schemas.microsoft.com/office/drawing/2014/main" id="{91A08E0A-C237-3541-97F2-3D1803700B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6690647"/>
              </p:ext>
            </p:extLst>
          </p:nvPr>
        </p:nvGraphicFramePr>
        <p:xfrm>
          <a:off x="2949879" y="2634641"/>
          <a:ext cx="52578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7744400" imgH="7899400" progId="Equation.3">
                  <p:embed/>
                </p:oleObj>
              </mc:Choice>
              <mc:Fallback>
                <p:oleObj name="Equation" r:id="rId2" imgW="37744400" imgH="7899400" progId="Equation.3">
                  <p:embed/>
                  <p:pic>
                    <p:nvPicPr>
                      <p:cNvPr id="4098" name="Object 4">
                        <a:extLst>
                          <a:ext uri="{FF2B5EF4-FFF2-40B4-BE49-F238E27FC236}">
                            <a16:creationId xmlns:a16="http://schemas.microsoft.com/office/drawing/2014/main" id="{91A08E0A-C237-3541-97F2-3D1803700B1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9879" y="2634641"/>
                        <a:ext cx="5257800" cy="1098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C2E807F-E535-4D5D-89A5-3509C467D499}" type="datetime1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635995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2">
            <a:extLst>
              <a:ext uri="{FF2B5EF4-FFF2-40B4-BE49-F238E27FC236}">
                <a16:creationId xmlns:a16="http://schemas.microsoft.com/office/drawing/2014/main" id="{31801A78-D9BD-B941-8AAA-1F418218E7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77091" y="38099"/>
            <a:ext cx="11660909" cy="13255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C00000"/>
                </a:solidFill>
              </a:rPr>
              <a:t>Calculate And Apply Weight Adjustments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A53A9-9783-A148-BD98-8CA90F6D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FD577B1-547B-5E4A-9CC6-B1D09C9F7B68}" type="slidenum">
              <a:rPr lang="he-IL" altLang="en-US" sz="120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</a:rPr>
              <a:pPr eaLnBrk="1" hangingPunct="1"/>
              <a:t>15</a:t>
            </a:fld>
            <a:endParaRPr lang="en-US" altLang="en-US" sz="1200" dirty="0">
              <a:solidFill>
                <a:schemeClr val="bg1">
                  <a:lumMod val="7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6390" name="Rectangle 3">
            <a:extLst>
              <a:ext uri="{FF2B5EF4-FFF2-40B4-BE49-F238E27FC236}">
                <a16:creationId xmlns:a16="http://schemas.microsoft.com/office/drawing/2014/main" id="{F1C4948E-AF84-A145-9868-8ED43FFF45A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3400" y="1440873"/>
            <a:ext cx="8915400" cy="37782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Compute weight adjustments</a:t>
            </a:r>
            <a:r>
              <a:rPr lang="en-US" altLang="en-US" dirty="0"/>
              <a:t>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ji</a:t>
            </a:r>
            <a:r>
              <a:rPr lang="en-US" altLang="en-US" dirty="0"/>
              <a:t>  at time t by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ji</a:t>
            </a:r>
            <a:r>
              <a:rPr lang="en-US" altLang="en-US" i="1" dirty="0"/>
              <a:t>(t)= </a:t>
            </a:r>
            <a:r>
              <a:rPr lang="en-US" altLang="en-US" i="1" dirty="0">
                <a:cs typeface="Arial" panose="020B0604020202020204" pitchFamily="34" charset="0"/>
              </a:rPr>
              <a:t>η</a:t>
            </a:r>
            <a:r>
              <a:rPr lang="en-US" altLang="en-US" i="1" dirty="0"/>
              <a:t>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baseline="-25000" dirty="0" err="1"/>
              <a:t>pj</a:t>
            </a:r>
            <a:r>
              <a:rPr lang="en-US" altLang="en-US" i="1" dirty="0"/>
              <a:t> </a:t>
            </a:r>
            <a:r>
              <a:rPr lang="en-US" altLang="en-US" i="1" dirty="0" err="1"/>
              <a:t>O</a:t>
            </a:r>
            <a:r>
              <a:rPr lang="en-US" altLang="en-US" i="1" baseline="-25000" dirty="0" err="1"/>
              <a:t>pi</a:t>
            </a:r>
            <a:endParaRPr lang="en-US" altLang="en-US" i="1" baseline="-25000" dirty="0"/>
          </a:p>
          <a:p>
            <a:pPr eaLnBrk="1" hangingPunct="1">
              <a:lnSpc>
                <a:spcPct val="90000"/>
              </a:lnSpc>
            </a:pPr>
            <a:endParaRPr lang="en-US" altLang="en-US" i="1" baseline="-25000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Apply weight adjustments</a:t>
            </a:r>
            <a:r>
              <a:rPr lang="en-US" altLang="en-US" dirty="0"/>
              <a:t> according to</a:t>
            </a:r>
            <a:br>
              <a:rPr lang="en-US" altLang="en-US" dirty="0"/>
            </a:br>
            <a:br>
              <a:rPr lang="en-US" altLang="en-US" dirty="0"/>
            </a:br>
            <a:r>
              <a:rPr lang="en-US" altLang="en-US" i="1" dirty="0" err="1"/>
              <a:t>W</a:t>
            </a:r>
            <a:r>
              <a:rPr lang="en-US" altLang="en-US" i="1" baseline="-25000" dirty="0" err="1"/>
              <a:t>ji</a:t>
            </a:r>
            <a:r>
              <a:rPr lang="en-US" altLang="en-US" i="1" dirty="0"/>
              <a:t>(t+1) = 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ji</a:t>
            </a:r>
            <a:r>
              <a:rPr lang="en-US" altLang="en-US" i="1" dirty="0"/>
              <a:t>(t) + </a:t>
            </a:r>
            <a:r>
              <a:rPr lang="en-US" altLang="en-US" b="1" i="1" dirty="0">
                <a:latin typeface="Symbol" pitchFamily="2" charset="2"/>
              </a:rPr>
              <a:t>a</a:t>
            </a:r>
            <a:r>
              <a:rPr lang="en-US" altLang="en-US" i="1" dirty="0">
                <a:latin typeface="Symbol" pitchFamily="2" charset="2"/>
              </a:rPr>
              <a:t>* </a:t>
            </a:r>
            <a:r>
              <a:rPr lang="en-US" altLang="en-US" i="1" dirty="0" err="1">
                <a:latin typeface="Symbol" pitchFamily="2" charset="2"/>
              </a:rPr>
              <a:t>D</a:t>
            </a:r>
            <a:r>
              <a:rPr lang="en-US" altLang="en-US" i="1" dirty="0" err="1"/>
              <a:t>W</a:t>
            </a:r>
            <a:r>
              <a:rPr lang="en-US" altLang="en-US" i="1" baseline="-25000" dirty="0" err="1"/>
              <a:t>ji</a:t>
            </a:r>
            <a:r>
              <a:rPr lang="en-US" altLang="en-US" i="1" dirty="0"/>
              <a:t>(t)</a:t>
            </a:r>
            <a:br>
              <a:rPr lang="en-US" altLang="en-US" i="1" dirty="0"/>
            </a:br>
            <a:endParaRPr lang="en-US" altLang="en-US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59DFE5-4A8F-4ED2-B2C3-37B7BEB8185C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236230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2">
            <a:extLst>
              <a:ext uri="{FF2B5EF4-FFF2-40B4-BE49-F238E27FC236}">
                <a16:creationId xmlns:a16="http://schemas.microsoft.com/office/drawing/2014/main" id="{CAC61584-3E9C-5746-BB9D-EE52388598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32509" y="38099"/>
            <a:ext cx="11605491" cy="1325563"/>
          </a:xfrm>
        </p:spPr>
        <p:txBody>
          <a:bodyPr/>
          <a:lstStyle/>
          <a:p>
            <a:pPr eaLnBrk="1" hangingPunct="1"/>
            <a:r>
              <a:rPr lang="en-US" altLang="en-US" sz="3600" b="1" dirty="0">
                <a:solidFill>
                  <a:srgbClr val="C00000"/>
                </a:solidFill>
              </a:rPr>
              <a:t>An Example: Exclusive “OR”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5711B-B09C-F54A-B929-3949B2541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A1C2383F-9840-F141-BACB-3A66CB7B7EF5}" type="slidenum">
              <a:rPr lang="he-IL" alt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eaLnBrk="1" hangingPunct="1"/>
              <a:t>16</a:t>
            </a:fld>
            <a:endParaRPr lang="en-US" altLang="en-US" sz="1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414" name="Rectangle 3">
            <a:extLst>
              <a:ext uri="{FF2B5EF4-FFF2-40B4-BE49-F238E27FC236}">
                <a16:creationId xmlns:a16="http://schemas.microsoft.com/office/drawing/2014/main" id="{479AAA34-8A22-FE42-BF6A-4988DB71DF40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91835" y="1399308"/>
            <a:ext cx="10467109" cy="4294909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Training set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((0.1, 0.1), 0.1)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((0.1, 0.9), 0.9)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((0.9, 0.1), 0.9)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((0.9, 0.9), 0.1)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Testing set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Use at least 121 pairs equally spaced on the unit square and plot the results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Omit the training set (if desired)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7384A4C-C889-4989-9D1B-313538077F22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546546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2">
            <a:extLst>
              <a:ext uri="{FF2B5EF4-FFF2-40B4-BE49-F238E27FC236}">
                <a16:creationId xmlns:a16="http://schemas.microsoft.com/office/drawing/2014/main" id="{B9BB3112-A1EA-3D42-8A98-56F2293D22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38099"/>
            <a:ext cx="119380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An Example (continued): Network Architecture</a:t>
            </a:r>
          </a:p>
        </p:txBody>
      </p:sp>
      <p:sp>
        <p:nvSpPr>
          <p:cNvPr id="28" name="Slide Number Placeholder 4">
            <a:extLst>
              <a:ext uri="{FF2B5EF4-FFF2-40B4-BE49-F238E27FC236}">
                <a16:creationId xmlns:a16="http://schemas.microsoft.com/office/drawing/2014/main" id="{00C98CF4-88BB-4746-BE7F-262B20AA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0079767-0242-4E42-AF0F-5E42B5BDDDCA}" type="slidenum">
              <a:rPr lang="he-IL" alt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eaLnBrk="1" hangingPunct="1"/>
              <a:t>17</a:t>
            </a:fld>
            <a:endParaRPr lang="en-US" alt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25">
            <a:extLst>
              <a:ext uri="{FF2B5EF4-FFF2-40B4-BE49-F238E27FC236}">
                <a16:creationId xmlns:a16="http://schemas.microsoft.com/office/drawing/2014/main" id="{BA151207-57A0-7247-872C-515CDF97243F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71800"/>
            <a:ext cx="5029200" cy="2667000"/>
            <a:chOff x="1008" y="1728"/>
            <a:chExt cx="3168" cy="1680"/>
          </a:xfrm>
        </p:grpSpPr>
        <p:sp>
          <p:nvSpPr>
            <p:cNvPr id="18441" name="Line 9">
              <a:extLst>
                <a:ext uri="{FF2B5EF4-FFF2-40B4-BE49-F238E27FC236}">
                  <a16:creationId xmlns:a16="http://schemas.microsoft.com/office/drawing/2014/main" id="{1C90D259-CBB6-2A40-BEA7-7E57EED19B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13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2" name="Line 10">
              <a:extLst>
                <a:ext uri="{FF2B5EF4-FFF2-40B4-BE49-F238E27FC236}">
                  <a16:creationId xmlns:a16="http://schemas.microsoft.com/office/drawing/2014/main" id="{191E2C88-6D12-D44E-B697-A55D0719A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68"/>
              <a:ext cx="13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3" name="Line 11">
              <a:extLst>
                <a:ext uri="{FF2B5EF4-FFF2-40B4-BE49-F238E27FC236}">
                  <a16:creationId xmlns:a16="http://schemas.microsoft.com/office/drawing/2014/main" id="{C4C85D95-6D77-AC46-BF6D-E649E5D14CB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13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4" name="Line 12">
              <a:extLst>
                <a:ext uri="{FF2B5EF4-FFF2-40B4-BE49-F238E27FC236}">
                  <a16:creationId xmlns:a16="http://schemas.microsoft.com/office/drawing/2014/main" id="{2BBC3DC8-B14B-C341-859D-EBCE8FD3CE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13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5" name="Line 13">
              <a:extLst>
                <a:ext uri="{FF2B5EF4-FFF2-40B4-BE49-F238E27FC236}">
                  <a16:creationId xmlns:a16="http://schemas.microsoft.com/office/drawing/2014/main" id="{154378CF-5BC7-6044-A1D6-BF3BA15BDD6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6" name="Line 14">
              <a:extLst>
                <a:ext uri="{FF2B5EF4-FFF2-40B4-BE49-F238E27FC236}">
                  <a16:creationId xmlns:a16="http://schemas.microsoft.com/office/drawing/2014/main" id="{151C0E9A-A86C-1444-92E4-6AA227D170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448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7" name="Line 15">
              <a:extLst>
                <a:ext uri="{FF2B5EF4-FFF2-40B4-BE49-F238E27FC236}">
                  <a16:creationId xmlns:a16="http://schemas.microsoft.com/office/drawing/2014/main" id="{8AD954CD-FC15-4047-BF37-9BC8E6DF8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8" name="Line 16">
              <a:extLst>
                <a:ext uri="{FF2B5EF4-FFF2-40B4-BE49-F238E27FC236}">
                  <a16:creationId xmlns:a16="http://schemas.microsoft.com/office/drawing/2014/main" id="{94771296-5C1E-EC4B-8094-CEDB7E8B50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49" name="Line 17">
              <a:extLst>
                <a:ext uri="{FF2B5EF4-FFF2-40B4-BE49-F238E27FC236}">
                  <a16:creationId xmlns:a16="http://schemas.microsoft.com/office/drawing/2014/main" id="{9755532D-53F1-874D-88EA-A396A9173D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8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0" name="Line 18">
              <a:extLst>
                <a:ext uri="{FF2B5EF4-FFF2-40B4-BE49-F238E27FC236}">
                  <a16:creationId xmlns:a16="http://schemas.microsoft.com/office/drawing/2014/main" id="{68EAE47E-B570-E246-8E87-008591FA123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1" name="Line 20">
              <a:extLst>
                <a:ext uri="{FF2B5EF4-FFF2-40B4-BE49-F238E27FC236}">
                  <a16:creationId xmlns:a16="http://schemas.microsoft.com/office/drawing/2014/main" id="{7B599F92-0575-7C46-8FD0-D87879C24A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2" name="Line 21">
              <a:extLst>
                <a:ext uri="{FF2B5EF4-FFF2-40B4-BE49-F238E27FC236}">
                  <a16:creationId xmlns:a16="http://schemas.microsoft.com/office/drawing/2014/main" id="{B14C4836-4795-BB41-BB7D-FA5E5267E4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3" name="Line 22">
              <a:extLst>
                <a:ext uri="{FF2B5EF4-FFF2-40B4-BE49-F238E27FC236}">
                  <a16:creationId xmlns:a16="http://schemas.microsoft.com/office/drawing/2014/main" id="{1A9C62CB-D3C0-E14C-BE60-51F8E96A1E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4" name="Line 23">
              <a:extLst>
                <a:ext uri="{FF2B5EF4-FFF2-40B4-BE49-F238E27FC236}">
                  <a16:creationId xmlns:a16="http://schemas.microsoft.com/office/drawing/2014/main" id="{6E4372E3-C5E3-F043-AB7B-DA7E3D476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5" name="Line 24">
              <a:extLst>
                <a:ext uri="{FF2B5EF4-FFF2-40B4-BE49-F238E27FC236}">
                  <a16:creationId xmlns:a16="http://schemas.microsoft.com/office/drawing/2014/main" id="{074204E2-1FE1-5D42-9375-2C4A56C9E0B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8456" name="Oval 7">
              <a:extLst>
                <a:ext uri="{FF2B5EF4-FFF2-40B4-BE49-F238E27FC236}">
                  <a16:creationId xmlns:a16="http://schemas.microsoft.com/office/drawing/2014/main" id="{BB98913C-054C-4E4B-AC23-801A3E1824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7" name="Oval 8">
              <a:extLst>
                <a:ext uri="{FF2B5EF4-FFF2-40B4-BE49-F238E27FC236}">
                  <a16:creationId xmlns:a16="http://schemas.microsoft.com/office/drawing/2014/main" id="{B7B3B5E8-9561-084D-8BF6-CFC9CB741C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8" name="Oval 4">
              <a:extLst>
                <a:ext uri="{FF2B5EF4-FFF2-40B4-BE49-F238E27FC236}">
                  <a16:creationId xmlns:a16="http://schemas.microsoft.com/office/drawing/2014/main" id="{AD85E06A-17D1-9242-BE17-9FA6FDC21F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59" name="Oval 5">
              <a:extLst>
                <a:ext uri="{FF2B5EF4-FFF2-40B4-BE49-F238E27FC236}">
                  <a16:creationId xmlns:a16="http://schemas.microsoft.com/office/drawing/2014/main" id="{63B75D05-8A88-BC42-8B1C-75B3AA7C84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8460" name="Oval 6">
              <a:extLst>
                <a:ext uri="{FF2B5EF4-FFF2-40B4-BE49-F238E27FC236}">
                  <a16:creationId xmlns:a16="http://schemas.microsoft.com/office/drawing/2014/main" id="{F325C76E-7009-424B-879C-F1DF37BE3C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5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8439" name="Text Box 26">
            <a:extLst>
              <a:ext uri="{FF2B5EF4-FFF2-40B4-BE49-F238E27FC236}">
                <a16:creationId xmlns:a16="http://schemas.microsoft.com/office/drawing/2014/main" id="{EB9EFF17-B562-B94E-BD43-4B728FE50D16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324100" y="37719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inputs</a:t>
            </a:r>
          </a:p>
        </p:txBody>
      </p:sp>
      <p:sp>
        <p:nvSpPr>
          <p:cNvPr id="18440" name="Text Box 27">
            <a:extLst>
              <a:ext uri="{FF2B5EF4-FFF2-40B4-BE49-F238E27FC236}">
                <a16:creationId xmlns:a16="http://schemas.microsoft.com/office/drawing/2014/main" id="{4539B916-DE9B-7747-BC1C-8815A9584DA7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458200" y="3810000"/>
            <a:ext cx="1371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output(s)</a:t>
            </a:r>
          </a:p>
        </p:txBody>
      </p:sp>
      <p:sp>
        <p:nvSpPr>
          <p:cNvPr id="27" name="Date Placeholder 2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15B37C3-1604-443C-A389-38C2DB25704C}" type="datetime1">
              <a:rPr lang="en-US" smtClean="0"/>
              <a:t>7/31/2025</a:t>
            </a:fld>
            <a:endParaRPr lang="en-US"/>
          </a:p>
        </p:txBody>
      </p:sp>
      <p:sp>
        <p:nvSpPr>
          <p:cNvPr id="29" name="Footer Placeholder 2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85431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2">
            <a:extLst>
              <a:ext uri="{FF2B5EF4-FFF2-40B4-BE49-F238E27FC236}">
                <a16:creationId xmlns:a16="http://schemas.microsoft.com/office/drawing/2014/main" id="{7F79A461-5BB0-0C42-A8D4-AAFCA92084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90945" y="38099"/>
            <a:ext cx="11647055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An Example (continued): Network Architecture</a:t>
            </a:r>
          </a:p>
        </p:txBody>
      </p:sp>
      <p:sp>
        <p:nvSpPr>
          <p:cNvPr id="33" name="Slide Number Placeholder 4">
            <a:extLst>
              <a:ext uri="{FF2B5EF4-FFF2-40B4-BE49-F238E27FC236}">
                <a16:creationId xmlns:a16="http://schemas.microsoft.com/office/drawing/2014/main" id="{D1082A19-763A-4947-B1A6-FE324FD33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42E0FF81-5986-654C-BBB8-4E018D1BABCD}" type="slidenum">
              <a:rPr lang="he-IL" alt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eaLnBrk="1" hangingPunct="1"/>
              <a:t>18</a:t>
            </a:fld>
            <a:endParaRPr lang="en-US" alt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2" name="Group 3">
            <a:extLst>
              <a:ext uri="{FF2B5EF4-FFF2-40B4-BE49-F238E27FC236}">
                <a16:creationId xmlns:a16="http://schemas.microsoft.com/office/drawing/2014/main" id="{B3A6A7DA-8A18-A34A-9385-9EF190E111B6}"/>
              </a:ext>
            </a:extLst>
          </p:cNvPr>
          <p:cNvGrpSpPr>
            <a:grpSpLocks/>
          </p:cNvGrpSpPr>
          <p:nvPr/>
        </p:nvGrpSpPr>
        <p:grpSpPr bwMode="auto">
          <a:xfrm>
            <a:off x="3581400" y="2971800"/>
            <a:ext cx="5029200" cy="2667000"/>
            <a:chOff x="1008" y="1728"/>
            <a:chExt cx="3168" cy="1680"/>
          </a:xfrm>
        </p:grpSpPr>
        <p:sp>
          <p:nvSpPr>
            <p:cNvPr id="19470" name="Line 4">
              <a:extLst>
                <a:ext uri="{FF2B5EF4-FFF2-40B4-BE49-F238E27FC236}">
                  <a16:creationId xmlns:a16="http://schemas.microsoft.com/office/drawing/2014/main" id="{39C6E720-56E5-9148-9592-99C305491B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1344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1" name="Line 5">
              <a:extLst>
                <a:ext uri="{FF2B5EF4-FFF2-40B4-BE49-F238E27FC236}">
                  <a16:creationId xmlns:a16="http://schemas.microsoft.com/office/drawing/2014/main" id="{ADE403AE-0C1D-2E40-ADBF-A8AF6CDF88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968"/>
              <a:ext cx="1344" cy="100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2" name="Line 6">
              <a:extLst>
                <a:ext uri="{FF2B5EF4-FFF2-40B4-BE49-F238E27FC236}">
                  <a16:creationId xmlns:a16="http://schemas.microsoft.com/office/drawing/2014/main" id="{079DEC3E-000C-8946-A570-6E9BEEC32C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1920"/>
              <a:ext cx="1392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3" name="Line 7">
              <a:extLst>
                <a:ext uri="{FF2B5EF4-FFF2-40B4-BE49-F238E27FC236}">
                  <a16:creationId xmlns:a16="http://schemas.microsoft.com/office/drawing/2014/main" id="{58653CCB-CCBC-204E-9692-AF05371872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2880"/>
              <a:ext cx="1344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4" name="Line 8">
              <a:extLst>
                <a:ext uri="{FF2B5EF4-FFF2-40B4-BE49-F238E27FC236}">
                  <a16:creationId xmlns:a16="http://schemas.microsoft.com/office/drawing/2014/main" id="{2087BD10-E6D8-A948-83CC-5C17CB860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120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5" name="Line 9">
              <a:extLst>
                <a:ext uri="{FF2B5EF4-FFF2-40B4-BE49-F238E27FC236}">
                  <a16:creationId xmlns:a16="http://schemas.microsoft.com/office/drawing/2014/main" id="{445C1481-8BE3-6C41-811B-6E7470451C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2" y="2448"/>
              <a:ext cx="1248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6" name="Line 10">
              <a:extLst>
                <a:ext uri="{FF2B5EF4-FFF2-40B4-BE49-F238E27FC236}">
                  <a16:creationId xmlns:a16="http://schemas.microsoft.com/office/drawing/2014/main" id="{3E2D5A98-5A92-794B-B7BD-165B92DEB9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448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7" name="Line 11">
              <a:extLst>
                <a:ext uri="{FF2B5EF4-FFF2-40B4-BE49-F238E27FC236}">
                  <a16:creationId xmlns:a16="http://schemas.microsoft.com/office/drawing/2014/main" id="{744789DE-7CF5-E046-BB0E-D142A7BC8A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1968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8" name="Line 12">
              <a:extLst>
                <a:ext uri="{FF2B5EF4-FFF2-40B4-BE49-F238E27FC236}">
                  <a16:creationId xmlns:a16="http://schemas.microsoft.com/office/drawing/2014/main" id="{0CE7E6C3-4233-304D-824C-3B1F56ED714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08" y="2896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79" name="Line 13">
              <a:extLst>
                <a:ext uri="{FF2B5EF4-FFF2-40B4-BE49-F238E27FC236}">
                  <a16:creationId xmlns:a16="http://schemas.microsoft.com/office/drawing/2014/main" id="{2A3F9B16-5C4D-DC4F-B4E3-6A29F29D5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920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0" name="Line 14">
              <a:extLst>
                <a:ext uri="{FF2B5EF4-FFF2-40B4-BE49-F238E27FC236}">
                  <a16:creationId xmlns:a16="http://schemas.microsoft.com/office/drawing/2014/main" id="{635ED8A3-7FFA-E14A-ACC8-331F384070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235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1" name="Line 15">
              <a:extLst>
                <a:ext uri="{FF2B5EF4-FFF2-40B4-BE49-F238E27FC236}">
                  <a16:creationId xmlns:a16="http://schemas.microsoft.com/office/drawing/2014/main" id="{9C9A999B-2A3E-F846-8F4A-9C332DDD71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29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2" name="Line 16">
              <a:extLst>
                <a:ext uri="{FF2B5EF4-FFF2-40B4-BE49-F238E27FC236}">
                  <a16:creationId xmlns:a16="http://schemas.microsoft.com/office/drawing/2014/main" id="{65950B6E-964C-4D4A-83AA-3F3CFF508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0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3" name="Line 17">
              <a:extLst>
                <a:ext uri="{FF2B5EF4-FFF2-40B4-BE49-F238E27FC236}">
                  <a16:creationId xmlns:a16="http://schemas.microsoft.com/office/drawing/2014/main" id="{BD18F9BA-01B5-DE40-9B20-25C3D5909F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4" name="Line 18">
              <a:extLst>
                <a:ext uri="{FF2B5EF4-FFF2-40B4-BE49-F238E27FC236}">
                  <a16:creationId xmlns:a16="http://schemas.microsoft.com/office/drawing/2014/main" id="{C70449C6-D06A-4A4B-B482-3D7F5005B6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880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9485" name="Oval 19">
              <a:extLst>
                <a:ext uri="{FF2B5EF4-FFF2-40B4-BE49-F238E27FC236}">
                  <a16:creationId xmlns:a16="http://schemas.microsoft.com/office/drawing/2014/main" id="{E0D72736-182E-814A-97B9-A4968C381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1920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6" name="Oval 20">
              <a:extLst>
                <a:ext uri="{FF2B5EF4-FFF2-40B4-BE49-F238E27FC236}">
                  <a16:creationId xmlns:a16="http://schemas.microsoft.com/office/drawing/2014/main" id="{F8CD485D-4EC0-3341-A2E7-EC0C47A08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832"/>
              <a:ext cx="144" cy="144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7" name="Oval 21">
              <a:extLst>
                <a:ext uri="{FF2B5EF4-FFF2-40B4-BE49-F238E27FC236}">
                  <a16:creationId xmlns:a16="http://schemas.microsoft.com/office/drawing/2014/main" id="{11420C3A-69C5-474D-83BE-833DD2E76F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1728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8" name="Oval 22">
              <a:extLst>
                <a:ext uri="{FF2B5EF4-FFF2-40B4-BE49-F238E27FC236}">
                  <a16:creationId xmlns:a16="http://schemas.microsoft.com/office/drawing/2014/main" id="{5DAFDD58-23F8-2542-8475-67973F4A5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2" y="2784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  <p:sp>
          <p:nvSpPr>
            <p:cNvPr id="19489" name="Oval 23">
              <a:extLst>
                <a:ext uri="{FF2B5EF4-FFF2-40B4-BE49-F238E27FC236}">
                  <a16:creationId xmlns:a16="http://schemas.microsoft.com/office/drawing/2014/main" id="{8DD2387E-75BC-7E4C-9917-2B677226B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256"/>
              <a:ext cx="432" cy="384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/>
              <a:endParaRPr lang="en-US" altLang="en-US"/>
            </a:p>
          </p:txBody>
        </p:sp>
      </p:grpSp>
      <p:sp>
        <p:nvSpPr>
          <p:cNvPr id="19463" name="Text Box 26">
            <a:extLst>
              <a:ext uri="{FF2B5EF4-FFF2-40B4-BE49-F238E27FC236}">
                <a16:creationId xmlns:a16="http://schemas.microsoft.com/office/drawing/2014/main" id="{64178A3D-588E-F648-B72E-04AE5BC2A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0" y="3597276"/>
            <a:ext cx="11430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Sample input</a:t>
            </a:r>
          </a:p>
        </p:txBody>
      </p:sp>
      <p:sp>
        <p:nvSpPr>
          <p:cNvPr id="19464" name="Text Box 28">
            <a:extLst>
              <a:ext uri="{FF2B5EF4-FFF2-40B4-BE49-F238E27FC236}">
                <a16:creationId xmlns:a16="http://schemas.microsoft.com/office/drawing/2014/main" id="{B6616222-A9B9-6A49-9215-BACED8B9E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1242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0.1</a:t>
            </a:r>
          </a:p>
        </p:txBody>
      </p:sp>
      <p:sp>
        <p:nvSpPr>
          <p:cNvPr id="19465" name="Text Box 29">
            <a:extLst>
              <a:ext uri="{FF2B5EF4-FFF2-40B4-BE49-F238E27FC236}">
                <a16:creationId xmlns:a16="http://schemas.microsoft.com/office/drawing/2014/main" id="{65069C7C-92BB-2347-AA89-A587993530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4572000"/>
            <a:ext cx="762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0.9</a:t>
            </a:r>
          </a:p>
        </p:txBody>
      </p:sp>
      <p:sp>
        <p:nvSpPr>
          <p:cNvPr id="19466" name="Text Box 30">
            <a:extLst>
              <a:ext uri="{FF2B5EF4-FFF2-40B4-BE49-F238E27FC236}">
                <a16:creationId xmlns:a16="http://schemas.microsoft.com/office/drawing/2014/main" id="{9F61BD3C-8D6D-CD43-B3A5-7010F625E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8200" y="2971801"/>
            <a:ext cx="10668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/>
              <a:t>Target output</a:t>
            </a:r>
          </a:p>
          <a:p>
            <a:pPr algn="ctr" eaLnBrk="1" hangingPunct="1">
              <a:spcBef>
                <a:spcPct val="50000"/>
              </a:spcBef>
            </a:pPr>
            <a:r>
              <a:rPr lang="en-US" altLang="en-US"/>
              <a:t>0.9</a:t>
            </a:r>
          </a:p>
        </p:txBody>
      </p:sp>
      <p:sp>
        <p:nvSpPr>
          <p:cNvPr id="19467" name="Text Box 31">
            <a:extLst>
              <a:ext uri="{FF2B5EF4-FFF2-40B4-BE49-F238E27FC236}">
                <a16:creationId xmlns:a16="http://schemas.microsoft.com/office/drawing/2014/main" id="{B426F6F1-80FF-BB4F-B99C-550DD318BB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1" y="3733800"/>
            <a:ext cx="320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9468" name="Text Box 35">
            <a:extLst>
              <a:ext uri="{FF2B5EF4-FFF2-40B4-BE49-F238E27FC236}">
                <a16:creationId xmlns:a16="http://schemas.microsoft.com/office/drawing/2014/main" id="{5FCCF80A-4644-5841-8D8B-DB2759C043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19469" name="Text Box 36">
            <a:extLst>
              <a:ext uri="{FF2B5EF4-FFF2-40B4-BE49-F238E27FC236}">
                <a16:creationId xmlns:a16="http://schemas.microsoft.com/office/drawing/2014/main" id="{8E111FED-BED4-8F46-8302-69BAEDADEC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572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BF5A462-2EB0-42E4-91AA-CE27343BD675}" type="datetime1">
              <a:rPr lang="en-US" smtClean="0"/>
              <a:t>7/31/2025</a:t>
            </a:fld>
            <a:endParaRPr lang="en-US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4702468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2">
            <a:extLst>
              <a:ext uri="{FF2B5EF4-FFF2-40B4-BE49-F238E27FC236}">
                <a16:creationId xmlns:a16="http://schemas.microsoft.com/office/drawing/2014/main" id="{B9D7279C-9BB9-AD4A-BC07-8B120D195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0218" y="38099"/>
            <a:ext cx="11577782" cy="1325563"/>
          </a:xfrm>
        </p:spPr>
        <p:txBody>
          <a:bodyPr/>
          <a:lstStyle/>
          <a:p>
            <a:pPr eaLnBrk="1" hangingPunct="1"/>
            <a:r>
              <a:rPr lang="en-US" altLang="en-US" sz="3200" b="1" dirty="0" err="1">
                <a:solidFill>
                  <a:srgbClr val="C00000"/>
                </a:solidFill>
              </a:rPr>
              <a:t>Feedforward</a:t>
            </a:r>
            <a:r>
              <a:rPr lang="en-US" altLang="en-US" sz="3200" b="1" dirty="0">
                <a:solidFill>
                  <a:srgbClr val="C00000"/>
                </a:solidFill>
              </a:rPr>
              <a:t> Network Training by </a:t>
            </a:r>
            <a:br>
              <a:rPr lang="en-US" altLang="en-US" sz="3200" b="1" dirty="0">
                <a:solidFill>
                  <a:srgbClr val="C00000"/>
                </a:solidFill>
              </a:rPr>
            </a:br>
            <a:r>
              <a:rPr lang="en-US" altLang="en-US" sz="3200" b="1" dirty="0" err="1">
                <a:solidFill>
                  <a:srgbClr val="C00000"/>
                </a:solidFill>
              </a:rPr>
              <a:t>Backpropagation</a:t>
            </a:r>
            <a:r>
              <a:rPr lang="en-US" altLang="en-US" sz="3200" b="1" dirty="0">
                <a:solidFill>
                  <a:srgbClr val="C00000"/>
                </a:solidFill>
              </a:rPr>
              <a:t>: Process Summary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9DD1E-0DCC-D24F-8391-15D806C7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0EE550C4-814C-D74A-AF0A-53FE87BD79D8}" type="slidenum">
              <a:rPr lang="he-IL" alt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eaLnBrk="1" hangingPunct="1"/>
              <a:t>19</a:t>
            </a:fld>
            <a:endParaRPr lang="en-US" alt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0486" name="Rectangle 3">
            <a:extLst>
              <a:ext uri="{FF2B5EF4-FFF2-40B4-BE49-F238E27FC236}">
                <a16:creationId xmlns:a16="http://schemas.microsoft.com/office/drawing/2014/main" id="{3C642E0E-C353-2B44-89F1-1D4666FDBCD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05690" y="1385454"/>
            <a:ext cx="10619509" cy="459971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Select an architecture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Randomly initialize weights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While error is too large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Select training pattern and </a:t>
            </a:r>
            <a:r>
              <a:rPr lang="en-US" altLang="en-US" dirty="0" err="1"/>
              <a:t>feedforward</a:t>
            </a:r>
            <a:r>
              <a:rPr lang="en-US" altLang="en-US" dirty="0"/>
              <a:t> to find actual network output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Calculate errors and </a:t>
            </a:r>
            <a:r>
              <a:rPr lang="en-US" altLang="en-US" dirty="0" err="1"/>
              <a:t>backpropagate</a:t>
            </a:r>
            <a:r>
              <a:rPr lang="en-US" altLang="en-US" dirty="0"/>
              <a:t> error signals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Adjust weights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Evaluate performance using the test set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0DAB464-8E9C-427C-853C-C9BE54EA7A59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256380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D530E72E-233E-E443-1A84-D3CD02ECB889}"/>
              </a:ext>
            </a:extLst>
          </p:cNvPr>
          <p:cNvSpPr/>
          <p:nvPr/>
        </p:nvSpPr>
        <p:spPr>
          <a:xfrm>
            <a:off x="4471372" y="84408"/>
            <a:ext cx="3011576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AIM OF THE SESSION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C61438-200D-827A-D4DD-5B5127AFA187}"/>
              </a:ext>
            </a:extLst>
          </p:cNvPr>
          <p:cNvSpPr txBox="1"/>
          <p:nvPr/>
        </p:nvSpPr>
        <p:spPr>
          <a:xfrm>
            <a:off x="914400" y="684469"/>
            <a:ext cx="10731286" cy="338554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 cap="rnd">
            <a:solidFill>
              <a:schemeClr val="accent1">
                <a:lumMod val="20000"/>
                <a:lumOff val="80000"/>
              </a:schemeClr>
            </a:solidFill>
            <a:round/>
          </a:ln>
          <a:effectLst>
            <a:outerShdw blurRad="50800" dist="38100" algn="l" rotWithShape="0">
              <a:schemeClr val="accent1">
                <a:lumMod val="40000"/>
                <a:lumOff val="60000"/>
                <a:alpha val="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600" b="0" i="0" dirty="0">
                <a:effectLst/>
                <a:latin typeface="Poppins"/>
                <a:cs typeface="Poppins"/>
              </a:rPr>
              <a:t>To familiarize students with the   concept of </a:t>
            </a:r>
            <a:r>
              <a:rPr lang="en-US" sz="1600" dirty="0"/>
              <a:t>Feed forward Neural Network</a:t>
            </a:r>
            <a:endParaRPr lang="en-US" sz="1600" b="0" i="0" dirty="0">
              <a:effectLst/>
              <a:latin typeface="Poppins"/>
              <a:cs typeface="Poppins"/>
            </a:endParaRPr>
          </a:p>
        </p:txBody>
      </p:sp>
      <p:sp>
        <p:nvSpPr>
          <p:cNvPr id="7" name="Rounded Rectangle 17">
            <a:extLst>
              <a:ext uri="{FF2B5EF4-FFF2-40B4-BE49-F238E27FC236}">
                <a16:creationId xmlns:a16="http://schemas.microsoft.com/office/drawing/2014/main" id="{7F3AABB0-F8BA-C900-B6BF-45F4B58E9490}"/>
              </a:ext>
            </a:extLst>
          </p:cNvPr>
          <p:cNvSpPr/>
          <p:nvPr/>
        </p:nvSpPr>
        <p:spPr>
          <a:xfrm>
            <a:off x="4160582" y="1807062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INSTRUCTIONAL OBJECTIVES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5EAD4E-C007-9DE7-A40A-12802D3C9611}"/>
              </a:ext>
            </a:extLst>
          </p:cNvPr>
          <p:cNvSpPr txBox="1"/>
          <p:nvPr/>
        </p:nvSpPr>
        <p:spPr>
          <a:xfrm>
            <a:off x="1752600" y="2438605"/>
            <a:ext cx="8791575" cy="1323439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dirty="0">
                <a:latin typeface="Poppins"/>
                <a:cs typeface="Poppins"/>
              </a:rPr>
              <a:t>This</a:t>
            </a:r>
            <a:r>
              <a:rPr lang="en-US" sz="1600" b="0" i="0" dirty="0">
                <a:effectLst/>
                <a:latin typeface="Poppins"/>
                <a:cs typeface="Poppins"/>
              </a:rPr>
              <a:t> </a:t>
            </a:r>
            <a:r>
              <a:rPr lang="en-US" sz="1600" dirty="0">
                <a:latin typeface="Poppins"/>
                <a:cs typeface="Poppins"/>
              </a:rPr>
              <a:t>Session</a:t>
            </a:r>
            <a:r>
              <a:rPr lang="en-US" sz="1600" b="0" i="0" dirty="0">
                <a:effectLst/>
                <a:latin typeface="Poppins"/>
                <a:cs typeface="Poppins"/>
              </a:rPr>
              <a:t> is designed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Demonstrate the working of feed forward network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</a:t>
            </a:r>
            <a:r>
              <a:rPr lang="en-GB" sz="1600" b="1" dirty="0"/>
              <a:t>Solve  back </a:t>
            </a:r>
            <a:r>
              <a:rPr lang="en-GB" sz="1600" b="1" dirty="0" err="1"/>
              <a:t>propogation</a:t>
            </a:r>
            <a:r>
              <a:rPr lang="en-GB" sz="1600" b="1" dirty="0"/>
              <a:t> of a neural network</a:t>
            </a:r>
          </a:p>
          <a:p>
            <a:pPr marL="342900" indent="-342900">
              <a:buAutoNum type="arabicPeriod"/>
            </a:pPr>
            <a:endParaRPr lang="en-US" sz="1600" dirty="0">
              <a:latin typeface="Arial"/>
              <a:cs typeface="Arial"/>
            </a:endParaRPr>
          </a:p>
        </p:txBody>
      </p:sp>
      <p:pic>
        <p:nvPicPr>
          <p:cNvPr id="11" name="Graphic 10" descr="Bullseye outline">
            <a:extLst>
              <a:ext uri="{FF2B5EF4-FFF2-40B4-BE49-F238E27FC236}">
                <a16:creationId xmlns:a16="http://schemas.microsoft.com/office/drawing/2014/main" id="{AB75B03E-9C0C-0AF7-2A76-D8618F8F999A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326"/>
            <a:ext cx="914400" cy="914400"/>
          </a:xfrm>
          <a:prstGeom prst="rect">
            <a:avLst/>
          </a:prstGeom>
        </p:spPr>
      </p:pic>
      <p:pic>
        <p:nvPicPr>
          <p:cNvPr id="27" name="Graphic 26" descr="Presentation with checklist outline">
            <a:extLst>
              <a:ext uri="{FF2B5EF4-FFF2-40B4-BE49-F238E27FC236}">
                <a16:creationId xmlns:a16="http://schemas.microsoft.com/office/drawing/2014/main" id="{1E9F25CA-EF99-00B6-5FFA-810D1F1806C7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38605"/>
            <a:ext cx="914400" cy="914400"/>
          </a:xfrm>
          <a:prstGeom prst="rect">
            <a:avLst/>
          </a:prstGeom>
        </p:spPr>
      </p:pic>
      <p:sp>
        <p:nvSpPr>
          <p:cNvPr id="29" name="Rounded Rectangle 17">
            <a:extLst>
              <a:ext uri="{FF2B5EF4-FFF2-40B4-BE49-F238E27FC236}">
                <a16:creationId xmlns:a16="http://schemas.microsoft.com/office/drawing/2014/main" id="{6652A33D-9A9E-3EAC-0CAE-113901ECA179}"/>
              </a:ext>
            </a:extLst>
          </p:cNvPr>
          <p:cNvSpPr/>
          <p:nvPr/>
        </p:nvSpPr>
        <p:spPr>
          <a:xfrm>
            <a:off x="4212971" y="4249110"/>
            <a:ext cx="3870831" cy="390698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LEARNING OUTCOMES</a:t>
            </a:r>
          </a:p>
        </p:txBody>
      </p:sp>
      <p:pic>
        <p:nvPicPr>
          <p:cNvPr id="31" name="Graphic 30" descr="Idea outline">
            <a:extLst>
              <a:ext uri="{FF2B5EF4-FFF2-40B4-BE49-F238E27FC236}">
                <a16:creationId xmlns:a16="http://schemas.microsoft.com/office/drawing/2014/main" id="{5F765FC3-60CF-297F-C1BD-F5A7B8B943AF}"/>
              </a:ext>
            </a:extLst>
          </p:cNvPr>
          <p:cNvPicPr>
            <a:picLocks noChangeAspect="1"/>
          </p:cNvPicPr>
          <p:nvPr/>
        </p:nvPicPr>
        <p:blipFill>
          <a:blip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765771"/>
            <a:ext cx="914400" cy="914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0BB8E68-8B73-12DE-615E-1091F19A9A9A}"/>
              </a:ext>
            </a:extLst>
          </p:cNvPr>
          <p:cNvSpPr txBox="1"/>
          <p:nvPr/>
        </p:nvSpPr>
        <p:spPr>
          <a:xfrm>
            <a:off x="1752600" y="4772230"/>
            <a:ext cx="8791575" cy="830997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1">
                <a:lumMod val="20000"/>
                <a:lumOff val="80000"/>
              </a:schemeClr>
            </a:solidFill>
          </a:ln>
          <a:effectLst>
            <a:outerShdw blurRad="50800" dist="38100" algn="l" rotWithShape="0">
              <a:schemeClr val="accent1">
                <a:lumMod val="40000"/>
                <a:lumOff val="60000"/>
                <a:alpha val="40000"/>
              </a:schemeClr>
            </a:outerShdw>
          </a:effectLst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1600" b="0" i="0" dirty="0">
                <a:effectLst/>
                <a:latin typeface="Arial"/>
                <a:cs typeface="Arial"/>
              </a:rPr>
              <a:t>At the end of this </a:t>
            </a:r>
            <a:r>
              <a:rPr lang="en-US" sz="1600" dirty="0">
                <a:latin typeface="Arial"/>
                <a:cs typeface="Arial"/>
              </a:rPr>
              <a:t>session</a:t>
            </a:r>
            <a:r>
              <a:rPr lang="en-US" sz="1600" b="0" i="0" dirty="0">
                <a:effectLst/>
                <a:latin typeface="Arial"/>
                <a:cs typeface="Arial"/>
              </a:rPr>
              <a:t>, you should be able to:</a:t>
            </a:r>
          </a:p>
          <a:p>
            <a:pPr marL="342900" indent="-342900">
              <a:buAutoNum type="arabicPeriod"/>
            </a:pPr>
            <a:r>
              <a:rPr lang="en-US" sz="1600" b="0" i="0" dirty="0">
                <a:effectLst/>
                <a:latin typeface="Arial" panose="020B0604020202020204" pitchFamily="34" charset="0"/>
              </a:rPr>
              <a:t> Able to solve neural network using back </a:t>
            </a:r>
            <a:r>
              <a:rPr lang="en-US" sz="1600" b="0" i="0" dirty="0" err="1">
                <a:effectLst/>
                <a:latin typeface="Arial" panose="020B0604020202020204" pitchFamily="34" charset="0"/>
              </a:rPr>
              <a:t>propogation</a:t>
            </a:r>
            <a:r>
              <a:rPr lang="en-US" sz="1600" b="0" i="0" dirty="0">
                <a:effectLst/>
                <a:latin typeface="Arial" panose="020B0604020202020204" pitchFamily="34" charset="0"/>
              </a:rPr>
              <a:t>    </a:t>
            </a:r>
            <a:r>
              <a:rPr lang="en-US" sz="1600" dirty="0">
                <a:latin typeface="Arial" panose="020B0604020202020204" pitchFamily="34" charset="0"/>
              </a:rPr>
              <a:t> </a:t>
            </a:r>
            <a:endParaRPr lang="en-US" sz="1600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pic>
        <p:nvPicPr>
          <p:cNvPr id="12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1956908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9" grpId="0" animBg="1"/>
      <p:bldP spid="29" grpId="0" animBg="1"/>
      <p:bldP spid="37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>
            <a:extLst>
              <a:ext uri="{FF2B5EF4-FFF2-40B4-BE49-F238E27FC236}">
                <a16:creationId xmlns:a16="http://schemas.microsoft.com/office/drawing/2014/main" id="{BD1E5547-33A1-7943-BDF2-FFF4ED91C2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8655" y="38099"/>
            <a:ext cx="11619345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solidFill>
                  <a:srgbClr val="C00000"/>
                </a:solidFill>
              </a:rPr>
              <a:t>An Example (continued): Network Architecture</a:t>
            </a:r>
          </a:p>
        </p:txBody>
      </p:sp>
      <p:sp>
        <p:nvSpPr>
          <p:cNvPr id="43" name="Slide Number Placeholder 4">
            <a:extLst>
              <a:ext uri="{FF2B5EF4-FFF2-40B4-BE49-F238E27FC236}">
                <a16:creationId xmlns:a16="http://schemas.microsoft.com/office/drawing/2014/main" id="{11701F65-5435-984C-9428-1777362F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11C948DA-E1D5-7546-BF4B-CF7584BEE930}" type="slidenum">
              <a:rPr lang="he-IL" altLang="en-US" sz="120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</a:rPr>
              <a:pPr eaLnBrk="1" hangingPunct="1"/>
              <a:t>20</a:t>
            </a:fld>
            <a:endParaRPr lang="en-US" altLang="en-US" sz="120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1516" name="Text Box 29">
            <a:extLst>
              <a:ext uri="{FF2B5EF4-FFF2-40B4-BE49-F238E27FC236}">
                <a16:creationId xmlns:a16="http://schemas.microsoft.com/office/drawing/2014/main" id="{11C37A53-6874-114F-A59C-5BBEAFE41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5410200"/>
            <a:ext cx="304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1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286000" y="2895600"/>
            <a:ext cx="8229600" cy="2819400"/>
            <a:chOff x="2286000" y="2895600"/>
            <a:chExt cx="8229600" cy="2819400"/>
          </a:xfrm>
        </p:grpSpPr>
        <p:grpSp>
          <p:nvGrpSpPr>
            <p:cNvPr id="2" name="Group 3">
              <a:extLst>
                <a:ext uri="{FF2B5EF4-FFF2-40B4-BE49-F238E27FC236}">
                  <a16:creationId xmlns:a16="http://schemas.microsoft.com/office/drawing/2014/main" id="{77D3A355-0FFF-604F-BA1F-DC1AAC3623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81400" y="2971800"/>
              <a:ext cx="5029200" cy="2667000"/>
              <a:chOff x="1008" y="1728"/>
              <a:chExt cx="3168" cy="1680"/>
            </a:xfrm>
          </p:grpSpPr>
          <p:sp>
            <p:nvSpPr>
              <p:cNvPr id="21528" name="Line 4">
                <a:extLst>
                  <a:ext uri="{FF2B5EF4-FFF2-40B4-BE49-F238E27FC236}">
                    <a16:creationId xmlns:a16="http://schemas.microsoft.com/office/drawing/2014/main" id="{CDB51AE6-EDCD-7546-B8C7-04F51248DF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1920"/>
                <a:ext cx="1344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29" name="Line 5">
                <a:extLst>
                  <a:ext uri="{FF2B5EF4-FFF2-40B4-BE49-F238E27FC236}">
                    <a16:creationId xmlns:a16="http://schemas.microsoft.com/office/drawing/2014/main" id="{775F8605-A4F7-684B-BBB7-8980310CAD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1968"/>
                <a:ext cx="1344" cy="100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0" name="Line 6">
                <a:extLst>
                  <a:ext uri="{FF2B5EF4-FFF2-40B4-BE49-F238E27FC236}">
                    <a16:creationId xmlns:a16="http://schemas.microsoft.com/office/drawing/2014/main" id="{8410E054-5CCF-5E4B-897D-4697AAFA8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00" y="1920"/>
                <a:ext cx="1392" cy="9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1" name="Line 7">
                <a:extLst>
                  <a:ext uri="{FF2B5EF4-FFF2-40B4-BE49-F238E27FC236}">
                    <a16:creationId xmlns:a16="http://schemas.microsoft.com/office/drawing/2014/main" id="{BC3C27C7-3714-7642-8678-5B489A9E94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00" y="2880"/>
                <a:ext cx="1344" cy="9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2" name="Line 8">
                <a:extLst>
                  <a:ext uri="{FF2B5EF4-FFF2-40B4-BE49-F238E27FC236}">
                    <a16:creationId xmlns:a16="http://schemas.microsoft.com/office/drawing/2014/main" id="{F1BAA159-8D10-CE46-83FF-5E2E222447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1200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3" name="Line 9">
                <a:extLst>
                  <a:ext uri="{FF2B5EF4-FFF2-40B4-BE49-F238E27FC236}">
                    <a16:creationId xmlns:a16="http://schemas.microsoft.com/office/drawing/2014/main" id="{E5E8E57B-F87F-AC47-87F2-7C0547F87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592" y="2448"/>
                <a:ext cx="1248" cy="52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4" name="Line 10">
                <a:extLst>
                  <a:ext uri="{FF2B5EF4-FFF2-40B4-BE49-F238E27FC236}">
                    <a16:creationId xmlns:a16="http://schemas.microsoft.com/office/drawing/2014/main" id="{6ED0B0AD-C61E-6949-940B-7B6DF91F41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448"/>
                <a:ext cx="33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5" name="Line 11">
                <a:extLst>
                  <a:ext uri="{FF2B5EF4-FFF2-40B4-BE49-F238E27FC236}">
                    <a16:creationId xmlns:a16="http://schemas.microsoft.com/office/drawing/2014/main" id="{0EB33716-FFDF-E947-A511-4080344E35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1968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6" name="Line 12">
                <a:extLst>
                  <a:ext uri="{FF2B5EF4-FFF2-40B4-BE49-F238E27FC236}">
                    <a16:creationId xmlns:a16="http://schemas.microsoft.com/office/drawing/2014/main" id="{0BB14406-8959-124B-900E-E5D8FA06CB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08" y="2896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7" name="Line 13">
                <a:extLst>
                  <a:ext uri="{FF2B5EF4-FFF2-40B4-BE49-F238E27FC236}">
                    <a16:creationId xmlns:a16="http://schemas.microsoft.com/office/drawing/2014/main" id="{D7FAAE00-B846-3344-877B-34142EFCE7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920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8" name="Line 14">
                <a:extLst>
                  <a:ext uri="{FF2B5EF4-FFF2-40B4-BE49-F238E27FC236}">
                    <a16:creationId xmlns:a16="http://schemas.microsoft.com/office/drawing/2014/main" id="{4760C68C-7E44-F34D-9223-7D2BCD9D08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352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39" name="Line 15">
                <a:extLst>
                  <a:ext uri="{FF2B5EF4-FFF2-40B4-BE49-F238E27FC236}">
                    <a16:creationId xmlns:a16="http://schemas.microsoft.com/office/drawing/2014/main" id="{F8A026F1-105F-1A4D-ABF4-9374ECCF31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976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0" name="Line 16">
                <a:extLst>
                  <a:ext uri="{FF2B5EF4-FFF2-40B4-BE49-F238E27FC236}">
                    <a16:creationId xmlns:a16="http://schemas.microsoft.com/office/drawing/2014/main" id="{43AD8595-8B7E-2D46-8D24-16300F8CFC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3408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1" name="Line 17">
                <a:extLst>
                  <a:ext uri="{FF2B5EF4-FFF2-40B4-BE49-F238E27FC236}">
                    <a16:creationId xmlns:a16="http://schemas.microsoft.com/office/drawing/2014/main" id="{51EC8453-70BA-5342-852E-FA8F47858E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448"/>
                <a:ext cx="0" cy="43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2" name="Line 18">
                <a:extLst>
                  <a:ext uri="{FF2B5EF4-FFF2-40B4-BE49-F238E27FC236}">
                    <a16:creationId xmlns:a16="http://schemas.microsoft.com/office/drawing/2014/main" id="{026FE558-D1A5-FC4D-B9A3-862B4984B4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92" y="2880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en-US"/>
              </a:p>
            </p:txBody>
          </p:sp>
          <p:sp>
            <p:nvSpPr>
              <p:cNvPr id="21543" name="Oval 19">
                <a:extLst>
                  <a:ext uri="{FF2B5EF4-FFF2-40B4-BE49-F238E27FC236}">
                    <a16:creationId xmlns:a16="http://schemas.microsoft.com/office/drawing/2014/main" id="{6391FE77-98DA-864E-89CB-501E2E8458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1920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4" name="Oval 20">
                <a:extLst>
                  <a:ext uri="{FF2B5EF4-FFF2-40B4-BE49-F238E27FC236}">
                    <a16:creationId xmlns:a16="http://schemas.microsoft.com/office/drawing/2014/main" id="{8DA63EDA-21AC-364D-812C-05FEC6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2832"/>
                <a:ext cx="144" cy="144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5" name="Oval 21">
                <a:extLst>
                  <a:ext uri="{FF2B5EF4-FFF2-40B4-BE49-F238E27FC236}">
                    <a16:creationId xmlns:a16="http://schemas.microsoft.com/office/drawing/2014/main" id="{55187D5F-C40D-FA40-9BB4-6A568954A6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1728"/>
                <a:ext cx="432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6" name="Oval 22">
                <a:extLst>
                  <a:ext uri="{FF2B5EF4-FFF2-40B4-BE49-F238E27FC236}">
                    <a16:creationId xmlns:a16="http://schemas.microsoft.com/office/drawing/2014/main" id="{F8D60457-CD81-3646-B50C-D22BE8DEA0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52" y="2784"/>
                <a:ext cx="432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  <p:sp>
            <p:nvSpPr>
              <p:cNvPr id="21547" name="Oval 23">
                <a:extLst>
                  <a:ext uri="{FF2B5EF4-FFF2-40B4-BE49-F238E27FC236}">
                    <a16:creationId xmlns:a16="http://schemas.microsoft.com/office/drawing/2014/main" id="{53698CC1-1966-634C-8836-07B8DBFF0F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52" y="2256"/>
                <a:ext cx="432" cy="384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 eaLnBrk="1" hangingPunct="1"/>
                <a:endParaRPr lang="en-US" altLang="en-US"/>
              </a:p>
            </p:txBody>
          </p:sp>
        </p:grpSp>
        <p:sp>
          <p:nvSpPr>
            <p:cNvPr id="21511" name="Text Box 24">
              <a:extLst>
                <a:ext uri="{FF2B5EF4-FFF2-40B4-BE49-F238E27FC236}">
                  <a16:creationId xmlns:a16="http://schemas.microsoft.com/office/drawing/2014/main" id="{F258214E-12AF-6944-91CA-CFBB94EE92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6000" y="3597276"/>
              <a:ext cx="1143000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Sample input</a:t>
              </a:r>
            </a:p>
          </p:txBody>
        </p:sp>
        <p:sp>
          <p:nvSpPr>
            <p:cNvPr id="21512" name="Text Box 25">
              <a:extLst>
                <a:ext uri="{FF2B5EF4-FFF2-40B4-BE49-F238E27FC236}">
                  <a16:creationId xmlns:a16="http://schemas.microsoft.com/office/drawing/2014/main" id="{9EF69B9D-01D4-A941-B39B-3CD857A4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31242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0.1</a:t>
              </a:r>
            </a:p>
          </p:txBody>
        </p:sp>
        <p:sp>
          <p:nvSpPr>
            <p:cNvPr id="21513" name="Text Box 26">
              <a:extLst>
                <a:ext uri="{FF2B5EF4-FFF2-40B4-BE49-F238E27FC236}">
                  <a16:creationId xmlns:a16="http://schemas.microsoft.com/office/drawing/2014/main" id="{5E64BE3C-AD8E-5A42-8086-00259C6BD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4572000"/>
              <a:ext cx="762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0.9</a:t>
              </a:r>
            </a:p>
          </p:txBody>
        </p:sp>
        <p:sp>
          <p:nvSpPr>
            <p:cNvPr id="21514" name="Text Box 27">
              <a:extLst>
                <a:ext uri="{FF2B5EF4-FFF2-40B4-BE49-F238E27FC236}">
                  <a16:creationId xmlns:a16="http://schemas.microsoft.com/office/drawing/2014/main" id="{F9EF80DF-3FC0-574C-9BD4-0F037DBFAD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82000" y="2971801"/>
              <a:ext cx="1066800" cy="13849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Actual output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???</a:t>
              </a:r>
            </a:p>
          </p:txBody>
        </p:sp>
        <p:sp>
          <p:nvSpPr>
            <p:cNvPr id="21515" name="Text Box 28">
              <a:extLst>
                <a:ext uri="{FF2B5EF4-FFF2-40B4-BE49-F238E27FC236}">
                  <a16:creationId xmlns:a16="http://schemas.microsoft.com/office/drawing/2014/main" id="{8CC396BD-E24E-1041-BBA3-79322888F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4601" y="3733800"/>
              <a:ext cx="320675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1517" name="Text Box 30">
              <a:extLst>
                <a:ext uri="{FF2B5EF4-FFF2-40B4-BE49-F238E27FC236}">
                  <a16:creationId xmlns:a16="http://schemas.microsoft.com/office/drawing/2014/main" id="{5ED01D23-68F8-0749-AD6F-BD8C38C61A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29600" y="4572000"/>
              <a:ext cx="33655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1</a:t>
              </a:r>
            </a:p>
          </p:txBody>
        </p:sp>
        <p:sp>
          <p:nvSpPr>
            <p:cNvPr id="21518" name="Text Box 31">
              <a:extLst>
                <a:ext uri="{FF2B5EF4-FFF2-40B4-BE49-F238E27FC236}">
                  <a16:creationId xmlns:a16="http://schemas.microsoft.com/office/drawing/2014/main" id="{C8F3D717-6103-4340-A96C-019055939F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2895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19" name="Text Box 32">
              <a:extLst>
                <a:ext uri="{FF2B5EF4-FFF2-40B4-BE49-F238E27FC236}">
                  <a16:creationId xmlns:a16="http://schemas.microsoft.com/office/drawing/2014/main" id="{C7AE1793-51DF-B348-B79B-9E8B00E46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191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0" name="Text Box 33">
              <a:extLst>
                <a:ext uri="{FF2B5EF4-FFF2-40B4-BE49-F238E27FC236}">
                  <a16:creationId xmlns:a16="http://schemas.microsoft.com/office/drawing/2014/main" id="{2E618F99-F8EB-0842-8715-14107467D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35052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1" name="Text Box 34">
              <a:extLst>
                <a:ext uri="{FF2B5EF4-FFF2-40B4-BE49-F238E27FC236}">
                  <a16:creationId xmlns:a16="http://schemas.microsoft.com/office/drawing/2014/main" id="{A7F912BF-100C-9149-8BEE-214ED9F725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2600" y="52578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2" name="Text Box 35">
              <a:extLst>
                <a:ext uri="{FF2B5EF4-FFF2-40B4-BE49-F238E27FC236}">
                  <a16:creationId xmlns:a16="http://schemas.microsoft.com/office/drawing/2014/main" id="{D05C8AF3-5E73-B948-971F-7663E85DFA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38800" y="35814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dirty="0"/>
                <a:t>??</a:t>
              </a:r>
            </a:p>
          </p:txBody>
        </p:sp>
        <p:sp>
          <p:nvSpPr>
            <p:cNvPr id="21523" name="Text Box 36">
              <a:extLst>
                <a:ext uri="{FF2B5EF4-FFF2-40B4-BE49-F238E27FC236}">
                  <a16:creationId xmlns:a16="http://schemas.microsoft.com/office/drawing/2014/main" id="{C96015EE-83F6-E346-908F-7BD37196F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800" y="4800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4" name="Text Box 37">
              <a:extLst>
                <a:ext uri="{FF2B5EF4-FFF2-40B4-BE49-F238E27FC236}">
                  <a16:creationId xmlns:a16="http://schemas.microsoft.com/office/drawing/2014/main" id="{570CBF7C-47ED-D247-A6BF-BD790DE32C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32004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5" name="Text Box 38">
              <a:extLst>
                <a:ext uri="{FF2B5EF4-FFF2-40B4-BE49-F238E27FC236}">
                  <a16:creationId xmlns:a16="http://schemas.microsoft.com/office/drawing/2014/main" id="{A03283A7-0610-BC4A-A210-5A21CAED56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6" name="Text Box 39">
              <a:extLst>
                <a:ext uri="{FF2B5EF4-FFF2-40B4-BE49-F238E27FC236}">
                  <a16:creationId xmlns:a16="http://schemas.microsoft.com/office/drawing/2014/main" id="{7A4EDBFB-5852-C148-AAEA-E1E3172DF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43800" y="4419600"/>
              <a:ext cx="533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/>
                <a:t>??</a:t>
              </a:r>
            </a:p>
          </p:txBody>
        </p:sp>
        <p:sp>
          <p:nvSpPr>
            <p:cNvPr id="21527" name="Text Box 40">
              <a:extLst>
                <a:ext uri="{FF2B5EF4-FFF2-40B4-BE49-F238E27FC236}">
                  <a16:creationId xmlns:a16="http://schemas.microsoft.com/office/drawing/2014/main" id="{3E455D30-8055-5641-868B-28F8B049A8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48800" y="2971800"/>
              <a:ext cx="1066800" cy="13795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Target output</a:t>
              </a:r>
            </a:p>
            <a:p>
              <a:pPr algn="ctr" eaLnBrk="1" hangingPunct="1">
                <a:spcBef>
                  <a:spcPct val="50000"/>
                </a:spcBef>
              </a:pPr>
              <a:r>
                <a:rPr lang="en-US" altLang="en-US"/>
                <a:t>0.9</a:t>
              </a:r>
            </a:p>
          </p:txBody>
        </p:sp>
      </p:grpSp>
      <p:sp>
        <p:nvSpPr>
          <p:cNvPr id="42" name="Date Placeholder 4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B139209-59C8-4811-A600-288029CB7E57}" type="datetime1">
              <a:rPr lang="en-US" smtClean="0"/>
              <a:t>7/31/2025</a:t>
            </a:fld>
            <a:endParaRPr lang="en-US"/>
          </a:p>
        </p:txBody>
      </p:sp>
      <p:sp>
        <p:nvSpPr>
          <p:cNvPr id="44" name="Footer Placeholder 4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940874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FD6E4A38-1D7A-BA4B-8C36-D4B5F4628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099"/>
            <a:ext cx="11633200" cy="1325563"/>
          </a:xfrm>
        </p:spPr>
        <p:txBody>
          <a:bodyPr/>
          <a:lstStyle/>
          <a:p>
            <a:r>
              <a:rPr lang="sv-SE" altLang="en-US" sz="3600" b="1" dirty="0">
                <a:solidFill>
                  <a:srgbClr val="C00000"/>
                </a:solidFill>
              </a:rPr>
              <a:t>Gradient Descent 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E6CC20B-A7FF-4849-9A25-5499A170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FA279-1E7C-D644-935D-7160B5FAF81C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A00508B7-BE9C-AD49-AC98-597653F3F4D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81890" y="1233055"/>
            <a:ext cx="10543309" cy="4391891"/>
          </a:xfrm>
        </p:spPr>
        <p:txBody>
          <a:bodyPr/>
          <a:lstStyle/>
          <a:p>
            <a:pPr>
              <a:buNone/>
            </a:pPr>
            <a:r>
              <a:rPr lang="en-IN" b="1" dirty="0">
                <a:solidFill>
                  <a:srgbClr val="C00000"/>
                </a:solidFill>
              </a:rPr>
              <a:t>Gradient Descent </a:t>
            </a:r>
            <a:r>
              <a:rPr lang="sv-SE" altLang="en-US" b="1" dirty="0">
                <a:solidFill>
                  <a:srgbClr val="C00000"/>
                </a:solidFill>
              </a:rPr>
              <a:t>Learning Rule</a:t>
            </a:r>
            <a:endParaRPr lang="sv-SE" altLang="en-US" sz="2800" b="1" dirty="0">
              <a:solidFill>
                <a:srgbClr val="C00000"/>
              </a:solidFill>
            </a:endParaRPr>
          </a:p>
          <a:p>
            <a:r>
              <a:rPr lang="sv-SE" altLang="en-US" sz="2800" dirty="0"/>
              <a:t>Consider linear unit without threshold and continuous output o (not just –1,1)</a:t>
            </a:r>
          </a:p>
          <a:p>
            <a:pPr lvl="1"/>
            <a:r>
              <a:rPr lang="sv-SE" altLang="en-US" dirty="0"/>
              <a:t>o=w</a:t>
            </a:r>
            <a:r>
              <a:rPr lang="sv-SE" altLang="en-US" baseline="-25000" dirty="0"/>
              <a:t>0</a:t>
            </a:r>
            <a:r>
              <a:rPr lang="sv-SE" altLang="en-US" dirty="0"/>
              <a:t> + w</a:t>
            </a:r>
            <a:r>
              <a:rPr lang="sv-SE" altLang="en-US" baseline="-25000" dirty="0"/>
              <a:t>1</a:t>
            </a:r>
            <a:r>
              <a:rPr lang="sv-SE" altLang="en-US" dirty="0"/>
              <a:t> x</a:t>
            </a:r>
            <a:r>
              <a:rPr lang="sv-SE" altLang="en-US" baseline="-25000" dirty="0"/>
              <a:t>1</a:t>
            </a:r>
            <a:r>
              <a:rPr lang="sv-SE" altLang="en-US" dirty="0"/>
              <a:t> + … + w</a:t>
            </a:r>
            <a:r>
              <a:rPr lang="sv-SE" altLang="en-US" baseline="-25000" dirty="0"/>
              <a:t>n</a:t>
            </a:r>
            <a:r>
              <a:rPr lang="sv-SE" altLang="en-US" dirty="0"/>
              <a:t> x</a:t>
            </a:r>
            <a:r>
              <a:rPr lang="sv-SE" altLang="en-US" baseline="-25000" dirty="0"/>
              <a:t>n</a:t>
            </a:r>
          </a:p>
          <a:p>
            <a:r>
              <a:rPr lang="sv-SE" altLang="en-US" sz="2800" dirty="0"/>
              <a:t>Train the w</a:t>
            </a:r>
            <a:r>
              <a:rPr lang="sv-SE" altLang="en-US" sz="2800" baseline="-25000" dirty="0"/>
              <a:t>i</a:t>
            </a:r>
            <a:r>
              <a:rPr lang="sv-SE" altLang="en-US" sz="2800" dirty="0"/>
              <a:t>’s such that they minimize the squared error</a:t>
            </a:r>
          </a:p>
          <a:p>
            <a:pPr lvl="1"/>
            <a:r>
              <a:rPr lang="sv-SE" altLang="en-US" dirty="0"/>
              <a:t>E[w</a:t>
            </a:r>
            <a:r>
              <a:rPr lang="sv-SE" altLang="en-US" baseline="-25000" dirty="0"/>
              <a:t>1</a:t>
            </a:r>
            <a:r>
              <a:rPr lang="sv-SE" altLang="en-US" dirty="0"/>
              <a:t>,…,w</a:t>
            </a:r>
            <a:r>
              <a:rPr lang="sv-SE" altLang="en-US" baseline="-25000" dirty="0"/>
              <a:t>n</a:t>
            </a:r>
            <a:r>
              <a:rPr lang="sv-SE" altLang="en-US" dirty="0"/>
              <a:t>] = ½ </a:t>
            </a:r>
            <a:r>
              <a:rPr lang="sv-SE" altLang="en-US" sz="3600" dirty="0">
                <a:sym typeface="Symbol" pitchFamily="2" charset="2"/>
              </a:rPr>
              <a:t></a:t>
            </a:r>
            <a:r>
              <a:rPr lang="sv-SE" altLang="en-US" baseline="-25000" dirty="0">
                <a:sym typeface="Symbol" pitchFamily="2" charset="2"/>
              </a:rPr>
              <a:t>dD</a:t>
            </a:r>
            <a:r>
              <a:rPr lang="sv-SE" altLang="en-US" dirty="0">
                <a:sym typeface="Symbol" pitchFamily="2" charset="2"/>
              </a:rPr>
              <a:t> (t</a:t>
            </a:r>
            <a:r>
              <a:rPr lang="sv-SE" altLang="en-US" baseline="-25000" dirty="0">
                <a:sym typeface="Symbol" pitchFamily="2" charset="2"/>
              </a:rPr>
              <a:t>d</a:t>
            </a:r>
            <a:r>
              <a:rPr lang="sv-SE" altLang="en-US" dirty="0">
                <a:sym typeface="Symbol" pitchFamily="2" charset="2"/>
              </a:rPr>
              <a:t>-o</a:t>
            </a:r>
            <a:r>
              <a:rPr lang="sv-SE" altLang="en-US" baseline="-25000" dirty="0">
                <a:sym typeface="Symbol" pitchFamily="2" charset="2"/>
              </a:rPr>
              <a:t>d</a:t>
            </a:r>
            <a:r>
              <a:rPr lang="sv-SE" altLang="en-US" dirty="0">
                <a:sym typeface="Symbol" pitchFamily="2" charset="2"/>
              </a:rPr>
              <a:t>)</a:t>
            </a:r>
            <a:r>
              <a:rPr lang="sv-SE" altLang="en-US" baseline="30000" dirty="0">
                <a:sym typeface="Symbol" pitchFamily="2" charset="2"/>
              </a:rPr>
              <a:t>2</a:t>
            </a:r>
          </a:p>
          <a:p>
            <a:pPr lvl="1">
              <a:buFont typeface="Wingdings" pitchFamily="2" charset="2"/>
              <a:buNone/>
            </a:pPr>
            <a:r>
              <a:rPr lang="sv-SE" altLang="en-US" dirty="0"/>
              <a:t>where D is the set of training examples</a:t>
            </a:r>
            <a:endParaRPr lang="en-US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25C77F9-6078-4388-8936-150FD2BB073E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0254163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5C5AF3B3-4C7D-FB47-B8F7-95DCBDD2F7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1673" y="38099"/>
            <a:ext cx="11716327" cy="1325563"/>
          </a:xfrm>
        </p:spPr>
        <p:txBody>
          <a:bodyPr/>
          <a:lstStyle/>
          <a:p>
            <a:r>
              <a:rPr lang="sv-SE" altLang="en-US" sz="3600" b="1" dirty="0">
                <a:solidFill>
                  <a:srgbClr val="C00000"/>
                </a:solidFill>
              </a:rPr>
              <a:t>Gradient </a:t>
            </a:r>
            <a:r>
              <a:rPr lang="sv-SE" altLang="en-US" sz="3600" b="1" dirty="0" err="1">
                <a:solidFill>
                  <a:srgbClr val="C00000"/>
                </a:solidFill>
              </a:rPr>
              <a:t>Descent</a:t>
            </a:r>
            <a:endParaRPr lang="sv-SE" altLang="en-US" sz="3600" b="1" dirty="0">
              <a:solidFill>
                <a:srgbClr val="C00000"/>
              </a:solidFill>
            </a:endParaRP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FFEEA517-762C-8844-A2F5-34378D44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35340-1E7D-364F-88F1-3272B2F3CBB4}" type="slidenum">
              <a:rPr lang="en-US" altLang="en-US"/>
              <a:pPr/>
              <a:t>22</a:t>
            </a:fld>
            <a:endParaRPr lang="en-US" altLang="en-US"/>
          </a:p>
        </p:txBody>
      </p:sp>
      <p:pic>
        <p:nvPicPr>
          <p:cNvPr id="17412" name="Picture 4" descr="C:\Documents and Settings\hoffmann\My Documents\MachineLearning\error.jpg">
            <a:extLst>
              <a:ext uri="{FF2B5EF4-FFF2-40B4-BE49-F238E27FC236}">
                <a16:creationId xmlns:a16="http://schemas.microsoft.com/office/drawing/2014/main" id="{CAC9BBE9-7C50-7C4F-BC89-52F11556B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981200"/>
            <a:ext cx="6248400" cy="4692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14" name="Text Box 6">
            <a:extLst>
              <a:ext uri="{FF2B5EF4-FFF2-40B4-BE49-F238E27FC236}">
                <a16:creationId xmlns:a16="http://schemas.microsoft.com/office/drawing/2014/main" id="{F20C268E-89E8-7442-9127-3098E0B0C2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1752601"/>
            <a:ext cx="29466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/>
              <a:t>D={&lt;(1,1),1&gt;,&lt;(-1,-1),1&gt;,</a:t>
            </a:r>
          </a:p>
          <a:p>
            <a:r>
              <a:rPr lang="sv-SE" altLang="en-US"/>
              <a:t>      &lt;(1,-1),-1&gt;,&lt;(-1,1),-1&gt;}</a:t>
            </a:r>
            <a:endParaRPr lang="en-US" altLang="en-US"/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CCE7741A-1FA4-9947-9786-AD348C7392F4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2590800"/>
            <a:ext cx="6096000" cy="1524000"/>
            <a:chOff x="0" y="1632"/>
            <a:chExt cx="3840" cy="960"/>
          </a:xfrm>
        </p:grpSpPr>
        <p:sp>
          <p:nvSpPr>
            <p:cNvPr id="17413" name="Text Box 5">
              <a:extLst>
                <a:ext uri="{FF2B5EF4-FFF2-40B4-BE49-F238E27FC236}">
                  <a16:creationId xmlns:a16="http://schemas.microsoft.com/office/drawing/2014/main" id="{7703BA2A-E178-CA44-A72A-3044CFF13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0" y="1632"/>
              <a:ext cx="1905" cy="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en-US"/>
                <a:t>Gradient:</a:t>
              </a:r>
            </a:p>
            <a:p>
              <a:r>
                <a:rPr lang="sv-SE" altLang="en-US">
                  <a:sym typeface="Symbol" pitchFamily="2" charset="2"/>
                </a:rPr>
                <a:t>E[w]=[E/w</a:t>
              </a:r>
              <a:r>
                <a:rPr lang="sv-SE" altLang="en-US" baseline="-25000">
                  <a:sym typeface="Symbol" pitchFamily="2" charset="2"/>
                </a:rPr>
                <a:t>0</a:t>
              </a:r>
              <a:r>
                <a:rPr lang="sv-SE" altLang="en-US">
                  <a:sym typeface="Symbol" pitchFamily="2" charset="2"/>
                </a:rPr>
                <a:t>,… E/w</a:t>
              </a:r>
              <a:r>
                <a:rPr lang="sv-SE" altLang="en-US" baseline="-25000">
                  <a:sym typeface="Symbol" pitchFamily="2" charset="2"/>
                </a:rPr>
                <a:t>n</a:t>
              </a:r>
              <a:r>
                <a:rPr lang="sv-SE" altLang="en-US">
                  <a:sym typeface="Symbol" pitchFamily="2" charset="2"/>
                </a:rPr>
                <a:t>] </a:t>
              </a:r>
              <a:endParaRPr lang="en-US" altLang="en-US">
                <a:sym typeface="Symbol" pitchFamily="2" charset="2"/>
              </a:endParaRPr>
            </a:p>
          </p:txBody>
        </p:sp>
        <p:sp>
          <p:nvSpPr>
            <p:cNvPr id="17415" name="Line 7">
              <a:extLst>
                <a:ext uri="{FF2B5EF4-FFF2-40B4-BE49-F238E27FC236}">
                  <a16:creationId xmlns:a16="http://schemas.microsoft.com/office/drawing/2014/main" id="{BB6D3143-1ECE-9A40-B316-148AE81A8F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064"/>
              <a:ext cx="192" cy="528"/>
            </a:xfrm>
            <a:prstGeom prst="line">
              <a:avLst/>
            </a:prstGeom>
            <a:noFill/>
            <a:ln w="57150">
              <a:solidFill>
                <a:schemeClr val="hlink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3" name="Group 16">
            <a:extLst>
              <a:ext uri="{FF2B5EF4-FFF2-40B4-BE49-F238E27FC236}">
                <a16:creationId xmlns:a16="http://schemas.microsoft.com/office/drawing/2014/main" id="{9E74065F-F9B5-1C4E-8E23-153B88828142}"/>
              </a:ext>
            </a:extLst>
          </p:cNvPr>
          <p:cNvGrpSpPr>
            <a:grpSpLocks/>
          </p:cNvGrpSpPr>
          <p:nvPr/>
        </p:nvGrpSpPr>
        <p:grpSpPr bwMode="auto">
          <a:xfrm>
            <a:off x="7543802" y="2438400"/>
            <a:ext cx="1582738" cy="914400"/>
            <a:chOff x="3792" y="1536"/>
            <a:chExt cx="997" cy="576"/>
          </a:xfrm>
        </p:grpSpPr>
        <p:sp>
          <p:nvSpPr>
            <p:cNvPr id="17416" name="Line 8">
              <a:extLst>
                <a:ext uri="{FF2B5EF4-FFF2-40B4-BE49-F238E27FC236}">
                  <a16:creationId xmlns:a16="http://schemas.microsoft.com/office/drawing/2014/main" id="{94913B85-0146-BE43-9B21-9E8896A258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88" y="1824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17417" name="Text Box 9">
              <a:extLst>
                <a:ext uri="{FF2B5EF4-FFF2-40B4-BE49-F238E27FC236}">
                  <a16:creationId xmlns:a16="http://schemas.microsoft.com/office/drawing/2014/main" id="{D1DE765A-60CA-8B46-92ED-EC36FF32C9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1536"/>
              <a:ext cx="61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en-US"/>
                <a:t>(w</a:t>
              </a:r>
              <a:r>
                <a:rPr lang="sv-SE" altLang="en-US" baseline="-25000"/>
                <a:t>1</a:t>
              </a:r>
              <a:r>
                <a:rPr lang="sv-SE" altLang="en-US"/>
                <a:t>,w</a:t>
              </a:r>
              <a:r>
                <a:rPr lang="sv-SE" altLang="en-US" baseline="-25000"/>
                <a:t>2</a:t>
              </a:r>
              <a:r>
                <a:rPr lang="sv-SE" altLang="en-US"/>
                <a:t>)</a:t>
              </a:r>
              <a:endParaRPr lang="en-US" altLang="en-US"/>
            </a:p>
          </p:txBody>
        </p:sp>
        <p:sp>
          <p:nvSpPr>
            <p:cNvPr id="17418" name="Oval 10">
              <a:extLst>
                <a:ext uri="{FF2B5EF4-FFF2-40B4-BE49-F238E27FC236}">
                  <a16:creationId xmlns:a16="http://schemas.microsoft.com/office/drawing/2014/main" id="{5908FBCD-C397-504C-9E79-B679A604D0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92" y="2016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8">
            <a:extLst>
              <a:ext uri="{FF2B5EF4-FFF2-40B4-BE49-F238E27FC236}">
                <a16:creationId xmlns:a16="http://schemas.microsoft.com/office/drawing/2014/main" id="{54C6C470-AC0B-9543-B5AD-C90D1FD6E68A}"/>
              </a:ext>
            </a:extLst>
          </p:cNvPr>
          <p:cNvGrpSpPr>
            <a:grpSpLocks/>
          </p:cNvGrpSpPr>
          <p:nvPr/>
        </p:nvGrpSpPr>
        <p:grpSpPr bwMode="auto">
          <a:xfrm>
            <a:off x="7239002" y="3657600"/>
            <a:ext cx="2817813" cy="533400"/>
            <a:chOff x="3600" y="2304"/>
            <a:chExt cx="1775" cy="336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2E1B4375-AB83-CD4F-AAC4-5A6FE2BDCD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544"/>
              <a:ext cx="96" cy="96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0" name="Text Box 12">
              <a:extLst>
                <a:ext uri="{FF2B5EF4-FFF2-40B4-BE49-F238E27FC236}">
                  <a16:creationId xmlns:a16="http://schemas.microsoft.com/office/drawing/2014/main" id="{D539CFC7-2A6C-694A-AF12-35851C3C15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2304"/>
              <a:ext cx="1343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sv-SE" altLang="en-US"/>
                <a:t>(w</a:t>
              </a:r>
              <a:r>
                <a:rPr lang="sv-SE" altLang="en-US" baseline="-25000"/>
                <a:t>1</a:t>
              </a:r>
              <a:r>
                <a:rPr lang="sv-SE" altLang="en-US"/>
                <a:t>+</a:t>
              </a:r>
              <a:r>
                <a:rPr lang="sv-SE" altLang="en-US">
                  <a:sym typeface="Symbol" pitchFamily="2" charset="2"/>
                </a:rPr>
                <a:t>w</a:t>
              </a:r>
              <a:r>
                <a:rPr lang="sv-SE" altLang="en-US" baseline="-25000">
                  <a:sym typeface="Symbol" pitchFamily="2" charset="2"/>
                </a:rPr>
                <a:t>1</a:t>
              </a:r>
              <a:r>
                <a:rPr lang="sv-SE" altLang="en-US"/>
                <a:t>,w</a:t>
              </a:r>
              <a:r>
                <a:rPr lang="sv-SE" altLang="en-US" baseline="-25000"/>
                <a:t>2 </a:t>
              </a:r>
              <a:r>
                <a:rPr lang="sv-SE" altLang="en-US"/>
                <a:t>+</a:t>
              </a:r>
              <a:r>
                <a:rPr lang="sv-SE" altLang="en-US">
                  <a:sym typeface="Symbol" pitchFamily="2" charset="2"/>
                </a:rPr>
                <a:t>w</a:t>
              </a:r>
              <a:r>
                <a:rPr lang="sv-SE" altLang="en-US" baseline="-25000">
                  <a:sym typeface="Symbol" pitchFamily="2" charset="2"/>
                </a:rPr>
                <a:t>2</a:t>
              </a:r>
              <a:r>
                <a:rPr lang="sv-SE" altLang="en-US"/>
                <a:t>)</a:t>
              </a:r>
              <a:endParaRPr lang="en-US" altLang="en-US"/>
            </a:p>
          </p:txBody>
        </p:sp>
        <p:sp>
          <p:nvSpPr>
            <p:cNvPr id="17421" name="Line 13">
              <a:extLst>
                <a:ext uri="{FF2B5EF4-FFF2-40B4-BE49-F238E27FC236}">
                  <a16:creationId xmlns:a16="http://schemas.microsoft.com/office/drawing/2014/main" id="{3AA47718-2CA1-4D4B-875D-D529E3B372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44" y="2400"/>
              <a:ext cx="336" cy="19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17422" name="Text Box 14">
            <a:extLst>
              <a:ext uri="{FF2B5EF4-FFF2-40B4-BE49-F238E27FC236}">
                <a16:creationId xmlns:a16="http://schemas.microsoft.com/office/drawing/2014/main" id="{740501C6-E872-E249-809C-E3743F988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581400"/>
            <a:ext cx="158248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>
                <a:sym typeface="Symbol" pitchFamily="2" charset="2"/>
              </a:rPr>
              <a:t>w</a:t>
            </a:r>
            <a:r>
              <a:rPr lang="sv-SE" altLang="en-US"/>
              <a:t>=-</a:t>
            </a:r>
            <a:r>
              <a:rPr lang="sv-SE" altLang="en-US">
                <a:sym typeface="Symbol" pitchFamily="2" charset="2"/>
              </a:rPr>
              <a:t> E[w]</a:t>
            </a:r>
            <a:endParaRPr lang="en-US" altLang="en-US"/>
          </a:p>
        </p:txBody>
      </p:sp>
      <p:sp>
        <p:nvSpPr>
          <p:cNvPr id="17423" name="Text Box 15">
            <a:extLst>
              <a:ext uri="{FF2B5EF4-FFF2-40B4-BE49-F238E27FC236}">
                <a16:creationId xmlns:a16="http://schemas.microsoft.com/office/drawing/2014/main" id="{1A70B44A-BA6E-EB45-A574-55EEBCAAE0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191001"/>
            <a:ext cx="301556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sv-SE" altLang="en-US">
                <a:sym typeface="Symbol" pitchFamily="2" charset="2"/>
              </a:rPr>
              <a:t>w</a:t>
            </a:r>
            <a:r>
              <a:rPr lang="sv-SE" altLang="en-US" baseline="-25000">
                <a:sym typeface="Symbol" pitchFamily="2" charset="2"/>
              </a:rPr>
              <a:t>i</a:t>
            </a:r>
            <a:r>
              <a:rPr lang="sv-SE" altLang="en-US"/>
              <a:t>=-</a:t>
            </a:r>
            <a:r>
              <a:rPr lang="sv-SE" altLang="en-US">
                <a:sym typeface="Symbol" pitchFamily="2" charset="2"/>
              </a:rPr>
              <a:t> E/w</a:t>
            </a:r>
            <a:r>
              <a:rPr lang="sv-SE" altLang="en-US" baseline="-25000">
                <a:sym typeface="Symbol" pitchFamily="2" charset="2"/>
              </a:rPr>
              <a:t>i</a:t>
            </a:r>
          </a:p>
          <a:p>
            <a:r>
              <a:rPr lang="sv-SE" altLang="en-US" baseline="-25000">
                <a:sym typeface="Symbol" pitchFamily="2" charset="2"/>
              </a:rPr>
              <a:t>  </a:t>
            </a:r>
            <a:r>
              <a:rPr lang="sv-SE" altLang="en-US">
                <a:sym typeface="Symbol" pitchFamily="2" charset="2"/>
              </a:rPr>
              <a:t>=/w</a:t>
            </a:r>
            <a:r>
              <a:rPr lang="sv-SE" altLang="en-US" baseline="-25000">
                <a:sym typeface="Symbol" pitchFamily="2" charset="2"/>
              </a:rPr>
              <a:t>i</a:t>
            </a:r>
            <a:r>
              <a:rPr lang="sv-SE" altLang="en-US">
                <a:sym typeface="Symbol" pitchFamily="2" charset="2"/>
              </a:rPr>
              <a:t> 1/2</a:t>
            </a:r>
            <a:r>
              <a:rPr lang="sv-SE" altLang="en-US" sz="3200">
                <a:sym typeface="Symbol" pitchFamily="2" charset="2"/>
              </a:rPr>
              <a:t>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(t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-o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)</a:t>
            </a:r>
            <a:r>
              <a:rPr lang="sv-SE" altLang="en-US" baseline="30000">
                <a:sym typeface="Symbol" pitchFamily="2" charset="2"/>
              </a:rPr>
              <a:t>2</a:t>
            </a:r>
          </a:p>
          <a:p>
            <a:r>
              <a:rPr lang="sv-SE" altLang="en-US">
                <a:sym typeface="Symbol" pitchFamily="2" charset="2"/>
              </a:rPr>
              <a:t> = /w</a:t>
            </a:r>
            <a:r>
              <a:rPr lang="sv-SE" altLang="en-US" baseline="-25000">
                <a:sym typeface="Symbol" pitchFamily="2" charset="2"/>
              </a:rPr>
              <a:t>i</a:t>
            </a:r>
            <a:r>
              <a:rPr lang="sv-SE" altLang="en-US">
                <a:sym typeface="Symbol" pitchFamily="2" charset="2"/>
              </a:rPr>
              <a:t> 1/2</a:t>
            </a:r>
            <a:r>
              <a:rPr lang="sv-SE" altLang="en-US" sz="3200">
                <a:sym typeface="Symbol" pitchFamily="2" charset="2"/>
              </a:rPr>
              <a:t>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(t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-</a:t>
            </a:r>
            <a:r>
              <a:rPr lang="sv-SE" altLang="en-US" sz="3200">
                <a:sym typeface="Symbol" pitchFamily="2" charset="2"/>
              </a:rPr>
              <a:t></a:t>
            </a:r>
            <a:r>
              <a:rPr lang="sv-SE" altLang="en-US" baseline="-25000">
                <a:sym typeface="Symbol" pitchFamily="2" charset="2"/>
              </a:rPr>
              <a:t>i </a:t>
            </a:r>
            <a:r>
              <a:rPr lang="sv-SE" altLang="en-US">
                <a:sym typeface="Symbol" pitchFamily="2" charset="2"/>
              </a:rPr>
              <a:t>w</a:t>
            </a:r>
            <a:r>
              <a:rPr lang="sv-SE" altLang="en-US" baseline="-25000">
                <a:sym typeface="Symbol" pitchFamily="2" charset="2"/>
              </a:rPr>
              <a:t>i </a:t>
            </a:r>
            <a:r>
              <a:rPr lang="sv-SE" altLang="en-US">
                <a:sym typeface="Symbol" pitchFamily="2" charset="2"/>
              </a:rPr>
              <a:t>x</a:t>
            </a:r>
            <a:r>
              <a:rPr lang="sv-SE" altLang="en-US" baseline="-25000">
                <a:sym typeface="Symbol" pitchFamily="2" charset="2"/>
              </a:rPr>
              <a:t>i</a:t>
            </a:r>
            <a:r>
              <a:rPr lang="sv-SE" altLang="en-US">
                <a:sym typeface="Symbol" pitchFamily="2" charset="2"/>
              </a:rPr>
              <a:t>)</a:t>
            </a:r>
            <a:r>
              <a:rPr lang="sv-SE" altLang="en-US" baseline="30000">
                <a:sym typeface="Symbol" pitchFamily="2" charset="2"/>
              </a:rPr>
              <a:t>2</a:t>
            </a:r>
          </a:p>
          <a:p>
            <a:r>
              <a:rPr lang="sv-SE" altLang="en-US" baseline="30000">
                <a:sym typeface="Symbol" pitchFamily="2" charset="2"/>
              </a:rPr>
              <a:t>  </a:t>
            </a:r>
            <a:r>
              <a:rPr lang="sv-SE" altLang="en-US">
                <a:sym typeface="Symbol" pitchFamily="2" charset="2"/>
              </a:rPr>
              <a:t>= </a:t>
            </a:r>
            <a:r>
              <a:rPr lang="sv-SE" altLang="en-US" sz="3200">
                <a:sym typeface="Symbol" pitchFamily="2" charset="2"/>
              </a:rPr>
              <a:t>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(t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- o</a:t>
            </a:r>
            <a:r>
              <a:rPr lang="sv-SE" altLang="en-US" baseline="-25000">
                <a:sym typeface="Symbol" pitchFamily="2" charset="2"/>
              </a:rPr>
              <a:t>d</a:t>
            </a:r>
            <a:r>
              <a:rPr lang="sv-SE" altLang="en-US">
                <a:sym typeface="Symbol" pitchFamily="2" charset="2"/>
              </a:rPr>
              <a:t>)(-x</a:t>
            </a:r>
            <a:r>
              <a:rPr lang="sv-SE" altLang="en-US" baseline="-25000">
                <a:sym typeface="Symbol" pitchFamily="2" charset="2"/>
              </a:rPr>
              <a:t>i</a:t>
            </a:r>
            <a:r>
              <a:rPr lang="sv-SE" altLang="en-US">
                <a:sym typeface="Symbol" pitchFamily="2" charset="2"/>
              </a:rPr>
              <a:t>)</a:t>
            </a:r>
            <a:endParaRPr lang="en-US" altLang="en-US" baseline="30000">
              <a:sym typeface="Symbol" pitchFamily="2" charset="2"/>
            </a:endParaRPr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F4DE238-5355-4C78-9D99-CC888617D334}" type="datetime1">
              <a:rPr lang="en-US" smtClean="0"/>
              <a:t>7/31/2025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3848261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4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74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4" grpId="0" autoUpdateAnimBg="0"/>
      <p:bldP spid="17422" grpId="0" autoUpdateAnimBg="0"/>
      <p:bldP spid="17423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6BA34D4A-CA21-2545-87CE-449D57073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15636" y="38099"/>
            <a:ext cx="11522364" cy="1325563"/>
          </a:xfrm>
        </p:spPr>
        <p:txBody>
          <a:bodyPr/>
          <a:lstStyle/>
          <a:p>
            <a:r>
              <a:rPr lang="sv-SE" altLang="en-US" sz="3600" b="1" dirty="0">
                <a:solidFill>
                  <a:srgbClr val="C00000"/>
                </a:solidFill>
              </a:rPr>
              <a:t>Gradient Descent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93CDBBE-E339-BC4E-9003-A00552C89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BE05F-CF08-F349-9F87-9838334DCC27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30D87C6E-9BA6-5A41-BC70-1DBE785501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29490" y="1260764"/>
            <a:ext cx="11513127" cy="504305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None/>
            </a:pPr>
            <a:r>
              <a:rPr lang="sv-SE" altLang="en-US" sz="2200" dirty="0"/>
              <a:t>Gradient-Descent(</a:t>
            </a:r>
            <a:r>
              <a:rPr lang="sv-SE" altLang="en-US" sz="2200" i="1" dirty="0"/>
              <a:t>training_examples</a:t>
            </a:r>
            <a:r>
              <a:rPr lang="sv-SE" altLang="en-US" sz="2200" dirty="0"/>
              <a:t>, </a:t>
            </a:r>
            <a:r>
              <a:rPr lang="sv-SE" altLang="en-US" sz="2200" dirty="0">
                <a:sym typeface="Symbol" pitchFamily="2" charset="2"/>
              </a:rPr>
              <a:t>)</a:t>
            </a:r>
          </a:p>
          <a:p>
            <a:pPr>
              <a:buFont typeface="Wingdings" pitchFamily="2" charset="2"/>
              <a:buNone/>
            </a:pPr>
            <a:r>
              <a:rPr lang="sv-SE" altLang="en-US" sz="2200" dirty="0">
                <a:sym typeface="Symbol" pitchFamily="2" charset="2"/>
              </a:rPr>
              <a:t>	Each training example is a pair of the form &lt;(x</a:t>
            </a:r>
            <a:r>
              <a:rPr lang="sv-SE" altLang="en-US" sz="2200" baseline="-25000" dirty="0">
                <a:sym typeface="Symbol" pitchFamily="2" charset="2"/>
              </a:rPr>
              <a:t>1</a:t>
            </a:r>
            <a:r>
              <a:rPr lang="sv-SE" altLang="en-US" sz="2200" dirty="0">
                <a:sym typeface="Symbol" pitchFamily="2" charset="2"/>
              </a:rPr>
              <a:t>,…x</a:t>
            </a:r>
            <a:r>
              <a:rPr lang="sv-SE" altLang="en-US" sz="2200" baseline="-25000" dirty="0">
                <a:sym typeface="Symbol" pitchFamily="2" charset="2"/>
              </a:rPr>
              <a:t>n</a:t>
            </a:r>
            <a:r>
              <a:rPr lang="sv-SE" altLang="en-US" sz="2200" dirty="0">
                <a:sym typeface="Symbol" pitchFamily="2" charset="2"/>
              </a:rPr>
              <a:t>),t&gt; where (x</a:t>
            </a:r>
            <a:r>
              <a:rPr lang="sv-SE" altLang="en-US" sz="2200" baseline="-25000" dirty="0">
                <a:sym typeface="Symbol" pitchFamily="2" charset="2"/>
              </a:rPr>
              <a:t>1</a:t>
            </a:r>
            <a:r>
              <a:rPr lang="sv-SE" altLang="en-US" sz="2200" dirty="0">
                <a:sym typeface="Symbol" pitchFamily="2" charset="2"/>
              </a:rPr>
              <a:t>,…,x</a:t>
            </a:r>
            <a:r>
              <a:rPr lang="sv-SE" altLang="en-US" sz="2200" baseline="-25000" dirty="0">
                <a:sym typeface="Symbol" pitchFamily="2" charset="2"/>
              </a:rPr>
              <a:t>n</a:t>
            </a:r>
            <a:r>
              <a:rPr lang="sv-SE" altLang="en-US" sz="2200" dirty="0">
                <a:sym typeface="Symbol" pitchFamily="2" charset="2"/>
              </a:rPr>
              <a:t>) is the vector of input values, and t is the target output value,  is the learning rate (e.g. 0.1)</a:t>
            </a:r>
          </a:p>
          <a:p>
            <a:r>
              <a:rPr lang="sv-SE" altLang="en-US" sz="2200" dirty="0"/>
              <a:t>Initialize each w</a:t>
            </a:r>
            <a:r>
              <a:rPr lang="sv-SE" altLang="en-US" sz="2200" baseline="-25000" dirty="0"/>
              <a:t>i</a:t>
            </a:r>
            <a:r>
              <a:rPr lang="sv-SE" altLang="en-US" sz="2200" dirty="0"/>
              <a:t> to some small random value</a:t>
            </a:r>
          </a:p>
          <a:p>
            <a:r>
              <a:rPr lang="sv-SE" altLang="en-US" sz="2200" dirty="0"/>
              <a:t>Until the termination condition is met, Do</a:t>
            </a:r>
          </a:p>
          <a:p>
            <a:pPr lvl="1"/>
            <a:r>
              <a:rPr lang="sv-SE" altLang="en-US" sz="2200" dirty="0"/>
              <a:t>Initialize each </a:t>
            </a:r>
            <a:r>
              <a:rPr lang="sv-SE" altLang="en-US" sz="2200" dirty="0">
                <a:sym typeface="Symbol" pitchFamily="2" charset="2"/>
              </a:rPr>
              <a:t>w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 to zero</a:t>
            </a:r>
          </a:p>
          <a:p>
            <a:pPr lvl="1"/>
            <a:r>
              <a:rPr lang="sv-SE" altLang="en-US" sz="2200" dirty="0">
                <a:sym typeface="Symbol" pitchFamily="2" charset="2"/>
              </a:rPr>
              <a:t>For each &lt;(x</a:t>
            </a:r>
            <a:r>
              <a:rPr lang="sv-SE" altLang="en-US" sz="2200" baseline="-25000" dirty="0">
                <a:sym typeface="Symbol" pitchFamily="2" charset="2"/>
              </a:rPr>
              <a:t>1</a:t>
            </a:r>
            <a:r>
              <a:rPr lang="sv-SE" altLang="en-US" sz="2200" dirty="0">
                <a:sym typeface="Symbol" pitchFamily="2" charset="2"/>
              </a:rPr>
              <a:t>,…x</a:t>
            </a:r>
            <a:r>
              <a:rPr lang="sv-SE" altLang="en-US" sz="2200" baseline="-25000" dirty="0">
                <a:sym typeface="Symbol" pitchFamily="2" charset="2"/>
              </a:rPr>
              <a:t>n</a:t>
            </a:r>
            <a:r>
              <a:rPr lang="sv-SE" altLang="en-US" sz="2200" dirty="0">
                <a:sym typeface="Symbol" pitchFamily="2" charset="2"/>
              </a:rPr>
              <a:t>),t&gt; in </a:t>
            </a:r>
            <a:r>
              <a:rPr lang="sv-SE" altLang="en-US" sz="2200" i="1" dirty="0">
                <a:sym typeface="Symbol" pitchFamily="2" charset="2"/>
              </a:rPr>
              <a:t>training_examples</a:t>
            </a:r>
            <a:r>
              <a:rPr lang="sv-SE" altLang="en-US" sz="2200" dirty="0">
                <a:sym typeface="Symbol" pitchFamily="2" charset="2"/>
              </a:rPr>
              <a:t> Do</a:t>
            </a:r>
          </a:p>
          <a:p>
            <a:pPr lvl="2"/>
            <a:r>
              <a:rPr lang="sv-SE" altLang="en-US" sz="2200" dirty="0">
                <a:sym typeface="Symbol" pitchFamily="2" charset="2"/>
              </a:rPr>
              <a:t>Input the instance (x</a:t>
            </a:r>
            <a:r>
              <a:rPr lang="sv-SE" altLang="en-US" sz="2200" baseline="-25000" dirty="0">
                <a:sym typeface="Symbol" pitchFamily="2" charset="2"/>
              </a:rPr>
              <a:t>1</a:t>
            </a:r>
            <a:r>
              <a:rPr lang="sv-SE" altLang="en-US" sz="2200" dirty="0">
                <a:sym typeface="Symbol" pitchFamily="2" charset="2"/>
              </a:rPr>
              <a:t>,…,x</a:t>
            </a:r>
            <a:r>
              <a:rPr lang="sv-SE" altLang="en-US" sz="2200" baseline="-25000" dirty="0">
                <a:sym typeface="Symbol" pitchFamily="2" charset="2"/>
              </a:rPr>
              <a:t>n</a:t>
            </a:r>
            <a:r>
              <a:rPr lang="sv-SE" altLang="en-US" sz="2200" dirty="0">
                <a:sym typeface="Symbol" pitchFamily="2" charset="2"/>
              </a:rPr>
              <a:t>) to the linear unit and compute the output o</a:t>
            </a:r>
          </a:p>
          <a:p>
            <a:pPr lvl="2"/>
            <a:r>
              <a:rPr lang="sv-SE" altLang="en-US" sz="2200" dirty="0">
                <a:sym typeface="Symbol" pitchFamily="2" charset="2"/>
              </a:rPr>
              <a:t>For each linear unit weight 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 Do</a:t>
            </a:r>
          </a:p>
          <a:p>
            <a:pPr lvl="3"/>
            <a:r>
              <a:rPr lang="sv-SE" altLang="en-US" sz="2200" dirty="0">
                <a:sym typeface="Symbol" pitchFamily="2" charset="2"/>
              </a:rPr>
              <a:t> w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= w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 +  (t-o) x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</a:p>
          <a:p>
            <a:pPr lvl="1"/>
            <a:r>
              <a:rPr lang="sv-SE" altLang="en-US" sz="2200" dirty="0">
                <a:sym typeface="Symbol" pitchFamily="2" charset="2"/>
              </a:rPr>
              <a:t>For each linear unit weight wi Do</a:t>
            </a:r>
          </a:p>
          <a:p>
            <a:pPr lvl="2"/>
            <a:r>
              <a:rPr lang="sv-SE" altLang="en-US" sz="2200" dirty="0">
                <a:sym typeface="Symbol" pitchFamily="2" charset="2"/>
              </a:rPr>
              <a:t>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=w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r>
              <a:rPr lang="sv-SE" altLang="en-US" sz="2200" dirty="0">
                <a:sym typeface="Symbol" pitchFamily="2" charset="2"/>
              </a:rPr>
              <a:t>+w</a:t>
            </a:r>
            <a:r>
              <a:rPr lang="sv-SE" altLang="en-US" sz="2200" baseline="-25000" dirty="0">
                <a:sym typeface="Symbol" pitchFamily="2" charset="2"/>
              </a:rPr>
              <a:t>i</a:t>
            </a:r>
            <a:endParaRPr lang="en-US" altLang="en-US" sz="2200" baseline="-25000" dirty="0">
              <a:sym typeface="Symbol" pitchFamily="2" charset="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2289887-B32A-4094-86F0-EFD7E1AAB2FD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40333315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6C617F6-8957-3B4C-9EE2-4E890FFE7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38099"/>
            <a:ext cx="11938000" cy="1325563"/>
          </a:xfrm>
        </p:spPr>
        <p:txBody>
          <a:bodyPr/>
          <a:lstStyle/>
          <a:p>
            <a:r>
              <a:rPr lang="sv-SE" altLang="en-US" sz="3200" b="1" dirty="0">
                <a:solidFill>
                  <a:srgbClr val="C00000"/>
                </a:solidFill>
              </a:rPr>
              <a:t>Comparison Perceptron and Gradient Descent Rule</a:t>
            </a:r>
            <a:endParaRPr lang="en-US" altLang="en-US" sz="32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2108217-1EA3-364A-B3FA-3F190DC8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32EA1A-85F7-7C47-B102-A223F3140357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9B576BD-88DB-1F43-9DF0-C0EC4F6179AA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63235" y="1281546"/>
            <a:ext cx="11236037" cy="475903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altLang="en-US" sz="2400" dirty="0"/>
              <a:t>Perceptron learning rule guaranteed to succeed if</a:t>
            </a:r>
          </a:p>
          <a:p>
            <a:pPr>
              <a:lnSpc>
                <a:spcPct val="90000"/>
              </a:lnSpc>
            </a:pPr>
            <a:r>
              <a:rPr lang="sv-SE" altLang="en-US" sz="2400" dirty="0"/>
              <a:t>Training examples are linearly separable</a:t>
            </a:r>
          </a:p>
          <a:p>
            <a:pPr>
              <a:lnSpc>
                <a:spcPct val="90000"/>
              </a:lnSpc>
            </a:pPr>
            <a:r>
              <a:rPr lang="sv-SE" altLang="en-US" sz="2400" dirty="0"/>
              <a:t>Sufficiently small learning rate </a:t>
            </a:r>
            <a:r>
              <a:rPr lang="sv-SE" altLang="en-US" sz="2400" dirty="0">
                <a:sym typeface="Symbol" pitchFamily="2" charset="2"/>
              </a:rPr>
              <a:t>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sv-SE" altLang="en-US" sz="2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sv-SE" altLang="en-US" sz="2400" dirty="0"/>
              <a:t>Linear unit training rules uses gradient descent</a:t>
            </a:r>
          </a:p>
          <a:p>
            <a:pPr>
              <a:lnSpc>
                <a:spcPct val="90000"/>
              </a:lnSpc>
            </a:pPr>
            <a:r>
              <a:rPr lang="sv-SE" altLang="en-US" sz="2400" dirty="0"/>
              <a:t>Guaranteed to converge to hypothesis with minimum squared error</a:t>
            </a:r>
          </a:p>
          <a:p>
            <a:pPr>
              <a:lnSpc>
                <a:spcPct val="90000"/>
              </a:lnSpc>
            </a:pPr>
            <a:r>
              <a:rPr lang="sv-SE" altLang="en-US" sz="2400" dirty="0"/>
              <a:t>Given sufficiently small learning rate </a:t>
            </a:r>
            <a:r>
              <a:rPr lang="sv-SE" altLang="en-US" sz="2400" dirty="0">
                <a:sym typeface="Symbol" pitchFamily="2" charset="2"/>
              </a:rPr>
              <a:t></a:t>
            </a:r>
          </a:p>
          <a:p>
            <a:pPr>
              <a:lnSpc>
                <a:spcPct val="90000"/>
              </a:lnSpc>
            </a:pPr>
            <a:r>
              <a:rPr lang="sv-SE" altLang="en-US" sz="2400" dirty="0">
                <a:sym typeface="Symbol" pitchFamily="2" charset="2"/>
              </a:rPr>
              <a:t>Even when training data contains noise</a:t>
            </a:r>
          </a:p>
          <a:p>
            <a:pPr>
              <a:lnSpc>
                <a:spcPct val="90000"/>
              </a:lnSpc>
            </a:pPr>
            <a:r>
              <a:rPr lang="sv-SE" altLang="en-US" sz="2400" dirty="0"/>
              <a:t>Even when training data not separable by H</a:t>
            </a:r>
          </a:p>
          <a:p>
            <a:pPr lvl="1">
              <a:lnSpc>
                <a:spcPct val="90000"/>
              </a:lnSpc>
            </a:pPr>
            <a:endParaRPr lang="en-US" alt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941CA3F-62FC-4E48-BA7B-8E6453341342}" type="datetime1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2816704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782" y="1399308"/>
            <a:ext cx="11291454" cy="476596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18656" y="235528"/>
            <a:ext cx="8603672" cy="914400"/>
          </a:xfrm>
        </p:spPr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Example of Gradient Descent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BDB7A29-20D9-4E0F-AE31-CAC2D3790D90}" type="datetime1">
              <a:rPr lang="en-US" smtClean="0"/>
              <a:t>7/31/2025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3F7A4-EE46-4698-925B-E5052D86BA1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Deep learning</a:t>
            </a:r>
          </a:p>
        </p:txBody>
      </p:sp>
    </p:spTree>
    <p:extLst>
      <p:ext uri="{BB962C8B-B14F-4D97-AF65-F5344CB8AC3E}">
        <p14:creationId xmlns:p14="http://schemas.microsoft.com/office/powerpoint/2010/main" val="1827801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17">
            <a:extLst>
              <a:ext uri="{FF2B5EF4-FFF2-40B4-BE49-F238E27FC236}">
                <a16:creationId xmlns:a16="http://schemas.microsoft.com/office/drawing/2014/main" id="{ED7FD29D-BBDE-078E-D487-E57247CDB50D}"/>
              </a:ext>
            </a:extLst>
          </p:cNvPr>
          <p:cNvSpPr/>
          <p:nvPr/>
        </p:nvSpPr>
        <p:spPr>
          <a:xfrm>
            <a:off x="3390636" y="94783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SELF-ASSESSMENT QUESTIONS</a:t>
            </a:r>
          </a:p>
        </p:txBody>
      </p:sp>
      <p:sp>
        <p:nvSpPr>
          <p:cNvPr id="7" name="Google Shape;502;p17">
            <a:extLst>
              <a:ext uri="{FF2B5EF4-FFF2-40B4-BE49-F238E27FC236}">
                <a16:creationId xmlns:a16="http://schemas.microsoft.com/office/drawing/2014/main" id="{AE3D0AA7-0A5F-7BD6-7BC7-1D38F326B8B4}"/>
              </a:ext>
            </a:extLst>
          </p:cNvPr>
          <p:cNvSpPr/>
          <p:nvPr/>
        </p:nvSpPr>
        <p:spPr>
          <a:xfrm>
            <a:off x="1009895" y="1093156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/>
            <a:endParaRPr lang="en-IN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What is the objective of </a:t>
            </a:r>
            <a:r>
              <a:rPr lang="en-US" dirty="0" err="1"/>
              <a:t>backpropagation</a:t>
            </a:r>
            <a:r>
              <a:rPr lang="en-US" dirty="0"/>
              <a:t> algorithm?</a:t>
            </a:r>
            <a:endParaRPr sz="1600" dirty="0">
              <a:solidFill>
                <a:schemeClr val="bg1"/>
              </a:solidFill>
              <a:latin typeface="Poppins" panose="00000500000000000000" pitchFamily="2" charset="0"/>
              <a:ea typeface="Calibri"/>
              <a:cs typeface="Poppins" panose="00000500000000000000" pitchFamily="2" charset="0"/>
              <a:sym typeface="Calibri"/>
            </a:endParaRPr>
          </a:p>
        </p:txBody>
      </p:sp>
      <p:sp>
        <p:nvSpPr>
          <p:cNvPr id="13" name="Google Shape;502;p17">
            <a:extLst>
              <a:ext uri="{FF2B5EF4-FFF2-40B4-BE49-F238E27FC236}">
                <a16:creationId xmlns:a16="http://schemas.microsoft.com/office/drawing/2014/main" id="{BB41B87C-BE5F-4BF2-531D-57DC21D1A451}"/>
              </a:ext>
            </a:extLst>
          </p:cNvPr>
          <p:cNvSpPr/>
          <p:nvPr/>
        </p:nvSpPr>
        <p:spPr>
          <a:xfrm>
            <a:off x="531338" y="4512297"/>
            <a:ext cx="10172210" cy="710244"/>
          </a:xfrm>
          <a:prstGeom prst="roundRect">
            <a:avLst>
              <a:gd name="adj" fmla="val 35613"/>
            </a:avLst>
          </a:prstGeom>
          <a:solidFill>
            <a:srgbClr val="E84845"/>
          </a:solidFill>
          <a:ln>
            <a:noFill/>
          </a:ln>
          <a:effectLst>
            <a:outerShdw blurRad="190500" sx="102000" sy="102000" algn="ctr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en-US" sz="1600" dirty="0"/>
              <a:t> 2. </a:t>
            </a:r>
            <a:r>
              <a:rPr lang="en-US" sz="1600" b="1" dirty="0"/>
              <a:t>What are the general tasks that are performed with </a:t>
            </a:r>
            <a:r>
              <a:rPr lang="en-US" sz="1600" b="1" dirty="0" err="1"/>
              <a:t>backpropagation</a:t>
            </a:r>
            <a:r>
              <a:rPr lang="en-US" sz="1600" b="1" dirty="0"/>
              <a:t> algorithm?</a:t>
            </a:r>
          </a:p>
        </p:txBody>
      </p:sp>
      <p:pic>
        <p:nvPicPr>
          <p:cNvPr id="8" name="Picture 2" descr="KL Deemed to be University Logo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1990725" cy="600076"/>
          </a:xfrm>
          <a:prstGeom prst="rect">
            <a:avLst/>
          </a:prstGeom>
          <a:noFill/>
        </p:spPr>
      </p:pic>
      <p:sp>
        <p:nvSpPr>
          <p:cNvPr id="3" name="Rectangle 2"/>
          <p:cNvSpPr/>
          <p:nvPr/>
        </p:nvSpPr>
        <p:spPr>
          <a:xfrm>
            <a:off x="1301086" y="194477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multilayer </a:t>
            </a:r>
            <a:r>
              <a:rPr lang="en-US" dirty="0" err="1"/>
              <a:t>feedforward</a:t>
            </a:r>
            <a:r>
              <a:rPr lang="en-US" dirty="0"/>
              <a:t> neural network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single layer </a:t>
            </a:r>
            <a:r>
              <a:rPr lang="en-US" dirty="0" err="1"/>
              <a:t>feedforward</a:t>
            </a:r>
            <a:r>
              <a:rPr lang="en-US" dirty="0"/>
              <a:t> neural network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to develop learning algorithm for multilayer </a:t>
            </a:r>
            <a:r>
              <a:rPr lang="en-US" dirty="0" err="1"/>
              <a:t>feedforward</a:t>
            </a:r>
            <a:r>
              <a:rPr lang="en-US" dirty="0"/>
              <a:t> neural network, so that network can be trained to capture the mapping implicitly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none of the</a:t>
            </a:r>
          </a:p>
        </p:txBody>
      </p:sp>
      <p:sp>
        <p:nvSpPr>
          <p:cNvPr id="5" name="Rectangle 4"/>
          <p:cNvSpPr/>
          <p:nvPr/>
        </p:nvSpPr>
        <p:spPr>
          <a:xfrm>
            <a:off x="1150961" y="548174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dirty="0"/>
              <a:t>pattern mapping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function approximation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prediction</a:t>
            </a:r>
          </a:p>
          <a:p>
            <a:pPr marL="342900" indent="-342900">
              <a:buFont typeface="+mj-lt"/>
              <a:buAutoNum type="alphaUcPeriod"/>
            </a:pPr>
            <a:r>
              <a:rPr lang="en-US" dirty="0"/>
              <a:t>all of the mentioned</a:t>
            </a:r>
          </a:p>
        </p:txBody>
      </p:sp>
    </p:spTree>
    <p:extLst>
      <p:ext uri="{BB962C8B-B14F-4D97-AF65-F5344CB8AC3E}">
        <p14:creationId xmlns:p14="http://schemas.microsoft.com/office/powerpoint/2010/main" val="21175420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3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288473"/>
            <a:ext cx="10793268" cy="480117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dirty="0">
                <a:solidFill>
                  <a:srgbClr val="2326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1. There is a two-dimensional input 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IN" sz="1800" dirty="0">
                <a:solidFill>
                  <a:srgbClr val="2326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 two parameters 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=(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1,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2)</a:t>
            </a:r>
            <a:r>
              <a:rPr lang="en-IN" sz="1800" dirty="0">
                <a:solidFill>
                  <a:srgbClr val="2326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   to implement the function  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 err="1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 err="1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,</a:t>
            </a:r>
            <a:r>
              <a:rPr lang="en-IN" sz="1800" dirty="0" err="1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)=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1)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2+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2) </a:t>
            </a:r>
            <a:r>
              <a:rPr lang="en-IN" sz="1800" dirty="0">
                <a:solidFill>
                  <a:srgbClr val="2326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 where 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σ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)=1/(1+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e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−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))</a:t>
            </a:r>
            <a:r>
              <a:rPr lang="en-IN" sz="1800" dirty="0">
                <a:solidFill>
                  <a:srgbClr val="232629"/>
                </a:solidFill>
                <a:effectLst/>
                <a:latin typeface="inherit"/>
                <a:ea typeface="Calibri" panose="020F0502020204030204" pitchFamily="34" charset="0"/>
                <a:cs typeface="Times New Roman" panose="02020603050405020304" pitchFamily="18" charset="0"/>
              </a:rPr>
              <a:t> . </a:t>
            </a:r>
            <a:endParaRPr lang="en-IN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dirty="0">
                <a:solidFill>
                  <a:srgbClr val="232629"/>
                </a:solidFill>
                <a:effectLst/>
                <a:latin typeface="Georgia" panose="02040502050405020303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network uses backpropagation to estimate the right parameter values. Initialize parameters as zero. If  input  x1 = 1, x2 = 0, and output y = 5 what is the value of 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∂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/∂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th-italic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sz="1800" dirty="0">
                <a:solidFill>
                  <a:srgbClr val="232629"/>
                </a:solidFill>
                <a:effectLst/>
                <a:latin typeface="MathJax_Main"/>
                <a:ea typeface="Calibri" panose="020F0502020204030204" pitchFamily="34" charset="0"/>
                <a:cs typeface="Times New Roman" panose="02020603050405020304" pitchFamily="18" charset="0"/>
              </a:rPr>
              <a:t>2 .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Summarize Back Propagation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Identify the need Gradient Descent</a:t>
            </a:r>
          </a:p>
          <a:p>
            <a:pPr>
              <a:buFont typeface="Arial" pitchFamily="34" charset="0"/>
              <a:buChar char="•"/>
            </a:pPr>
            <a:r>
              <a:rPr lang="en-US" sz="1800" dirty="0"/>
              <a:t>Write down the weight and bias matrix sizes of the each layer in the below network</a:t>
            </a:r>
          </a:p>
          <a:p>
            <a:endParaRPr lang="en-IN" sz="1800" dirty="0">
              <a:solidFill>
                <a:srgbClr val="232629"/>
              </a:solidFill>
              <a:effectLst/>
              <a:latin typeface="MathJax_Main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EAD10ABE-1308-F0A0-C3CC-E6CA396D7665}"/>
              </a:ext>
            </a:extLst>
          </p:cNvPr>
          <p:cNvSpPr/>
          <p:nvPr/>
        </p:nvSpPr>
        <p:spPr>
          <a:xfrm>
            <a:off x="1589050" y="410469"/>
            <a:ext cx="5410728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TERMINAL QUESTIONS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2F0753-26A8-993A-8762-A7D62D19FB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3897887"/>
            <a:ext cx="5334000" cy="26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8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E2E95C4-F99A-3309-751B-04D0F14CB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2D161-B892-479D-A003-8FCF4A49FB71}" type="datetime1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idx="4294967295"/>
          </p:nvPr>
        </p:nvSpPr>
        <p:spPr>
          <a:xfrm>
            <a:off x="0" y="1825625"/>
            <a:ext cx="10515600" cy="435133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endParaRPr lang="en-US" dirty="0"/>
          </a:p>
        </p:txBody>
      </p:sp>
      <p:sp>
        <p:nvSpPr>
          <p:cNvPr id="2" name="Rounded Rectangle 17">
            <a:extLst>
              <a:ext uri="{FF2B5EF4-FFF2-40B4-BE49-F238E27FC236}">
                <a16:creationId xmlns:a16="http://schemas.microsoft.com/office/drawing/2014/main" id="{B1F8CAC3-C864-49DC-85EF-B864380F9F99}"/>
              </a:ext>
            </a:extLst>
          </p:cNvPr>
          <p:cNvSpPr/>
          <p:nvPr/>
        </p:nvSpPr>
        <p:spPr>
          <a:xfrm>
            <a:off x="1136391" y="536684"/>
            <a:ext cx="7105194" cy="412293"/>
          </a:xfrm>
          <a:prstGeom prst="roundRect">
            <a:avLst/>
          </a:prstGeom>
          <a:solidFill>
            <a:srgbClr val="BA2532"/>
          </a:solidFill>
          <a:ln>
            <a:noFill/>
          </a:ln>
          <a:effectLst>
            <a:outerShdw blurRad="50800" dist="38100" dir="2700000" algn="tl" rotWithShape="0">
              <a:srgbClr val="BA2532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REFERENCES FOR FURTHER LEARNING OF THE SESSION</a:t>
            </a:r>
            <a:endParaRPr lang="en-US" sz="2400" dirty="0">
              <a:solidFill>
                <a:schemeClr val="bg1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BD85B-B54E-AAC0-C5DC-D6112EC235D6}"/>
              </a:ext>
            </a:extLst>
          </p:cNvPr>
          <p:cNvSpPr txBox="1"/>
          <p:nvPr/>
        </p:nvSpPr>
        <p:spPr>
          <a:xfrm>
            <a:off x="838200" y="1956832"/>
            <a:ext cx="9608234" cy="3650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 Books:</a:t>
            </a:r>
          </a:p>
          <a:p>
            <a:r>
              <a:rPr lang="en-US" sz="1800" dirty="0">
                <a:solidFill>
                  <a:srgbClr val="0F111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1 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Ian Goodfellow and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Yoshua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GB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Bengio</a:t>
            </a:r>
            <a:r>
              <a:rPr lang="en-GB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Aaron Courville (2016) Deep Learning Book</a:t>
            </a:r>
            <a:endParaRPr lang="en-US" b="1" dirty="0"/>
          </a:p>
          <a:p>
            <a:pPr>
              <a:lnSpc>
                <a:spcPct val="150000"/>
              </a:lnSpc>
            </a:pPr>
            <a:endParaRPr lang="en-US" b="1" dirty="0"/>
          </a:p>
          <a:p>
            <a:pPr>
              <a:lnSpc>
                <a:spcPct val="150000"/>
              </a:lnSpc>
            </a:pPr>
            <a:r>
              <a:rPr lang="en-US" b="1" dirty="0"/>
              <a:t>Sites and Web links:</a:t>
            </a:r>
          </a:p>
          <a:p>
            <a:pPr>
              <a:lnSpc>
                <a:spcPct val="150000"/>
              </a:lnSpc>
            </a:pPr>
            <a:r>
              <a:rPr lang="en-US" dirty="0"/>
              <a:t>1.</a:t>
            </a:r>
            <a:r>
              <a:rPr lang="en-US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https://www.youtube.com/watch?v=X4RmokyD3U8&amp;list=PLyqSpQzTE6M9gCgajvQbc68Hk_JKGBAYT&amp;index=19</a:t>
            </a: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2. https://towardsdatascience.com/mcculloch-pitts-model-5fdf65ac5dd1</a:t>
            </a:r>
          </a:p>
          <a:p>
            <a:pPr>
              <a:lnSpc>
                <a:spcPct val="150000"/>
              </a:lnSpc>
            </a:pPr>
            <a:r>
              <a:rPr lang="en-US" dirty="0"/>
              <a:t>3. https://medium.datadriveninvestor.com/mp-neuron-and-perceptron-98abbd542e47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733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Index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4000" dirty="0"/>
              <a:t> Need of Feed forward Neural Network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Back Propagation</a:t>
            </a:r>
          </a:p>
          <a:p>
            <a:pPr>
              <a:buFont typeface="Arial" pitchFamily="34" charset="0"/>
              <a:buChar char="•"/>
            </a:pPr>
            <a:r>
              <a:rPr lang="en-US" sz="3600" dirty="0"/>
              <a:t> Solve Backpropagation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AA04F9-56A9-41BE-AF9C-AFAE9359BFF9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CEBE2-6C4A-41D3-9CE3-14F6064FE6FB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8" y="1136072"/>
            <a:ext cx="10792690" cy="500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703127" y="5846618"/>
            <a:ext cx="361603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61C158-A3F8-4947-B83D-A621AD00C825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6" y="1177635"/>
            <a:ext cx="10834255" cy="4932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7592291" y="5832764"/>
            <a:ext cx="3768436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0B99D-2ADE-4866-A84B-CE41BD59576C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7" y="1136073"/>
            <a:ext cx="10848109" cy="5001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Feed Forward Neural Networks (Cont..)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7B617-C109-463E-AF90-BFA5DAABE893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0326" y="1108364"/>
            <a:ext cx="10986655" cy="5015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sz="3600" b="1" dirty="0">
                <a:solidFill>
                  <a:srgbClr val="C00000"/>
                </a:solidFill>
              </a:rPr>
              <a:t>Back Propagation Network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r>
              <a:rPr lang="en-US" altLang="en-US" sz="3200" b="1" dirty="0">
                <a:solidFill>
                  <a:schemeClr val="tx1"/>
                </a:solidFill>
              </a:rPr>
              <a:t>Back Propagation Preparation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Training Set: </a:t>
            </a:r>
            <a:r>
              <a:rPr lang="en-US" altLang="en-US" dirty="0">
                <a:solidFill>
                  <a:schemeClr val="tx1"/>
                </a:solidFill>
              </a:rPr>
              <a:t>A collection of input-output patterns that are used to train the network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Testing Set: </a:t>
            </a:r>
            <a:r>
              <a:rPr lang="en-US" altLang="en-US" dirty="0">
                <a:solidFill>
                  <a:schemeClr val="tx1"/>
                </a:solidFill>
              </a:rPr>
              <a:t>A collection of input-output patterns that are used to assess network performance</a:t>
            </a:r>
          </a:p>
          <a:p>
            <a:r>
              <a:rPr lang="en-US" altLang="en-US" b="1" dirty="0">
                <a:solidFill>
                  <a:schemeClr val="tx1"/>
                </a:solidFill>
              </a:rPr>
              <a:t>Learning Rate-</a:t>
            </a:r>
            <a:r>
              <a:rPr lang="en-US" altLang="en-US" b="1" i="1" dirty="0">
                <a:solidFill>
                  <a:schemeClr val="tx1"/>
                </a:solidFill>
                <a:cs typeface="Arial" panose="020B0604020202020204" pitchFamily="34" charset="0"/>
              </a:rPr>
              <a:t>η: </a:t>
            </a:r>
            <a:r>
              <a:rPr lang="en-US" altLang="en-US" dirty="0">
                <a:solidFill>
                  <a:schemeClr val="tx1"/>
                </a:solidFill>
              </a:rPr>
              <a:t>A scalar parameter, analogous to step size in numerical integration, used to set the rate of adjustments </a:t>
            </a:r>
          </a:p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97FB3-66D6-4664-BEB3-151164D977D1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581891" y="171886"/>
            <a:ext cx="8285018" cy="714806"/>
          </a:xfrm>
        </p:spPr>
        <p:txBody>
          <a:bodyPr/>
          <a:lstStyle/>
          <a:p>
            <a:r>
              <a:rPr lang="en-US" altLang="en-US" sz="3600" b="1" dirty="0">
                <a:solidFill>
                  <a:srgbClr val="C00000"/>
                </a:solidFill>
              </a:rPr>
              <a:t>Network Error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554182" y="1136073"/>
            <a:ext cx="10793268" cy="4953578"/>
          </a:xfrm>
        </p:spPr>
        <p:txBody>
          <a:bodyPr/>
          <a:lstStyle/>
          <a:p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Total-Sum-Squared-Error (TSSE)</a:t>
            </a:r>
          </a:p>
          <a:p>
            <a:pPr>
              <a:buFont typeface="Arial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altLang="en-US" dirty="0">
                <a:solidFill>
                  <a:schemeClr val="tx1"/>
                </a:solidFill>
              </a:rPr>
              <a:t>Root-Mean-Squared-Error (RMSE)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FA5F2-329D-4231-AEA6-B3384A3089A4}" type="datetime1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Deep learning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DE3D9-547B-48C8-AECD-0F5196EAB393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2508250" y="2119313"/>
          <a:ext cx="6202363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711600" imgH="9944100" progId="Equation.3">
                  <p:embed/>
                </p:oleObj>
              </mc:Choice>
              <mc:Fallback>
                <p:oleObj name="Equation" r:id="rId2" imgW="54711600" imgH="9944100" progId="Equation.3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2119313"/>
                        <a:ext cx="6202363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/>
        </p:nvGraphicFramePr>
        <p:xfrm>
          <a:off x="2972233" y="4031961"/>
          <a:ext cx="5029200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5643800" imgH="10820400" progId="Equation.3">
                  <p:embed/>
                </p:oleObj>
              </mc:Choice>
              <mc:Fallback>
                <p:oleObj name="Equation" r:id="rId4" imgW="45643800" imgH="10820400" progId="Equation.3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2233" y="4031961"/>
                        <a:ext cx="5029200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template-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-ppt [Compatibility Mode]" id="{D9530F20-0CA9-469A-A83A-498D777F35C0}" vid="{268AEEB4-B12C-470A-A7B6-587D71CA9C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E9B58098257A94C90F81AC96D73B658" ma:contentTypeVersion="9" ma:contentTypeDescription="Create a new document." ma:contentTypeScope="" ma:versionID="108da954974bb25f68bcfff12e9dc75a">
  <xsd:schema xmlns:xsd="http://www.w3.org/2001/XMLSchema" xmlns:xs="http://www.w3.org/2001/XMLSchema" xmlns:p="http://schemas.microsoft.com/office/2006/metadata/properties" xmlns:ns2="0888e7a2-182e-4960-9694-9b17b9438691" xmlns:ns3="c9beaba6-b6c7-4507-8db7-c19646a75207" targetNamespace="http://schemas.microsoft.com/office/2006/metadata/properties" ma:root="true" ma:fieldsID="9b975bddceaff887136b2d26a890f0e7" ns2:_="" ns3:_="">
    <xsd:import namespace="0888e7a2-182e-4960-9694-9b17b9438691"/>
    <xsd:import namespace="c9beaba6-b6c7-4507-8db7-c19646a7520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88e7a2-182e-4960-9694-9b17b9438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beaba6-b6c7-4507-8db7-c19646a7520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4D9FBB-261A-4EFA-8F89-B46BA8BCDEAF}">
  <ds:schemaRefs>
    <ds:schemaRef ds:uri="http://purl.org/dc/terms/"/>
    <ds:schemaRef ds:uri="http://purl.org/dc/dcmitype/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c9beaba6-b6c7-4507-8db7-c19646a75207"/>
    <ds:schemaRef ds:uri="0888e7a2-182e-4960-9694-9b17b9438691"/>
  </ds:schemaRefs>
</ds:datastoreItem>
</file>

<file path=customXml/itemProps2.xml><?xml version="1.0" encoding="utf-8"?>
<ds:datastoreItem xmlns:ds="http://schemas.openxmlformats.org/officeDocument/2006/customXml" ds:itemID="{BCB8DEC6-58AC-45EB-929F-FD2E907F35B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CCB4337-1659-4FA3-9AD8-2C2647908EF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88e7a2-182e-4960-9694-9b17b9438691"/>
    <ds:schemaRef ds:uri="c9beaba6-b6c7-4507-8db7-c19646a7520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template-ppt</Template>
  <TotalTime>950</TotalTime>
  <Words>1464</Words>
  <Application>Microsoft Office PowerPoint</Application>
  <PresentationFormat>Widescreen</PresentationFormat>
  <Paragraphs>284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5" baseType="lpstr">
      <vt:lpstr>Arial</vt:lpstr>
      <vt:lpstr>BioRhyme ExtraBold</vt:lpstr>
      <vt:lpstr>Calibri</vt:lpstr>
      <vt:lpstr>Calibri Light</vt:lpstr>
      <vt:lpstr>Courier New</vt:lpstr>
      <vt:lpstr>Georgia</vt:lpstr>
      <vt:lpstr>Helvetica Neue</vt:lpstr>
      <vt:lpstr>inherit</vt:lpstr>
      <vt:lpstr>MathJax_Main</vt:lpstr>
      <vt:lpstr>MathJax_Math-italic</vt:lpstr>
      <vt:lpstr>Poppins</vt:lpstr>
      <vt:lpstr>Symbol</vt:lpstr>
      <vt:lpstr>Times New Roman</vt:lpstr>
      <vt:lpstr>Wingdings</vt:lpstr>
      <vt:lpstr>template-ppt</vt:lpstr>
      <vt:lpstr>Equation</vt:lpstr>
      <vt:lpstr>משוואה</vt:lpstr>
      <vt:lpstr>PowerPoint Presentation</vt:lpstr>
      <vt:lpstr>PowerPoint Presentation</vt:lpstr>
      <vt:lpstr>Index </vt:lpstr>
      <vt:lpstr>Feed Forward Neural Networks</vt:lpstr>
      <vt:lpstr>Feed Forward Neural Networks (Cont..)</vt:lpstr>
      <vt:lpstr>Feed Forward Neural Networks (Cont..)</vt:lpstr>
      <vt:lpstr>Feed Forward Neural Networks (Cont..)</vt:lpstr>
      <vt:lpstr>Back Propagation Network</vt:lpstr>
      <vt:lpstr>Network Error</vt:lpstr>
      <vt:lpstr>A Pseudo-Code Algorithm</vt:lpstr>
      <vt:lpstr>Possible Data Structures</vt:lpstr>
      <vt:lpstr>Apply Inputs From A Pattern</vt:lpstr>
      <vt:lpstr>Calculate The Error Signal For Each Output Neuron</vt:lpstr>
      <vt:lpstr>Calculate The Error Signal For Each Hidden Neuron</vt:lpstr>
      <vt:lpstr>Calculate And Apply Weight Adjustments</vt:lpstr>
      <vt:lpstr>An Example: Exclusive “OR”</vt:lpstr>
      <vt:lpstr>An Example (continued): Network Architecture</vt:lpstr>
      <vt:lpstr>An Example (continued): Network Architecture</vt:lpstr>
      <vt:lpstr>Feedforward Network Training by  Backpropagation: Process Summary</vt:lpstr>
      <vt:lpstr>An Example (continued): Network Architecture</vt:lpstr>
      <vt:lpstr>Gradient Descent </vt:lpstr>
      <vt:lpstr>Gradient Descent</vt:lpstr>
      <vt:lpstr>Gradient Descent</vt:lpstr>
      <vt:lpstr>Comparison Perceptron and Gradient Descent Rule</vt:lpstr>
      <vt:lpstr>Example of Gradient Descent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</dc:title>
  <dc:creator>HP</dc:creator>
  <cp:lastModifiedBy>ramya vojjala</cp:lastModifiedBy>
  <cp:revision>15</cp:revision>
  <dcterms:created xsi:type="dcterms:W3CDTF">2021-11-20T04:02:36Z</dcterms:created>
  <dcterms:modified xsi:type="dcterms:W3CDTF">2025-07-31T16:20:12Z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0x0101007E9B58098257A94C90F81AC96D73B658</vt:lpwstr>
  </property>
</Properties>
</file>