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move the </a:t>
            </a:r>
            <a:r>
              <a:rPr b="0" lang="en-IN" sz="4400" spc="-1" strike="noStrike">
                <a:latin typeface="Arial"/>
              </a:rPr>
              <a:t>slide</a:t>
            </a:r>
            <a:endParaRPr b="0" lang="en-IN" sz="4400" spc="-1" strike="noStrike">
              <a:latin typeface="Arial"/>
            </a:endParaRPr>
          </a:p>
        </p:txBody>
      </p:sp>
      <p:sp>
        <p:nvSpPr>
          <p:cNvPr id="19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9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9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9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9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E15BBF8-79D5-4473-A083-F6A2454103F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4600" cy="3084480"/>
          </a:xfrm>
          <a:prstGeom prst="rect">
            <a:avLst/>
          </a:prstGeom>
        </p:spPr>
      </p:sp>
      <p:sp>
        <p:nvSpPr>
          <p:cNvPr id="328" name="PlaceHolder 2"/>
          <p:cNvSpPr>
            <a:spLocks noGrp="1"/>
          </p:cNvSpPr>
          <p:nvPr>
            <p:ph type="body"/>
          </p:nvPr>
        </p:nvSpPr>
        <p:spPr>
          <a:xfrm>
            <a:off x="685800" y="4400640"/>
            <a:ext cx="5484600" cy="3598560"/>
          </a:xfrm>
          <a:prstGeom prst="rect">
            <a:avLst/>
          </a:prstGeom>
        </p:spPr>
        <p:txBody>
          <a:bodyPr lIns="0" rIns="0" tIns="0" bIns="0">
            <a:noAutofit/>
          </a:bodyPr>
          <a:p>
            <a:endParaRPr b="0" lang="en-IN" sz="2000" spc="-1" strike="noStrike">
              <a:latin typeface="Arial"/>
            </a:endParaRPr>
          </a:p>
        </p:txBody>
      </p:sp>
      <p:sp>
        <p:nvSpPr>
          <p:cNvPr id="329"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117D2A7-FB99-4A78-8498-8D38E642A7F9}" type="slidenum">
              <a:rPr b="0" lang="en-US" sz="1200" spc="-1" strike="noStrike">
                <a:solidFill>
                  <a:srgbClr val="000000"/>
                </a:solidFill>
                <a:latin typeface="Times New Roman"/>
              </a:rPr>
              <a:t>&lt;number&gt;</a:t>
            </a:fld>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4600" cy="3084480"/>
          </a:xfrm>
          <a:prstGeom prst="rect">
            <a:avLst/>
          </a:prstGeom>
        </p:spPr>
      </p:sp>
      <p:sp>
        <p:nvSpPr>
          <p:cNvPr id="331" name="PlaceHolder 2"/>
          <p:cNvSpPr>
            <a:spLocks noGrp="1"/>
          </p:cNvSpPr>
          <p:nvPr>
            <p:ph type="body"/>
          </p:nvPr>
        </p:nvSpPr>
        <p:spPr>
          <a:xfrm>
            <a:off x="685800" y="4400640"/>
            <a:ext cx="5484600" cy="3598560"/>
          </a:xfrm>
          <a:prstGeom prst="rect">
            <a:avLst/>
          </a:prstGeom>
        </p:spPr>
        <p:txBody>
          <a:bodyPr lIns="0" rIns="0" tIns="0" bIns="0">
            <a:noAutofit/>
          </a:bodyPr>
          <a:p>
            <a:endParaRPr b="0" lang="en-IN" sz="2000" spc="-1" strike="noStrike">
              <a:latin typeface="Arial"/>
            </a:endParaRPr>
          </a:p>
        </p:txBody>
      </p:sp>
      <p:sp>
        <p:nvSpPr>
          <p:cNvPr id="332"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2DC8DD0-1B3D-4A95-AF3C-20FB8215523E}" type="slidenum">
              <a:rPr b="0" lang="en-US" sz="1200" spc="-1" strike="noStrike">
                <a:solidFill>
                  <a:srgbClr val="000000"/>
                </a:solidFill>
                <a:latin typeface="Calibri"/>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KL Deemed to be University Logo"/>
          <p:cNvPicPr/>
          <p:nvPr/>
        </p:nvPicPr>
        <p:blipFill>
          <a:blip r:embed="rId2"/>
          <a:stretch/>
        </p:blipFill>
        <p:spPr>
          <a:xfrm>
            <a:off x="9475920" y="23760"/>
            <a:ext cx="2714400" cy="1004760"/>
          </a:xfrm>
          <a:prstGeom prst="rect">
            <a:avLst/>
          </a:prstGeom>
          <a:ln w="9360">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Picture 6" descr=""/>
          <p:cNvPicPr/>
          <p:nvPr/>
        </p:nvPicPr>
        <p:blipFill>
          <a:blip r:embed="rId2"/>
          <a:stretch/>
        </p:blipFill>
        <p:spPr>
          <a:xfrm>
            <a:off x="9004320" y="131760"/>
            <a:ext cx="3186000" cy="961920"/>
          </a:xfrm>
          <a:prstGeom prst="rect">
            <a:avLst/>
          </a:prstGeom>
          <a:ln w="9360">
            <a:noFill/>
          </a:ln>
        </p:spPr>
      </p:pic>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6" name="Picture 6" descr=""/>
          <p:cNvPicPr/>
          <p:nvPr/>
        </p:nvPicPr>
        <p:blipFill>
          <a:blip r:embed="rId2"/>
          <a:stretch/>
        </p:blipFill>
        <p:spPr>
          <a:xfrm>
            <a:off x="9723600" y="220680"/>
            <a:ext cx="3184200" cy="958680"/>
          </a:xfrm>
          <a:prstGeom prst="rect">
            <a:avLst/>
          </a:prstGeom>
          <a:ln w="9360">
            <a:noFill/>
          </a:ln>
        </p:spPr>
      </p:pic>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s://www.youtube.com/watch?v=6XhSJbfT1pk" TargetMode="External"/><Relationship Id="rId2" Type="http://schemas.openxmlformats.org/officeDocument/2006/relationships/hyperlink" Target="https://www.analyticsinsight.net/the-history-evolution-and-growth-of-deep-learning/" TargetMode="External"/><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523880" y="1122480"/>
            <a:ext cx="9142200" cy="2385720"/>
          </a:xfrm>
          <a:prstGeom prst="rect">
            <a:avLst/>
          </a:prstGeom>
          <a:noFill/>
          <a:ln w="9360">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c00000"/>
                </a:solidFill>
                <a:latin typeface="Calibri Light"/>
                <a:ea typeface="DejaVu Sans"/>
              </a:rPr>
              <a:t>Deep Learning</a:t>
            </a:r>
            <a:endParaRPr b="0" lang="en-IN" sz="6000" spc="-1" strike="noStrike">
              <a:latin typeface="Arial"/>
            </a:endParaRPr>
          </a:p>
        </p:txBody>
      </p:sp>
      <p:sp>
        <p:nvSpPr>
          <p:cNvPr id="200" name="CustomShape 2"/>
          <p:cNvSpPr/>
          <p:nvPr/>
        </p:nvSpPr>
        <p:spPr>
          <a:xfrm>
            <a:off x="1523880" y="3602160"/>
            <a:ext cx="9142200" cy="1653840"/>
          </a:xfrm>
          <a:prstGeom prst="rect">
            <a:avLst/>
          </a:prstGeom>
          <a:noFill/>
          <a:ln w="9360">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n-US" sz="4000" spc="-1" strike="noStrike">
                <a:solidFill>
                  <a:srgbClr val="000000"/>
                </a:solidFill>
                <a:latin typeface="Calibri"/>
                <a:ea typeface="DejaVu Sans"/>
              </a:rPr>
              <a:t>Session-1</a:t>
            </a:r>
            <a:endParaRPr b="0" lang="en-IN" sz="4000" spc="-1" strike="noStrike">
              <a:latin typeface="Arial"/>
            </a:endParaRPr>
          </a:p>
        </p:txBody>
      </p:sp>
      <p:sp>
        <p:nvSpPr>
          <p:cNvPr id="201"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2F5B2A97-D70F-4225-BB0E-CB32C840CC0D}"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02"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03"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6831ADC-3AB1-4BC9-AF40-1BA001F15D14}" type="slidenum">
              <a:rPr b="0" lang="en-US" sz="1200" spc="-1" strike="noStrike">
                <a:solidFill>
                  <a:srgbClr val="898989"/>
                </a:solidFill>
                <a:latin typeface="Calibri"/>
                <a:ea typeface="DejaVu Sans"/>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Deep Learning Basics (cont..) ANN</a:t>
            </a:r>
            <a:endParaRPr b="0" lang="en-IN" sz="3600" spc="-1" strike="noStrike">
              <a:latin typeface="Arial"/>
            </a:endParaRPr>
          </a:p>
        </p:txBody>
      </p:sp>
      <p:sp>
        <p:nvSpPr>
          <p:cNvPr id="256" name="CustomShape 2"/>
          <p:cNvSpPr/>
          <p:nvPr/>
        </p:nvSpPr>
        <p:spPr>
          <a:xfrm>
            <a:off x="554040" y="1288440"/>
            <a:ext cx="10791360" cy="4799520"/>
          </a:xfrm>
          <a:prstGeom prst="rect">
            <a:avLst/>
          </a:prstGeom>
          <a:noFill/>
          <a:ln w="936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400" spc="-1" strike="noStrike">
                <a:solidFill>
                  <a:srgbClr val="000000"/>
                </a:solidFill>
                <a:latin typeface="Calibri"/>
                <a:ea typeface="DejaVu Sans"/>
              </a:rPr>
              <a:t>Consists of one input, one output and multiple fully-connected hidden layers in-between. Each layer is represented as a series of neurons and </a:t>
            </a:r>
            <a:r>
              <a:rPr b="1" lang="en-US" sz="2400" spc="-1" strike="noStrike">
                <a:solidFill>
                  <a:srgbClr val="e68230"/>
                </a:solidFill>
                <a:latin typeface="Calibri"/>
                <a:ea typeface="DejaVu Sans"/>
              </a:rPr>
              <a:t>progressively extracts higher and higher-level features</a:t>
            </a:r>
            <a:r>
              <a:rPr b="0" lang="en-US" sz="2400" spc="-1" strike="noStrike">
                <a:solidFill>
                  <a:srgbClr val="000000"/>
                </a:solidFill>
                <a:latin typeface="Calibri"/>
                <a:ea typeface="DejaVu Sans"/>
              </a:rPr>
              <a:t> of the input  until the final layer essentially makes a decision about what the input shows. The more layers the network has, the higher level features it will learn.</a:t>
            </a:r>
            <a:endParaRPr b="0" lang="en-IN" sz="2400" spc="-1" strike="noStrike">
              <a:latin typeface="Arial"/>
            </a:endParaRPr>
          </a:p>
        </p:txBody>
      </p:sp>
      <p:sp>
        <p:nvSpPr>
          <p:cNvPr id="257"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624E1F4-8545-4748-A420-3FBFCA02EAF1}"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58"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59"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6CA2230-953C-4A99-B7DE-CA472C5C1B6C}"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60" name="Picture 2" descr=""/>
          <p:cNvPicPr/>
          <p:nvPr/>
        </p:nvPicPr>
        <p:blipFill>
          <a:blip r:embed="rId1"/>
          <a:stretch/>
        </p:blipFill>
        <p:spPr>
          <a:xfrm>
            <a:off x="651240" y="3325680"/>
            <a:ext cx="10526760" cy="2973240"/>
          </a:xfrm>
          <a:prstGeom prst="rect">
            <a:avLst/>
          </a:prstGeom>
          <a:ln w="936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Artificial Neural Network</a:t>
            </a:r>
            <a:endParaRPr b="0" lang="en-IN" sz="3600" spc="-1" strike="noStrike">
              <a:latin typeface="Arial"/>
            </a:endParaRPr>
          </a:p>
        </p:txBody>
      </p:sp>
      <p:sp>
        <p:nvSpPr>
          <p:cNvPr id="262" name="CustomShape 2"/>
          <p:cNvSpPr/>
          <p:nvPr/>
        </p:nvSpPr>
        <p:spPr>
          <a:xfrm>
            <a:off x="554040" y="1288440"/>
            <a:ext cx="10791360" cy="4799520"/>
          </a:xfrm>
          <a:prstGeom prst="rect">
            <a:avLst/>
          </a:prstGeom>
          <a:noFill/>
          <a:ln w="9360">
            <a:noFill/>
          </a:ln>
        </p:spPr>
        <p:style>
          <a:lnRef idx="0"/>
          <a:fillRef idx="0"/>
          <a:effectRef idx="0"/>
          <a:fontRef idx="minor"/>
        </p:style>
        <p:txBody>
          <a:bodyPr lIns="90000" rIns="90000" tIns="45000" bIns="45000">
            <a:noAutofit/>
          </a:bodyPr>
          <a:p>
            <a:pPr algn="just">
              <a:lnSpc>
                <a:spcPct val="90000"/>
              </a:lnSpc>
              <a:spcBef>
                <a:spcPts val="1001"/>
              </a:spcBef>
              <a:tabLst>
                <a:tab algn="l" pos="0"/>
              </a:tabLst>
            </a:pPr>
            <a:r>
              <a:rPr b="0" lang="en-US" sz="2400" spc="-1" strike="noStrike">
                <a:solidFill>
                  <a:srgbClr val="000000"/>
                </a:solidFill>
                <a:latin typeface="Calibri"/>
                <a:ea typeface="DejaVu Sans"/>
              </a:rPr>
              <a:t>An Artificial Neuron contains a nonlinear activation function and has several incoming and outgoing weighted connections. </a:t>
            </a:r>
            <a:endParaRPr b="0" lang="en-IN" sz="2400" spc="-1" strike="noStrike">
              <a:latin typeface="Arial"/>
            </a:endParaRPr>
          </a:p>
          <a:p>
            <a:pPr algn="just">
              <a:lnSpc>
                <a:spcPct val="90000"/>
              </a:lnSpc>
              <a:spcBef>
                <a:spcPts val="1001"/>
              </a:spcBef>
              <a:tabLst>
                <a:tab algn="l" pos="0"/>
              </a:tabLst>
            </a:pPr>
            <a:r>
              <a:rPr b="0" lang="en-US" sz="2400" spc="-1" strike="noStrike">
                <a:solidFill>
                  <a:srgbClr val="000000"/>
                </a:solidFill>
                <a:latin typeface="Calibri"/>
                <a:ea typeface="DejaVu Sans"/>
              </a:rPr>
              <a:t>Neurons are trained to filter and detect specific features or patterns (e.g. edge, nose) by receiving weighted input, transforming it with the activation function and passing it to the outgoing connections.</a:t>
            </a:r>
            <a:endParaRPr b="0" lang="en-IN" sz="2400" spc="-1" strike="noStrike">
              <a:latin typeface="Arial"/>
            </a:endParaRPr>
          </a:p>
        </p:txBody>
      </p:sp>
      <p:sp>
        <p:nvSpPr>
          <p:cNvPr id="263"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2D70DD8-AFA0-43D2-BC70-CDEA86D9460E}"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64"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65"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560A729-0B48-47AC-A815-B5C1F0AAB926}"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66" name="Picture 2" descr=""/>
          <p:cNvPicPr/>
          <p:nvPr/>
        </p:nvPicPr>
        <p:blipFill>
          <a:blip r:embed="rId1"/>
          <a:stretch/>
        </p:blipFill>
        <p:spPr>
          <a:xfrm>
            <a:off x="581760" y="3131280"/>
            <a:ext cx="10776960" cy="2968200"/>
          </a:xfrm>
          <a:prstGeom prst="rect">
            <a:avLst/>
          </a:prstGeom>
          <a:ln w="936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Deep Learning History</a:t>
            </a:r>
            <a:endParaRPr b="0" lang="en-IN" sz="3600" spc="-1" strike="noStrike">
              <a:latin typeface="Arial"/>
            </a:endParaRPr>
          </a:p>
        </p:txBody>
      </p:sp>
      <p:sp>
        <p:nvSpPr>
          <p:cNvPr id="268" name="CustomShape 2"/>
          <p:cNvSpPr/>
          <p:nvPr/>
        </p:nvSpPr>
        <p:spPr>
          <a:xfrm>
            <a:off x="554040" y="1094400"/>
            <a:ext cx="10791360" cy="4993200"/>
          </a:xfrm>
          <a:prstGeom prst="rect">
            <a:avLst/>
          </a:prstGeom>
          <a:noFill/>
          <a:ln w="9360">
            <a:noFill/>
          </a:ln>
        </p:spPr>
        <p:style>
          <a:lnRef idx="0"/>
          <a:fillRef idx="0"/>
          <a:effectRef idx="0"/>
          <a:fontRef idx="minor"/>
        </p:style>
        <p:txBody>
          <a:bodyPr lIns="90000" rIns="90000" tIns="45000" bIns="45000">
            <a:noAutofit/>
          </a:bodyPr>
          <a:p>
            <a:pPr algn="just">
              <a:lnSpc>
                <a:spcPct val="90000"/>
              </a:lnSpc>
              <a:tabLst>
                <a:tab algn="l" pos="0"/>
              </a:tabLst>
            </a:pPr>
            <a:r>
              <a:rPr b="1" lang="en-US" sz="2200" spc="-1" strike="noStrike">
                <a:solidFill>
                  <a:srgbClr val="000000"/>
                </a:solidFill>
                <a:latin typeface="Calibri"/>
                <a:ea typeface="DejaVu Sans"/>
              </a:rPr>
              <a:t>Reticular Theory: </a:t>
            </a:r>
            <a:r>
              <a:rPr b="0" lang="en-US" sz="2200" spc="-1" strike="noStrike">
                <a:solidFill>
                  <a:srgbClr val="000000"/>
                </a:solidFill>
                <a:latin typeface="Calibri"/>
                <a:ea typeface="DejaVu Sans"/>
              </a:rPr>
              <a:t>Joseph von Gerlach proposed that the nervous system is a single continuous network as opposed to a network of many discrete cells!</a:t>
            </a:r>
            <a:endParaRPr b="0" lang="en-IN" sz="2200" spc="-1" strike="noStrike">
              <a:latin typeface="Arial"/>
            </a:endParaRPr>
          </a:p>
          <a:p>
            <a:pPr algn="just">
              <a:lnSpc>
                <a:spcPct val="90000"/>
              </a:lnSpc>
              <a:tabLst>
                <a:tab algn="l" pos="0"/>
              </a:tabLst>
            </a:pPr>
            <a:endParaRPr b="0" lang="en-IN" sz="2200" spc="-1" strike="noStrike">
              <a:latin typeface="Arial"/>
            </a:endParaRPr>
          </a:p>
          <a:p>
            <a:pPr algn="just">
              <a:lnSpc>
                <a:spcPct val="90000"/>
              </a:lnSpc>
              <a:tabLst>
                <a:tab algn="l" pos="0"/>
              </a:tabLst>
            </a:pPr>
            <a:r>
              <a:rPr b="1" lang="en-US" sz="2200" spc="-1" strike="noStrike">
                <a:solidFill>
                  <a:srgbClr val="000000"/>
                </a:solidFill>
                <a:latin typeface="Calibri"/>
                <a:ea typeface="DejaVu Sans"/>
              </a:rPr>
              <a:t>Staining Technique: </a:t>
            </a:r>
            <a:r>
              <a:rPr b="0" lang="en-US" sz="2200" spc="-1" strike="noStrike">
                <a:solidFill>
                  <a:srgbClr val="000000"/>
                </a:solidFill>
                <a:latin typeface="Calibri"/>
                <a:ea typeface="DejaVu Sans"/>
              </a:rPr>
              <a:t>Camillo Golgi discovered a chemical reaction that allowed him to examine nervous tissue in much greater detail than ever before He was a proponent of Reticular theory.</a:t>
            </a:r>
            <a:endParaRPr b="0" lang="en-IN" sz="2200" spc="-1" strike="noStrike">
              <a:latin typeface="Arial"/>
            </a:endParaRPr>
          </a:p>
          <a:p>
            <a:pPr algn="just">
              <a:lnSpc>
                <a:spcPct val="90000"/>
              </a:lnSpc>
              <a:tabLst>
                <a:tab algn="l" pos="0"/>
              </a:tabLst>
            </a:pPr>
            <a:endParaRPr b="0" lang="en-IN" sz="2200" spc="-1" strike="noStrike">
              <a:latin typeface="Arial"/>
            </a:endParaRPr>
          </a:p>
          <a:p>
            <a:pPr algn="just">
              <a:lnSpc>
                <a:spcPct val="90000"/>
              </a:lnSpc>
              <a:tabLst>
                <a:tab algn="l" pos="0"/>
              </a:tabLst>
            </a:pPr>
            <a:r>
              <a:rPr b="1" lang="en-US" sz="2200" spc="-1" strike="noStrike">
                <a:solidFill>
                  <a:srgbClr val="000000"/>
                </a:solidFill>
                <a:latin typeface="Calibri"/>
                <a:ea typeface="DejaVu Sans"/>
              </a:rPr>
              <a:t>Neuron Doctrine: </a:t>
            </a:r>
            <a:r>
              <a:rPr b="0" lang="es-ES" sz="2200" spc="-1" strike="noStrike">
                <a:solidFill>
                  <a:srgbClr val="000000"/>
                </a:solidFill>
                <a:latin typeface="Calibri"/>
                <a:ea typeface="DejaVu Sans"/>
              </a:rPr>
              <a:t>Santiago Ramón y Cajal used Golgi’s </a:t>
            </a:r>
            <a:r>
              <a:rPr b="0" lang="en-US" sz="2200" spc="-1" strike="noStrike">
                <a:solidFill>
                  <a:srgbClr val="000000"/>
                </a:solidFill>
                <a:latin typeface="Calibri"/>
                <a:ea typeface="DejaVu Sans"/>
              </a:rPr>
              <a:t>technique to study the nervous system and proposed that it is actually made up of discrete individual cells forming a network (as opposed to a single continuous network).</a:t>
            </a:r>
            <a:endParaRPr b="0" lang="en-IN" sz="2200" spc="-1" strike="noStrike">
              <a:latin typeface="Arial"/>
            </a:endParaRPr>
          </a:p>
        </p:txBody>
      </p:sp>
      <p:sp>
        <p:nvSpPr>
          <p:cNvPr id="269"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C74719C-84FF-4F9D-BDAD-AFCCD34928DE}"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70"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71"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BB91DDB-23FF-4C6E-BC53-58B96EDE215D}"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72" name="Picture 2" descr=""/>
          <p:cNvPicPr/>
          <p:nvPr/>
        </p:nvPicPr>
        <p:blipFill>
          <a:blip r:embed="rId1"/>
          <a:stretch/>
        </p:blipFill>
        <p:spPr>
          <a:xfrm>
            <a:off x="595800" y="4682880"/>
            <a:ext cx="10832400" cy="1549800"/>
          </a:xfrm>
          <a:prstGeom prst="rect">
            <a:avLst/>
          </a:prstGeom>
          <a:ln w="936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Deep Learning History (cont..)</a:t>
            </a:r>
            <a:endParaRPr b="0" lang="en-IN" sz="3600" spc="-1" strike="noStrike">
              <a:latin typeface="Arial"/>
            </a:endParaRPr>
          </a:p>
        </p:txBody>
      </p:sp>
      <p:sp>
        <p:nvSpPr>
          <p:cNvPr id="274" name="CustomShape 2"/>
          <p:cNvSpPr/>
          <p:nvPr/>
        </p:nvSpPr>
        <p:spPr>
          <a:xfrm>
            <a:off x="554040" y="1288440"/>
            <a:ext cx="10791360" cy="4799520"/>
          </a:xfrm>
          <a:prstGeom prst="rect">
            <a:avLst/>
          </a:prstGeom>
          <a:noFill/>
          <a:ln w="9360">
            <a:noFill/>
          </a:ln>
        </p:spPr>
        <p:style>
          <a:lnRef idx="0"/>
          <a:fillRef idx="0"/>
          <a:effectRef idx="0"/>
          <a:fontRef idx="minor"/>
        </p:style>
        <p:txBody>
          <a:bodyPr lIns="90000" rIns="90000" tIns="45000" bIns="45000">
            <a:noAutofit/>
          </a:bodyPr>
          <a:p>
            <a:pPr algn="just">
              <a:lnSpc>
                <a:spcPct val="90000"/>
              </a:lnSpc>
              <a:tabLst>
                <a:tab algn="l" pos="0"/>
              </a:tabLst>
            </a:pPr>
            <a:r>
              <a:rPr b="1" lang="en-US" sz="2400" spc="-1" strike="noStrike">
                <a:solidFill>
                  <a:srgbClr val="000000"/>
                </a:solidFill>
                <a:latin typeface="Calibri"/>
                <a:ea typeface="DejaVu Sans"/>
              </a:rPr>
              <a:t>The Term Neuron: </a:t>
            </a:r>
            <a:r>
              <a:rPr b="0" lang="en-US" sz="2400" spc="-1" strike="noStrike">
                <a:solidFill>
                  <a:srgbClr val="000000"/>
                </a:solidFill>
                <a:latin typeface="Calibri"/>
                <a:ea typeface="DejaVu Sans"/>
              </a:rPr>
              <a:t>The term neuron was coined by Heinrich Wilhelm Gottfried von Waldeyer-Hartz around 1891. He further consolidated the Neuron Doctrine.</a:t>
            </a:r>
            <a:endParaRPr b="0" lang="en-IN" sz="2400" spc="-1" strike="noStrike">
              <a:latin typeface="Arial"/>
            </a:endParaRPr>
          </a:p>
          <a:p>
            <a:pPr algn="just">
              <a:lnSpc>
                <a:spcPct val="90000"/>
              </a:lnSpc>
              <a:spcBef>
                <a:spcPts val="1001"/>
              </a:spcBef>
              <a:tabLst>
                <a:tab algn="l" pos="0"/>
              </a:tabLst>
            </a:pPr>
            <a:r>
              <a:rPr b="1" lang="en-US" sz="2400" spc="-1" strike="noStrike">
                <a:solidFill>
                  <a:srgbClr val="000000"/>
                </a:solidFill>
                <a:latin typeface="Calibri"/>
                <a:ea typeface="DejaVu Sans"/>
              </a:rPr>
              <a:t>Nobel Prize: </a:t>
            </a:r>
            <a:r>
              <a:rPr b="0" lang="en-US" sz="2400" spc="-1" strike="noStrike">
                <a:solidFill>
                  <a:srgbClr val="000000"/>
                </a:solidFill>
                <a:latin typeface="Calibri"/>
                <a:ea typeface="DejaVu Sans"/>
              </a:rPr>
              <a:t>Both Golgi (reticular theory) and Cajal (neuron doctrine) were jointly awarded the 1906 Nobel Prize for Physiology or Medicine, that resulted in lasting conflicting ideas and controversies between the two scientists.</a:t>
            </a:r>
            <a:endParaRPr b="0" lang="en-IN" sz="2400" spc="-1" strike="noStrike">
              <a:latin typeface="Arial"/>
            </a:endParaRPr>
          </a:p>
          <a:p>
            <a:pPr algn="just">
              <a:lnSpc>
                <a:spcPct val="90000"/>
              </a:lnSpc>
              <a:spcBef>
                <a:spcPts val="1001"/>
              </a:spcBef>
              <a:tabLst>
                <a:tab algn="l" pos="0"/>
              </a:tabLst>
            </a:pPr>
            <a:r>
              <a:rPr b="1" lang="en-US" sz="2400" spc="-1" strike="noStrike">
                <a:solidFill>
                  <a:srgbClr val="000000"/>
                </a:solidFill>
                <a:latin typeface="Calibri"/>
                <a:ea typeface="DejaVu Sans"/>
              </a:rPr>
              <a:t>The Final Word: </a:t>
            </a:r>
            <a:r>
              <a:rPr b="0" lang="en-US" sz="2400" spc="-1" strike="noStrike">
                <a:solidFill>
                  <a:srgbClr val="000000"/>
                </a:solidFill>
                <a:latin typeface="Calibri"/>
                <a:ea typeface="DejaVu Sans"/>
              </a:rPr>
              <a:t>In 1950s electron microscopy finally confirmed the neuron doctrine by unambiguously demonstrating that nerve cells were individual cells interconnected through synapses (a network of many individual neurons).</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275"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45AF29F-FDBA-4B2E-A6D5-5ACAFC231B35}"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76"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77"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B00D4CE-502E-499C-8BE3-544422B83ECD}"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78" name="Picture 2" descr=""/>
          <p:cNvPicPr/>
          <p:nvPr/>
        </p:nvPicPr>
        <p:blipFill>
          <a:blip r:embed="rId1"/>
          <a:stretch/>
        </p:blipFill>
        <p:spPr>
          <a:xfrm>
            <a:off x="595800" y="5150880"/>
            <a:ext cx="10832400" cy="1205280"/>
          </a:xfrm>
          <a:prstGeom prst="rect">
            <a:avLst/>
          </a:prstGeom>
          <a:ln w="936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Evolution of Deep Learning</a:t>
            </a:r>
            <a:endParaRPr b="0" lang="en-IN" sz="3600" spc="-1" strike="noStrike">
              <a:latin typeface="Arial"/>
            </a:endParaRPr>
          </a:p>
        </p:txBody>
      </p:sp>
      <p:sp>
        <p:nvSpPr>
          <p:cNvPr id="280" name="CustomShape 2"/>
          <p:cNvSpPr/>
          <p:nvPr/>
        </p:nvSpPr>
        <p:spPr>
          <a:xfrm>
            <a:off x="554040" y="1288440"/>
            <a:ext cx="10791360" cy="4799520"/>
          </a:xfrm>
          <a:prstGeom prst="rect">
            <a:avLst/>
          </a:prstGeom>
          <a:noFill/>
          <a:ln w="9360">
            <a:noFill/>
          </a:ln>
        </p:spPr>
        <p:style>
          <a:lnRef idx="0"/>
          <a:fillRef idx="0"/>
          <a:effectRef idx="0"/>
          <a:fontRef idx="minor"/>
        </p:style>
      </p:sp>
      <p:sp>
        <p:nvSpPr>
          <p:cNvPr id="281"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7D1B2BD0-6FF8-47CD-BD26-0D85501C9FCB}"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82"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83"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2B1A99E-2661-491A-953F-2765BE418CB1}"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84" name="Picture 2" descr=""/>
          <p:cNvPicPr/>
          <p:nvPr/>
        </p:nvPicPr>
        <p:blipFill>
          <a:blip r:embed="rId1"/>
          <a:stretch/>
        </p:blipFill>
        <p:spPr>
          <a:xfrm>
            <a:off x="907920" y="1756800"/>
            <a:ext cx="10084320" cy="3132000"/>
          </a:xfrm>
          <a:prstGeom prst="rect">
            <a:avLst/>
          </a:prstGeom>
          <a:ln w="936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81760" y="171720"/>
            <a:ext cx="8283240" cy="62028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Deep Learning Evolution</a:t>
            </a:r>
            <a:endParaRPr b="0" lang="en-IN" sz="3600" spc="-1" strike="noStrike">
              <a:latin typeface="Arial"/>
            </a:endParaRPr>
          </a:p>
        </p:txBody>
      </p:sp>
      <p:sp>
        <p:nvSpPr>
          <p:cNvPr id="286" name="CustomShape 2"/>
          <p:cNvSpPr/>
          <p:nvPr/>
        </p:nvSpPr>
        <p:spPr>
          <a:xfrm>
            <a:off x="554040" y="687240"/>
            <a:ext cx="10791360" cy="5290560"/>
          </a:xfrm>
          <a:prstGeom prst="rect">
            <a:avLst/>
          </a:prstGeom>
          <a:noFill/>
          <a:ln w="936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300" spc="-1" strike="noStrike">
                <a:solidFill>
                  <a:srgbClr val="000000"/>
                </a:solidFill>
                <a:latin typeface="Calibri"/>
                <a:ea typeface="DejaVu Sans"/>
              </a:rPr>
              <a:t>1943: </a:t>
            </a:r>
            <a:r>
              <a:rPr b="0" lang="en-US" sz="2300" spc="-1" strike="noStrike">
                <a:solidFill>
                  <a:srgbClr val="000000"/>
                </a:solidFill>
                <a:latin typeface="Calibri"/>
                <a:ea typeface="DejaVu Sans"/>
              </a:rPr>
              <a:t>An artificial neuron was proposed as a computational model of the “nerve net” in the brain by Warren McCulloch, Walter Pitts</a:t>
            </a:r>
            <a:endParaRPr b="0" lang="en-IN" sz="2300" spc="-1" strike="noStrike">
              <a:latin typeface="Arial"/>
            </a:endParaRPr>
          </a:p>
          <a:p>
            <a:pPr>
              <a:lnSpc>
                <a:spcPct val="90000"/>
              </a:lnSpc>
              <a:spcBef>
                <a:spcPts val="1001"/>
              </a:spcBef>
              <a:tabLst>
                <a:tab algn="l" pos="0"/>
              </a:tabLst>
            </a:pPr>
            <a:r>
              <a:rPr b="1" lang="en-US" sz="2300" spc="-1" strike="noStrike">
                <a:solidFill>
                  <a:srgbClr val="000000"/>
                </a:solidFill>
                <a:latin typeface="Calibri"/>
                <a:ea typeface="DejaVu Sans"/>
              </a:rPr>
              <a:t>Late 1950s: </a:t>
            </a:r>
            <a:r>
              <a:rPr b="0" lang="en-US" sz="2300" spc="-1" strike="noStrike">
                <a:solidFill>
                  <a:srgbClr val="000000"/>
                </a:solidFill>
                <a:latin typeface="Calibri"/>
                <a:ea typeface="DejaVu Sans"/>
              </a:rPr>
              <a:t>A neural network application by reducing noise in phone lines was developed by Bernard Widrow, Ted Hoff</a:t>
            </a:r>
            <a:endParaRPr b="0" lang="en-IN" sz="2300" spc="-1" strike="noStrike">
              <a:latin typeface="Arial"/>
            </a:endParaRPr>
          </a:p>
          <a:p>
            <a:pPr>
              <a:lnSpc>
                <a:spcPct val="90000"/>
              </a:lnSpc>
              <a:spcBef>
                <a:spcPts val="1001"/>
              </a:spcBef>
              <a:tabLst>
                <a:tab algn="l" pos="0"/>
              </a:tabLst>
            </a:pPr>
            <a:r>
              <a:rPr b="1" lang="en-US" sz="2300" spc="-1" strike="noStrike">
                <a:solidFill>
                  <a:srgbClr val="000000"/>
                </a:solidFill>
                <a:latin typeface="Calibri"/>
                <a:ea typeface="DejaVu Sans"/>
              </a:rPr>
              <a:t>Late 1950s: </a:t>
            </a:r>
            <a:r>
              <a:rPr b="0" lang="en-US" sz="2300" spc="-1" strike="noStrike">
                <a:solidFill>
                  <a:srgbClr val="000000"/>
                </a:solidFill>
                <a:latin typeface="Calibri"/>
                <a:ea typeface="DejaVu Sans"/>
              </a:rPr>
              <a:t>The Perceptron was introduced. It mimicked the neural structure of the brain and showed an ability to learn by Frank Rosenblatt</a:t>
            </a:r>
            <a:endParaRPr b="0" lang="en-IN" sz="2300" spc="-1" strike="noStrike">
              <a:latin typeface="Arial"/>
            </a:endParaRPr>
          </a:p>
          <a:p>
            <a:pPr>
              <a:lnSpc>
                <a:spcPct val="90000"/>
              </a:lnSpc>
              <a:spcBef>
                <a:spcPts val="1001"/>
              </a:spcBef>
              <a:tabLst>
                <a:tab algn="l" pos="0"/>
              </a:tabLst>
            </a:pPr>
            <a:r>
              <a:rPr b="1" lang="en-US" sz="2300" spc="-1" strike="noStrike">
                <a:solidFill>
                  <a:srgbClr val="000000"/>
                </a:solidFill>
                <a:latin typeface="Calibri"/>
                <a:ea typeface="DejaVu Sans"/>
              </a:rPr>
              <a:t>1969: </a:t>
            </a:r>
            <a:r>
              <a:rPr b="0" lang="en-US" sz="2300" spc="-1" strike="noStrike">
                <a:solidFill>
                  <a:srgbClr val="000000"/>
                </a:solidFill>
                <a:latin typeface="Calibri"/>
                <a:ea typeface="DejaVu Sans"/>
              </a:rPr>
              <a:t>Proved mathematically that the Perceptron could only perform very basic tasks. It was published in their book, “Perceptrons”. They also discussed the challenges in relation to training multi-layer neural networks. by Marvin Minsky, Seymour Papert</a:t>
            </a:r>
            <a:endParaRPr b="0" lang="en-IN" sz="2300" spc="-1" strike="noStrike">
              <a:latin typeface="Arial"/>
            </a:endParaRPr>
          </a:p>
          <a:p>
            <a:pPr>
              <a:lnSpc>
                <a:spcPct val="90000"/>
              </a:lnSpc>
              <a:spcBef>
                <a:spcPts val="1001"/>
              </a:spcBef>
              <a:tabLst>
                <a:tab algn="l" pos="0"/>
              </a:tabLst>
            </a:pPr>
            <a:r>
              <a:rPr b="1" lang="en-US" sz="2300" spc="-1" strike="noStrike">
                <a:solidFill>
                  <a:srgbClr val="000000"/>
                </a:solidFill>
                <a:latin typeface="Calibri"/>
                <a:ea typeface="DejaVu Sans"/>
              </a:rPr>
              <a:t>1986: </a:t>
            </a:r>
            <a:r>
              <a:rPr b="0" lang="en-US" sz="2300" spc="-1" strike="noStrike">
                <a:solidFill>
                  <a:srgbClr val="000000"/>
                </a:solidFill>
                <a:latin typeface="Calibri"/>
                <a:ea typeface="DejaVu Sans"/>
              </a:rPr>
              <a:t>Solved the training challenges of multi-layer neural network using back propagation training algorithm by David E. Rumelhart, Geoffrey E. Hinton, and Ronald J. Williams.</a:t>
            </a:r>
            <a:endParaRPr b="0" lang="en-IN" sz="2300" spc="-1" strike="noStrike">
              <a:latin typeface="Arial"/>
            </a:endParaRPr>
          </a:p>
          <a:p>
            <a:pPr>
              <a:lnSpc>
                <a:spcPct val="90000"/>
              </a:lnSpc>
              <a:spcBef>
                <a:spcPts val="1001"/>
              </a:spcBef>
              <a:tabLst>
                <a:tab algn="l" pos="0"/>
              </a:tabLst>
            </a:pPr>
            <a:r>
              <a:rPr b="1" lang="en-US" sz="2300" spc="-1" strike="noStrike">
                <a:solidFill>
                  <a:srgbClr val="000000"/>
                </a:solidFill>
                <a:latin typeface="Calibri"/>
                <a:ea typeface="DejaVu Sans"/>
              </a:rPr>
              <a:t>1998: </a:t>
            </a:r>
            <a:r>
              <a:rPr b="0" lang="en-US" sz="2300" spc="-1" strike="noStrike">
                <a:solidFill>
                  <a:srgbClr val="000000"/>
                </a:solidFill>
                <a:latin typeface="Calibri"/>
                <a:ea typeface="DejaVu Sans"/>
              </a:rPr>
              <a:t>Made the Use of neural networks on image recognition tasks. Defined the concept of convolutional neural networks (CNN), in his paper, which mimic the human visual cortex by Yann LeCun.</a:t>
            </a:r>
            <a:endParaRPr b="0" lang="en-IN" sz="2300" spc="-1" strike="noStrike">
              <a:latin typeface="Arial"/>
            </a:endParaRPr>
          </a:p>
          <a:p>
            <a:pPr>
              <a:lnSpc>
                <a:spcPct val="90000"/>
              </a:lnSpc>
              <a:spcBef>
                <a:spcPts val="1001"/>
              </a:spcBef>
              <a:tabLst>
                <a:tab algn="l" pos="0"/>
              </a:tabLst>
            </a:pPr>
            <a:endParaRPr b="0" lang="en-IN" sz="2300" spc="-1" strike="noStrike">
              <a:latin typeface="Arial"/>
            </a:endParaRPr>
          </a:p>
        </p:txBody>
      </p:sp>
      <p:sp>
        <p:nvSpPr>
          <p:cNvPr id="287"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7C4BFFE0-E567-44EA-BC11-246734DD166E}"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88"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89"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0F9E0FC-BC32-4DF4-A28C-992D97B23395}" type="slidenum">
              <a:rPr b="0" lang="en-US" sz="1200" spc="-1" strike="noStrike">
                <a:solidFill>
                  <a:srgbClr val="898989"/>
                </a:solidFill>
                <a:latin typeface="Calibri"/>
                <a:ea typeface="DejaVu Sans"/>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2800" spc="-1" strike="noStrike">
                <a:solidFill>
                  <a:srgbClr val="c00000"/>
                </a:solidFill>
                <a:latin typeface="Calibri Light"/>
                <a:ea typeface="DejaVu Sans"/>
              </a:rPr>
              <a:t>Deep Learning Evolution(Cont..)</a:t>
            </a:r>
            <a:endParaRPr b="0" lang="en-IN" sz="2800" spc="-1" strike="noStrike">
              <a:latin typeface="Arial"/>
            </a:endParaRPr>
          </a:p>
        </p:txBody>
      </p:sp>
      <p:sp>
        <p:nvSpPr>
          <p:cNvPr id="291" name="CustomShape 2"/>
          <p:cNvSpPr/>
          <p:nvPr/>
        </p:nvSpPr>
        <p:spPr>
          <a:xfrm>
            <a:off x="554040" y="726120"/>
            <a:ext cx="10791360" cy="5138280"/>
          </a:xfrm>
          <a:prstGeom prst="rect">
            <a:avLst/>
          </a:prstGeom>
          <a:noFill/>
          <a:ln w="936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400" spc="-1" strike="noStrike">
                <a:solidFill>
                  <a:srgbClr val="000000"/>
                </a:solidFill>
                <a:latin typeface="Calibri"/>
                <a:ea typeface="DejaVu Sans"/>
              </a:rPr>
              <a:t>1998: </a:t>
            </a:r>
            <a:r>
              <a:rPr b="0" lang="en-US" sz="2400" spc="-1" strike="noStrike">
                <a:solidFill>
                  <a:srgbClr val="000000"/>
                </a:solidFill>
                <a:latin typeface="Calibri"/>
                <a:ea typeface="DejaVu Sans"/>
              </a:rPr>
              <a:t>Popularized the “Hopfield” network which was the first recurrent neural network (RNN) by John Hopfield</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ea typeface="DejaVu Sans"/>
              </a:rPr>
              <a:t>1997 – 1998: </a:t>
            </a:r>
            <a:r>
              <a:rPr b="0" lang="en-US" sz="2400" spc="-1" strike="noStrike">
                <a:solidFill>
                  <a:srgbClr val="000000"/>
                </a:solidFill>
                <a:latin typeface="Calibri"/>
                <a:ea typeface="DejaVu Sans"/>
              </a:rPr>
              <a:t>Introduced long short-term memory (LSTM), greatly improving the efficiency and the practicality of recurrent neural networks (RNN) by Jurgen Schmidhuber and Sepp Hochreiter</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ea typeface="DejaVu Sans"/>
              </a:rPr>
              <a:t>2012: </a:t>
            </a:r>
            <a:r>
              <a:rPr b="0" lang="en-US" sz="2400" spc="-1" strike="noStrike">
                <a:solidFill>
                  <a:srgbClr val="000000"/>
                </a:solidFill>
                <a:latin typeface="Calibri"/>
                <a:ea typeface="DejaVu Sans"/>
              </a:rPr>
              <a:t>Highlighted the power of deep learning by showing significant results in the well-known ImageNet competition by Geoffrey Hinton and two of his students</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ea typeface="DejaVu Sans"/>
              </a:rPr>
              <a:t>2012 – 2103: </a:t>
            </a:r>
            <a:r>
              <a:rPr b="0" lang="en-US" sz="2400" spc="-1" strike="noStrike">
                <a:solidFill>
                  <a:srgbClr val="000000"/>
                </a:solidFill>
                <a:latin typeface="Calibri"/>
                <a:ea typeface="DejaVu Sans"/>
              </a:rPr>
              <a:t>Breakthrough work on large scale image recognition at Google Brain by Jeffrey Dean, Andrew Ng</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ea typeface="DejaVu Sans"/>
              </a:rPr>
              <a:t>2014: </a:t>
            </a:r>
            <a:r>
              <a:rPr b="0" lang="en-US" sz="2400" spc="-1" strike="noStrike">
                <a:solidFill>
                  <a:srgbClr val="000000"/>
                </a:solidFill>
                <a:latin typeface="Calibri"/>
                <a:ea typeface="DejaVu Sans"/>
              </a:rPr>
              <a:t>Published his paper on generative adversarial networks (GAN)by Ian Goodfellow</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ea typeface="DejaVu Sans"/>
              </a:rPr>
              <a:t>2014: </a:t>
            </a:r>
            <a:r>
              <a:rPr b="0" lang="en-US" sz="2400" spc="-1" strike="noStrike">
                <a:solidFill>
                  <a:srgbClr val="000000"/>
                </a:solidFill>
                <a:latin typeface="Calibri"/>
                <a:ea typeface="DejaVu Sans"/>
              </a:rPr>
              <a:t>Reinforcement learning: An Introduction by Richard S. Sutton, Andrew G. Barto.</a:t>
            </a:r>
            <a:endParaRPr b="0" lang="en-IN" sz="2400" spc="-1" strike="noStrike">
              <a:latin typeface="Arial"/>
            </a:endParaRPr>
          </a:p>
          <a:p>
            <a:pPr algn="ctr">
              <a:lnSpc>
                <a:spcPct val="90000"/>
              </a:lnSpc>
              <a:spcBef>
                <a:spcPts val="1001"/>
              </a:spcBef>
              <a:tabLst>
                <a:tab algn="l" pos="0"/>
              </a:tabLst>
            </a:pPr>
            <a:r>
              <a:rPr b="1" lang="en-US" sz="2400" spc="-1" strike="noStrike">
                <a:solidFill>
                  <a:srgbClr val="ff0000"/>
                </a:solidFill>
                <a:latin typeface="Calibri"/>
                <a:ea typeface="DejaVu Sans"/>
              </a:rPr>
              <a:t>Refer: https://github.com/ChristosChristofidis/awesome-deep-learning </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292"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90085ED-6AFE-427C-A273-098FFCB26346}"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93"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94"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AA3B3CE-38DB-4528-B5E1-AE264FB6D3BD}" type="slidenum">
              <a:rPr b="0" lang="en-US" sz="1200" spc="-1" strike="noStrike">
                <a:solidFill>
                  <a:srgbClr val="898989"/>
                </a:solidFill>
                <a:latin typeface="Calibri"/>
                <a:ea typeface="DejaVu Sans"/>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838080" y="887400"/>
            <a:ext cx="5179680" cy="5287680"/>
          </a:xfrm>
          <a:prstGeom prst="rect">
            <a:avLst/>
          </a:prstGeom>
          <a:noFill/>
          <a:ln w="9360">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Virtual Assistants</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Chatbots</a:t>
            </a:r>
            <a:endParaRPr b="0" lang="en-IN" sz="2400" spc="-1" strike="noStrike">
              <a:latin typeface="Arial"/>
            </a:endParaRPr>
          </a:p>
          <a:p>
            <a:pPr marL="228600" indent="-226800">
              <a:lnSpc>
                <a:spcPct val="90000"/>
              </a:lnSpc>
              <a:spcBef>
                <a:spcPts val="1001"/>
              </a:spcBef>
              <a:buClr>
                <a:srgbClr val="51565e"/>
              </a:buClr>
              <a:buFont typeface="Arial"/>
              <a:buChar char="•"/>
            </a:pPr>
            <a:r>
              <a:rPr b="0" lang="en-GB" sz="2400" spc="-1" strike="noStrike">
                <a:solidFill>
                  <a:srgbClr val="51565e"/>
                </a:solidFill>
                <a:latin typeface="Arial"/>
                <a:ea typeface="Times New Roman"/>
              </a:rPr>
              <a:t> </a:t>
            </a:r>
            <a:r>
              <a:rPr b="0" lang="en-US" sz="2400" spc="-1" strike="noStrike">
                <a:solidFill>
                  <a:srgbClr val="000000"/>
                </a:solidFill>
                <a:latin typeface="Arial"/>
                <a:ea typeface="Times New Roman"/>
              </a:rPr>
              <a:t>Healthcare .</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Entertainment </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News Aggregation and Fake News Detection</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 </a:t>
            </a:r>
            <a:r>
              <a:rPr b="0" lang="en-US" sz="2400" spc="-1" strike="noStrike">
                <a:solidFill>
                  <a:srgbClr val="000000"/>
                </a:solidFill>
                <a:latin typeface="Arial"/>
                <a:ea typeface="Times New Roman"/>
              </a:rPr>
              <a:t>Composing Music</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Image Captioning </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Self driving car</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Advertising</a:t>
            </a:r>
            <a:endParaRPr b="0" lang="en-IN"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Arial"/>
                <a:ea typeface="Times New Roman"/>
              </a:rPr>
              <a:t>Robotics</a:t>
            </a:r>
            <a:endParaRPr b="0" lang="en-IN" sz="2400" spc="-1" strike="noStrike">
              <a:latin typeface="Arial"/>
            </a:endParaRPr>
          </a:p>
          <a:p>
            <a:pPr>
              <a:lnSpc>
                <a:spcPct val="107000"/>
              </a:lnSpc>
              <a:spcBef>
                <a:spcPts val="1001"/>
              </a:spcBef>
              <a:spcAft>
                <a:spcPts val="1950"/>
              </a:spcAft>
              <a:tabLst>
                <a:tab algn="l" pos="0"/>
              </a:tabLst>
            </a:pP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a:t>
            </a:r>
            <a:endParaRPr b="0" lang="en-IN" sz="1800" spc="-1" strike="noStrike">
              <a:latin typeface="Arial"/>
            </a:endParaRPr>
          </a:p>
          <a:p>
            <a:pPr>
              <a:lnSpc>
                <a:spcPct val="107000"/>
              </a:lnSpc>
              <a:spcBef>
                <a:spcPts val="1001"/>
              </a:spcBef>
              <a:spcAft>
                <a:spcPts val="1950"/>
              </a:spcAft>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p:txBody>
      </p:sp>
      <p:pic>
        <p:nvPicPr>
          <p:cNvPr id="296" name="Content Placeholder 8" descr=""/>
          <p:cNvPicPr/>
          <p:nvPr/>
        </p:nvPicPr>
        <p:blipFill>
          <a:blip r:embed="rId1"/>
          <a:srcRect l="0" t="14370" r="1617" b="15981"/>
          <a:stretch/>
        </p:blipFill>
        <p:spPr>
          <a:xfrm>
            <a:off x="6386760" y="4299840"/>
            <a:ext cx="5096160" cy="2028960"/>
          </a:xfrm>
          <a:prstGeom prst="rect">
            <a:avLst/>
          </a:prstGeom>
          <a:ln w="9360">
            <a:noFill/>
          </a:ln>
        </p:spPr>
      </p:pic>
      <p:sp>
        <p:nvSpPr>
          <p:cNvPr id="297"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6D8A4731-A59E-46E2-B608-1201C65F5EF8}"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98"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99"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B34A88E-A28E-4EED-B0AF-0BBA69CBFE32}" type="slidenum">
              <a:rPr b="0" lang="en-US" sz="1200" spc="-1" strike="noStrike">
                <a:solidFill>
                  <a:srgbClr val="898989"/>
                </a:solidFill>
                <a:latin typeface="Calibri"/>
                <a:ea typeface="DejaVu Sans"/>
              </a:rPr>
              <a:t>&lt;number&gt;</a:t>
            </a:fld>
            <a:endParaRPr b="0" lang="en-IN" sz="1200" spc="-1" strike="noStrike">
              <a:latin typeface="Arial"/>
            </a:endParaRPr>
          </a:p>
        </p:txBody>
      </p:sp>
      <p:sp>
        <p:nvSpPr>
          <p:cNvPr id="300" name="CustomShape 5"/>
          <p:cNvSpPr/>
          <p:nvPr/>
        </p:nvSpPr>
        <p:spPr>
          <a:xfrm>
            <a:off x="0" y="171360"/>
            <a:ext cx="8281800" cy="714240"/>
          </a:xfrm>
          <a:prstGeom prst="rect">
            <a:avLst/>
          </a:prstGeom>
          <a:noFill/>
          <a:ln w="9360">
            <a:noFill/>
          </a:ln>
        </p:spPr>
        <p:style>
          <a:lnRef idx="0"/>
          <a:fillRef idx="0"/>
          <a:effectRef idx="0"/>
          <a:fontRef idx="minor"/>
        </p:style>
        <p:txBody>
          <a:bodyPr lIns="90000" rIns="90000" tIns="45000" bIns="45000" anchor="ctr">
            <a:noAutofit/>
          </a:bodyPr>
          <a:p>
            <a:pPr>
              <a:lnSpc>
                <a:spcPct val="90000"/>
              </a:lnSpc>
            </a:pPr>
            <a:r>
              <a:rPr b="1" lang="en-US" sz="3600" spc="-1" strike="noStrike">
                <a:solidFill>
                  <a:srgbClr val="c00000"/>
                </a:solidFill>
                <a:latin typeface="Calibri Light"/>
                <a:ea typeface="DejaVu Sans"/>
              </a:rPr>
              <a:t>Deep Learning Applications</a:t>
            </a:r>
            <a:endParaRPr b="0" lang="en-IN" sz="3600" spc="-1" strike="noStrike">
              <a:latin typeface="Arial"/>
            </a:endParaRPr>
          </a:p>
        </p:txBody>
      </p:sp>
      <p:pic>
        <p:nvPicPr>
          <p:cNvPr id="301" name="Picture 1" descr=""/>
          <p:cNvPicPr/>
          <p:nvPr/>
        </p:nvPicPr>
        <p:blipFill>
          <a:blip r:embed="rId2"/>
          <a:srcRect l="0" t="0" r="50716" b="0"/>
          <a:stretch/>
        </p:blipFill>
        <p:spPr>
          <a:xfrm>
            <a:off x="8536680" y="1792800"/>
            <a:ext cx="2576160" cy="2144160"/>
          </a:xfrm>
          <a:prstGeom prst="rect">
            <a:avLst/>
          </a:prstGeom>
          <a:ln>
            <a:noFill/>
          </a:ln>
        </p:spPr>
      </p:pic>
      <p:pic>
        <p:nvPicPr>
          <p:cNvPr id="302" name="Picture 5" descr=""/>
          <p:cNvPicPr/>
          <p:nvPr/>
        </p:nvPicPr>
        <p:blipFill>
          <a:blip r:embed="rId3"/>
          <a:srcRect l="31872" t="4432" r="32149" b="3735"/>
          <a:stretch/>
        </p:blipFill>
        <p:spPr>
          <a:xfrm>
            <a:off x="7023600" y="501480"/>
            <a:ext cx="1054080" cy="1467720"/>
          </a:xfrm>
          <a:prstGeom prst="rect">
            <a:avLst/>
          </a:prstGeom>
          <a:ln>
            <a:noFill/>
          </a:ln>
        </p:spPr>
      </p:pic>
      <p:pic>
        <p:nvPicPr>
          <p:cNvPr id="303" name="Picture 6" descr=""/>
          <p:cNvPicPr/>
          <p:nvPr/>
        </p:nvPicPr>
        <p:blipFill>
          <a:blip r:embed="rId4"/>
          <a:srcRect l="0" t="28955" r="76937" b="43584"/>
          <a:stretch/>
        </p:blipFill>
        <p:spPr>
          <a:xfrm>
            <a:off x="6667560" y="2160720"/>
            <a:ext cx="1548000" cy="17233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Content Placeholder 7" descr=""/>
          <p:cNvPicPr/>
          <p:nvPr/>
        </p:nvPicPr>
        <p:blipFill>
          <a:blip r:embed="rId1"/>
          <a:stretch/>
        </p:blipFill>
        <p:spPr>
          <a:xfrm>
            <a:off x="288360" y="1825560"/>
            <a:ext cx="5729400" cy="3416400"/>
          </a:xfrm>
          <a:prstGeom prst="rect">
            <a:avLst/>
          </a:prstGeom>
          <a:ln w="9360">
            <a:noFill/>
          </a:ln>
        </p:spPr>
      </p:pic>
      <p:sp>
        <p:nvSpPr>
          <p:cNvPr id="305" name="CustomShape 1"/>
          <p:cNvSpPr/>
          <p:nvPr/>
        </p:nvSpPr>
        <p:spPr>
          <a:xfrm>
            <a:off x="6172200" y="1825560"/>
            <a:ext cx="5179680" cy="4349520"/>
          </a:xfrm>
          <a:prstGeom prst="rect">
            <a:avLst/>
          </a:prstGeom>
          <a:noFill/>
          <a:ln w="9360">
            <a:noFill/>
          </a:ln>
        </p:spPr>
        <p:style>
          <a:lnRef idx="0"/>
          <a:fillRef idx="0"/>
          <a:effectRef idx="0"/>
          <a:fontRef idx="minor"/>
        </p:style>
      </p:sp>
      <p:sp>
        <p:nvSpPr>
          <p:cNvPr id="306"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909BFEDC-1703-4AB9-B41C-C64291A14C75}"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307"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308"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1CC9A6D-41AE-42B6-A533-55655AA1D732}"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309" name="Picture 8" descr=""/>
          <p:cNvPicPr/>
          <p:nvPr/>
        </p:nvPicPr>
        <p:blipFill>
          <a:blip r:embed="rId2"/>
          <a:stretch/>
        </p:blipFill>
        <p:spPr>
          <a:xfrm>
            <a:off x="582840" y="65160"/>
            <a:ext cx="8466120" cy="9676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390480" y="94680"/>
            <a:ext cx="5409000" cy="410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ea typeface="DejaVu Sans"/>
              </a:rPr>
              <a:t>SELF-ASSESSMENT QUESTIONS</a:t>
            </a:r>
            <a:endParaRPr b="0" lang="en-IN" sz="2400" spc="-1" strike="noStrike">
              <a:latin typeface="Arial"/>
            </a:endParaRPr>
          </a:p>
        </p:txBody>
      </p:sp>
      <p:sp>
        <p:nvSpPr>
          <p:cNvPr id="311" name="CustomShape 2"/>
          <p:cNvSpPr/>
          <p:nvPr/>
        </p:nvSpPr>
        <p:spPr>
          <a:xfrm>
            <a:off x="1009800" y="1093320"/>
            <a:ext cx="10170360" cy="708480"/>
          </a:xfrm>
          <a:prstGeom prst="roundRect">
            <a:avLst>
              <a:gd name="adj" fmla="val 35613"/>
            </a:avLst>
          </a:prstGeom>
          <a:solidFill>
            <a:srgbClr val="e84845"/>
          </a:solidFill>
          <a:ln>
            <a:noFill/>
          </a:ln>
          <a:effectLst>
            <a:outerShdw algn="ctr" blurRad="190500" rotWithShape="0" sx="102000" sy="102000">
              <a:srgbClr val="000000">
                <a:alpha val="25000"/>
              </a:srgbClr>
            </a:outerShdw>
          </a:effectLst>
        </p:spPr>
        <p:style>
          <a:lnRef idx="0"/>
          <a:fillRef idx="0"/>
          <a:effectRef idx="0"/>
          <a:fontRef idx="minor"/>
        </p:style>
        <p:txBody>
          <a:bodyPr lIns="90000" rIns="90000" tIns="45000" bIns="45000" anchor="ctr">
            <a:noAutofit/>
          </a:bodyPr>
          <a:p>
            <a:pPr marL="343080" indent="-341280">
              <a:lnSpc>
                <a:spcPct val="100000"/>
              </a:lnSpc>
              <a:buClr>
                <a:srgbClr val="000000"/>
              </a:buClr>
              <a:buFont typeface="Calibri Light"/>
              <a:buAutoNum type="arabicPeriod"/>
            </a:pPr>
            <a:r>
              <a:rPr b="1" lang="en-GB" sz="1600" spc="-1" strike="noStrike">
                <a:solidFill>
                  <a:srgbClr val="000000"/>
                </a:solidFill>
                <a:latin typeface="Calibri"/>
                <a:ea typeface="DejaVu Sans"/>
              </a:rPr>
              <a:t>Which of the following is an example of deep learning</a:t>
            </a:r>
            <a:r>
              <a:rPr b="0" lang="en-US" sz="1600" spc="-1" strike="noStrike">
                <a:solidFill>
                  <a:srgbClr val="ffffff"/>
                </a:solidFill>
                <a:latin typeface="Poppins"/>
                <a:ea typeface="Calibri"/>
              </a:rPr>
              <a:t> </a:t>
            </a:r>
            <a:endParaRPr b="0" lang="en-IN" sz="1600" spc="-1" strike="noStrike">
              <a:latin typeface="Arial"/>
            </a:endParaRPr>
          </a:p>
        </p:txBody>
      </p:sp>
      <p:sp>
        <p:nvSpPr>
          <p:cNvPr id="312" name="CustomShape 3"/>
          <p:cNvSpPr/>
          <p:nvPr/>
        </p:nvSpPr>
        <p:spPr>
          <a:xfrm>
            <a:off x="1077840" y="1954800"/>
            <a:ext cx="4374360" cy="1863720"/>
          </a:xfrm>
          <a:prstGeom prst="roundRect">
            <a:avLst>
              <a:gd name="adj" fmla="val 16667"/>
            </a:avLst>
          </a:prstGeom>
          <a:gradFill rotWithShape="0">
            <a:gsLst>
              <a:gs pos="0">
                <a:srgbClr val="3864b3"/>
              </a:gs>
              <a:gs pos="100000">
                <a:srgbClr val="2c4f8c"/>
              </a:gs>
            </a:gsLst>
            <a:path path="circle">
              <a:fillToRect l="50000" t="50000" r="50000" b="50000"/>
            </a:path>
          </a:gra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343080" indent="-341280">
              <a:lnSpc>
                <a:spcPct val="150000"/>
              </a:lnSpc>
              <a:buClr>
                <a:srgbClr val="ffffff"/>
              </a:buClr>
              <a:buFont typeface="StarSymbol"/>
              <a:buAutoNum type="alphaLcParenR"/>
            </a:pPr>
            <a:r>
              <a:rPr b="0" lang="en-GB" sz="1600" spc="-1" strike="noStrike">
                <a:solidFill>
                  <a:srgbClr val="ffffff"/>
                </a:solidFill>
                <a:latin typeface="Arial"/>
                <a:ea typeface="DejaVu Sans"/>
              </a:rPr>
              <a:t>  </a:t>
            </a:r>
            <a:r>
              <a:rPr b="0" lang="en-GB" sz="1600" spc="-1" strike="noStrike">
                <a:solidFill>
                  <a:srgbClr val="ffffff"/>
                </a:solidFill>
                <a:latin typeface="Arial"/>
                <a:ea typeface="DejaVu Sans"/>
              </a:rPr>
              <a:t>Pattern recognition</a:t>
            </a:r>
            <a:endParaRPr b="0" lang="en-IN" sz="1600" spc="-1" strike="noStrike">
              <a:latin typeface="Arial"/>
            </a:endParaRPr>
          </a:p>
          <a:p>
            <a:pPr marL="343080" indent="-341280">
              <a:lnSpc>
                <a:spcPct val="150000"/>
              </a:lnSpc>
              <a:buClr>
                <a:srgbClr val="ffffff"/>
              </a:buClr>
              <a:buFont typeface="StarSymbol"/>
              <a:buAutoNum type="alphaLcParenR"/>
            </a:pPr>
            <a:r>
              <a:rPr b="0" lang="en-GB" sz="1600" spc="-1" strike="noStrike">
                <a:solidFill>
                  <a:srgbClr val="ffffff"/>
                </a:solidFill>
                <a:latin typeface="Arial"/>
                <a:ea typeface="DejaVu Sans"/>
              </a:rPr>
              <a:t> </a:t>
            </a:r>
            <a:r>
              <a:rPr b="0" lang="en-GB" sz="1600" spc="-1" strike="noStrike">
                <a:solidFill>
                  <a:srgbClr val="ffffff"/>
                </a:solidFill>
                <a:latin typeface="Arial"/>
                <a:ea typeface="DejaVu Sans"/>
              </a:rPr>
              <a:t>Self-driving cars</a:t>
            </a:r>
            <a:endParaRPr b="0" lang="en-IN" sz="1600" spc="-1" strike="noStrike">
              <a:latin typeface="Arial"/>
            </a:endParaRPr>
          </a:p>
          <a:p>
            <a:pPr marL="343080" indent="-341280">
              <a:lnSpc>
                <a:spcPct val="150000"/>
              </a:lnSpc>
              <a:buClr>
                <a:srgbClr val="ffffff"/>
              </a:buClr>
              <a:buFont typeface="StarSymbol"/>
              <a:buAutoNum type="alphaLcParenR"/>
            </a:pPr>
            <a:r>
              <a:rPr b="0" lang="en-GB" sz="1600" spc="-1" strike="noStrike">
                <a:solidFill>
                  <a:srgbClr val="ffffff"/>
                </a:solidFill>
                <a:latin typeface="Arial"/>
                <a:ea typeface="DejaVu Sans"/>
              </a:rPr>
              <a:t> </a:t>
            </a:r>
            <a:r>
              <a:rPr b="0" lang="en-GB" sz="1600" spc="-1" strike="noStrike">
                <a:solidFill>
                  <a:srgbClr val="ffffff"/>
                </a:solidFill>
                <a:latin typeface="Arial"/>
                <a:ea typeface="DejaVu Sans"/>
              </a:rPr>
              <a:t>Natural language processing</a:t>
            </a:r>
            <a:endParaRPr b="0" lang="en-IN" sz="1600" spc="-1" strike="noStrike">
              <a:latin typeface="Arial"/>
            </a:endParaRPr>
          </a:p>
          <a:p>
            <a:pPr marL="343080" indent="-341280">
              <a:lnSpc>
                <a:spcPct val="150000"/>
              </a:lnSpc>
              <a:buClr>
                <a:srgbClr val="ffffff"/>
              </a:buClr>
              <a:buFont typeface="StarSymbol"/>
              <a:buAutoNum type="alphaLcParenR"/>
            </a:pPr>
            <a:r>
              <a:rPr b="0" lang="en-GB" sz="1600" spc="-1" strike="noStrike">
                <a:solidFill>
                  <a:srgbClr val="ffffff"/>
                </a:solidFill>
                <a:latin typeface="Arial"/>
                <a:ea typeface="DejaVu Sans"/>
              </a:rPr>
              <a:t> </a:t>
            </a:r>
            <a:r>
              <a:rPr b="0" lang="en-GB" sz="1600" spc="-1" strike="noStrike">
                <a:solidFill>
                  <a:srgbClr val="ffffff"/>
                </a:solidFill>
                <a:latin typeface="Arial"/>
                <a:ea typeface="DejaVu Sans"/>
              </a:rPr>
              <a:t>D. All of the above</a:t>
            </a:r>
            <a:r>
              <a:rPr b="0" lang="en-US" sz="1600" spc="-1" strike="noStrike">
                <a:solidFill>
                  <a:srgbClr val="ffffff"/>
                </a:solidFill>
                <a:latin typeface="Arial"/>
                <a:ea typeface="DejaVu Sans"/>
              </a:rPr>
              <a:t>…</a:t>
            </a:r>
            <a:endParaRPr b="0" lang="en-IN" sz="1600" spc="-1" strike="noStrike">
              <a:latin typeface="Arial"/>
            </a:endParaRPr>
          </a:p>
          <a:p>
            <a:pPr>
              <a:lnSpc>
                <a:spcPct val="150000"/>
              </a:lnSpc>
            </a:pPr>
            <a:endParaRPr b="0" lang="en-IN" sz="1600" spc="-1" strike="noStrike">
              <a:latin typeface="Arial"/>
            </a:endParaRPr>
          </a:p>
        </p:txBody>
      </p:sp>
      <p:sp>
        <p:nvSpPr>
          <p:cNvPr id="313" name="CustomShape 4"/>
          <p:cNvSpPr/>
          <p:nvPr/>
        </p:nvSpPr>
        <p:spPr>
          <a:xfrm>
            <a:off x="1009800" y="3820320"/>
            <a:ext cx="10170360" cy="708480"/>
          </a:xfrm>
          <a:prstGeom prst="roundRect">
            <a:avLst>
              <a:gd name="adj" fmla="val 35613"/>
            </a:avLst>
          </a:prstGeom>
          <a:solidFill>
            <a:srgbClr val="e84845"/>
          </a:solidFill>
          <a:ln>
            <a:noFill/>
          </a:ln>
          <a:effectLst>
            <a:outerShdw algn="ctr" blurRad="190500" rotWithShape="0" sx="102000" sy="102000">
              <a:srgbClr val="000000">
                <a:alpha val="25000"/>
              </a:srgbClr>
            </a:outerShdw>
          </a:effectLst>
        </p:spPr>
        <p:style>
          <a:lnRef idx="0"/>
          <a:fillRef idx="0"/>
          <a:effectRef idx="0"/>
          <a:fontRef idx="minor"/>
        </p:style>
        <p:txBody>
          <a:bodyPr lIns="90000" rIns="90000" tIns="45000" bIns="45000" anchor="ctr">
            <a:noAutofit/>
          </a:bodyPr>
          <a:p>
            <a:pPr marL="343080" indent="-341280">
              <a:lnSpc>
                <a:spcPct val="100000"/>
              </a:lnSpc>
              <a:buClr>
                <a:srgbClr val="000000"/>
              </a:buClr>
              <a:buFont typeface="Calibri Light"/>
              <a:buAutoNum type="arabicPeriod" startAt="2"/>
            </a:pPr>
            <a:r>
              <a:rPr b="1" lang="en-GB" sz="1600" spc="-1" strike="noStrike">
                <a:solidFill>
                  <a:srgbClr val="000000"/>
                </a:solidFill>
                <a:latin typeface="Calibri"/>
                <a:ea typeface="DejaVu Sans"/>
              </a:rPr>
              <a:t>Which of the following is a deep learning library</a:t>
            </a:r>
            <a:endParaRPr b="0" lang="en-IN" sz="1600" spc="-1" strike="noStrike">
              <a:latin typeface="Arial"/>
            </a:endParaRPr>
          </a:p>
        </p:txBody>
      </p:sp>
      <p:sp>
        <p:nvSpPr>
          <p:cNvPr id="314" name="CustomShape 5"/>
          <p:cNvSpPr/>
          <p:nvPr/>
        </p:nvSpPr>
        <p:spPr>
          <a:xfrm>
            <a:off x="1009800" y="4727160"/>
            <a:ext cx="2899800" cy="1644120"/>
          </a:xfrm>
          <a:prstGeom prst="roundRect">
            <a:avLst>
              <a:gd name="adj" fmla="val 16667"/>
            </a:avLst>
          </a:prstGeom>
          <a:gradFill rotWithShape="0">
            <a:gsLst>
              <a:gs pos="0">
                <a:srgbClr val="3864b3"/>
              </a:gs>
              <a:gs pos="100000">
                <a:srgbClr val="2c4f8c"/>
              </a:gs>
            </a:gsLst>
            <a:path path="circle">
              <a:fillToRect l="50000" t="50000" r="50000" b="50000"/>
            </a:path>
          </a:gra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343080" indent="-341280">
              <a:lnSpc>
                <a:spcPct val="150000"/>
              </a:lnSpc>
              <a:buClr>
                <a:srgbClr val="ffffff"/>
              </a:buClr>
              <a:buFont typeface="StarSymbol"/>
              <a:buAutoNum type="alphaLcParenR"/>
            </a:pPr>
            <a:r>
              <a:rPr b="0" lang="en-US" sz="1800" spc="-1" strike="noStrike">
                <a:solidFill>
                  <a:srgbClr val="ffffff"/>
                </a:solidFill>
                <a:latin typeface="Calibri"/>
                <a:ea typeface="DejaVu Sans"/>
              </a:rPr>
              <a:t> </a:t>
            </a:r>
            <a:r>
              <a:rPr b="0" lang="en-IN" sz="1800" spc="-1" strike="noStrike">
                <a:solidFill>
                  <a:srgbClr val="ffffff"/>
                </a:solidFill>
                <a:latin typeface="Calibri"/>
                <a:ea typeface="DejaVu Sans"/>
              </a:rPr>
              <a:t> </a:t>
            </a:r>
            <a:r>
              <a:rPr b="0" lang="en-IN" sz="1800" spc="-1" strike="noStrike">
                <a:solidFill>
                  <a:srgbClr val="ffffff"/>
                </a:solidFill>
                <a:latin typeface="Calibri"/>
                <a:ea typeface="DejaVu Sans"/>
              </a:rPr>
              <a:t>Tensorflow</a:t>
            </a:r>
            <a:endParaRPr b="0" lang="en-IN" sz="1800" spc="-1" strike="noStrike">
              <a:latin typeface="Arial"/>
            </a:endParaRPr>
          </a:p>
          <a:p>
            <a:pPr marL="343080" indent="-341280">
              <a:lnSpc>
                <a:spcPct val="150000"/>
              </a:lnSpc>
              <a:buClr>
                <a:srgbClr val="ffffff"/>
              </a:buClr>
              <a:buFont typeface="StarSymbol"/>
              <a:buAutoNum type="alphaLcParenR"/>
            </a:pPr>
            <a:r>
              <a:rPr b="0" lang="en-IN" sz="1800" spc="-1" strike="noStrike">
                <a:solidFill>
                  <a:srgbClr val="ffffff"/>
                </a:solidFill>
                <a:latin typeface="Calibri"/>
                <a:ea typeface="DejaVu Sans"/>
              </a:rPr>
              <a:t>Keras</a:t>
            </a:r>
            <a:r>
              <a:rPr b="0" lang="en-US" sz="1800" spc="-1" strike="noStrike">
                <a:solidFill>
                  <a:srgbClr val="ffffff"/>
                </a:solidFill>
                <a:latin typeface="Calibri"/>
                <a:ea typeface="DejaVu Sans"/>
              </a:rPr>
              <a:t>…</a:t>
            </a:r>
            <a:endParaRPr b="0" lang="en-IN" sz="1800" spc="-1" strike="noStrike">
              <a:latin typeface="Arial"/>
            </a:endParaRPr>
          </a:p>
          <a:p>
            <a:pPr marL="343080" indent="-341280">
              <a:lnSpc>
                <a:spcPct val="150000"/>
              </a:lnSpc>
              <a:buClr>
                <a:srgbClr val="ffffff"/>
              </a:buClr>
              <a:buFont typeface="StarSymbol"/>
              <a:buAutoNum type="alphaLcParenR"/>
            </a:pPr>
            <a:r>
              <a:rPr b="0" lang="en-IN" sz="1600" spc="-1" strike="noStrike">
                <a:solidFill>
                  <a:srgbClr val="ffffff"/>
                </a:solidFill>
                <a:latin typeface="Calibri"/>
                <a:ea typeface="DejaVu Sans"/>
              </a:rPr>
              <a:t> </a:t>
            </a:r>
            <a:r>
              <a:rPr b="0" lang="en-IN" sz="1600" spc="-1" strike="noStrike">
                <a:solidFill>
                  <a:srgbClr val="ffffff"/>
                </a:solidFill>
                <a:latin typeface="Calibri"/>
                <a:ea typeface="DejaVu Sans"/>
              </a:rPr>
              <a:t>PyTorch</a:t>
            </a:r>
            <a:endParaRPr b="0" lang="en-IN" sz="1600" spc="-1" strike="noStrike">
              <a:latin typeface="Arial"/>
            </a:endParaRPr>
          </a:p>
          <a:p>
            <a:pPr marL="343080" indent="-341280">
              <a:lnSpc>
                <a:spcPct val="150000"/>
              </a:lnSpc>
              <a:buClr>
                <a:srgbClr val="ffffff"/>
              </a:buClr>
              <a:buFont typeface="StarSymbol"/>
              <a:buAutoNum type="alphaLcParenR"/>
            </a:pPr>
            <a:r>
              <a:rPr b="0" lang="en-IN" sz="1600" spc="-1" strike="noStrike">
                <a:solidFill>
                  <a:srgbClr val="ffffff"/>
                </a:solidFill>
                <a:latin typeface="Calibri"/>
                <a:ea typeface="DejaVu Sans"/>
              </a:rPr>
              <a:t>All of the above</a:t>
            </a:r>
            <a:endParaRPr b="0" lang="en-IN" sz="1600" spc="-1" strike="noStrike">
              <a:latin typeface="Arial"/>
            </a:endParaRPr>
          </a:p>
        </p:txBody>
      </p:sp>
      <p:pic>
        <p:nvPicPr>
          <p:cNvPr id="315" name="Picture 2" descr="KL Deemed to be University Logo"/>
          <p:cNvPicPr/>
          <p:nvPr/>
        </p:nvPicPr>
        <p:blipFill>
          <a:blip r:embed="rId1"/>
          <a:stretch/>
        </p:blipFill>
        <p:spPr>
          <a:xfrm>
            <a:off x="0" y="0"/>
            <a:ext cx="1989000" cy="598320"/>
          </a:xfrm>
          <a:prstGeom prst="rect">
            <a:avLst/>
          </a:prstGeom>
          <a:ln>
            <a:noFill/>
          </a:ln>
        </p:spPr>
      </p:pic>
      <p:sp>
        <p:nvSpPr>
          <p:cNvPr id="316" name="CustomShape 6"/>
          <p:cNvSpPr/>
          <p:nvPr/>
        </p:nvSpPr>
        <p:spPr>
          <a:xfrm>
            <a:off x="4938120" y="-257400"/>
            <a:ext cx="2618280" cy="81936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200" spc="-1" strike="noStrike">
                <a:solidFill>
                  <a:srgbClr val="49545e"/>
                </a:solidFill>
                <a:latin typeface="Roboto"/>
                <a:ea typeface="DejaVu Sans"/>
              </a:rPr>
              <a:t>A. Self-driving cars</a:t>
            </a:r>
            <a:endParaRPr b="0" lang="en-IN" sz="1200" spc="-1" strike="noStrike">
              <a:latin typeface="Arial"/>
            </a:endParaRPr>
          </a:p>
          <a:p>
            <a:pPr>
              <a:lnSpc>
                <a:spcPct val="100000"/>
              </a:lnSpc>
              <a:tabLst>
                <a:tab algn="l" pos="0"/>
              </a:tabLst>
            </a:pPr>
            <a:r>
              <a:rPr b="0" lang="en-US" sz="1200" spc="-1" strike="noStrike">
                <a:solidFill>
                  <a:srgbClr val="49545e"/>
                </a:solidFill>
                <a:latin typeface="Roboto"/>
                <a:ea typeface="DejaVu Sans"/>
              </a:rPr>
              <a:t> </a:t>
            </a:r>
            <a:r>
              <a:rPr b="0" lang="en-US" sz="1200" spc="-1" strike="noStrike">
                <a:solidFill>
                  <a:srgbClr val="49545e"/>
                </a:solidFill>
                <a:latin typeface="Roboto"/>
                <a:ea typeface="DejaVu Sans"/>
              </a:rPr>
              <a:t>B. Pattern recognition</a:t>
            </a:r>
            <a:endParaRPr b="0" lang="en-IN" sz="1200" spc="-1" strike="noStrike">
              <a:latin typeface="Arial"/>
            </a:endParaRPr>
          </a:p>
          <a:p>
            <a:pPr>
              <a:lnSpc>
                <a:spcPct val="100000"/>
              </a:lnSpc>
              <a:tabLst>
                <a:tab algn="l" pos="0"/>
              </a:tabLst>
            </a:pPr>
            <a:r>
              <a:rPr b="0" lang="en-US" sz="1200" spc="-1" strike="noStrike">
                <a:solidFill>
                  <a:srgbClr val="49545e"/>
                </a:solidFill>
                <a:latin typeface="Roboto"/>
                <a:ea typeface="DejaVu Sans"/>
              </a:rPr>
              <a:t> </a:t>
            </a:r>
            <a:r>
              <a:rPr b="0" lang="en-US" sz="1200" spc="-1" strike="noStrike">
                <a:solidFill>
                  <a:srgbClr val="49545e"/>
                </a:solidFill>
                <a:latin typeface="Roboto"/>
                <a:ea typeface="DejaVu Sans"/>
              </a:rPr>
              <a:t>C. Natural language processing</a:t>
            </a:r>
            <a:endParaRPr b="0" lang="en-IN" sz="1200" spc="-1" strike="noStrike">
              <a:latin typeface="Arial"/>
            </a:endParaRPr>
          </a:p>
          <a:p>
            <a:pPr>
              <a:lnSpc>
                <a:spcPct val="100000"/>
              </a:lnSpc>
              <a:tabLst>
                <a:tab algn="l" pos="0"/>
              </a:tabLst>
            </a:pPr>
            <a:r>
              <a:rPr b="0" lang="en-US" sz="1200" spc="-1" strike="noStrike">
                <a:solidFill>
                  <a:srgbClr val="49545e"/>
                </a:solidFill>
                <a:latin typeface="Roboto"/>
                <a:ea typeface="DejaVu Sans"/>
              </a:rPr>
              <a:t> </a:t>
            </a:r>
            <a:r>
              <a:rPr b="0" lang="en-US" sz="1200" spc="-1" strike="noStrike">
                <a:solidFill>
                  <a:srgbClr val="49545e"/>
                </a:solidFill>
                <a:latin typeface="Roboto"/>
                <a:ea typeface="DejaVu Sans"/>
              </a:rPr>
              <a:t>D. All of the above</a:t>
            </a:r>
            <a:endParaRPr b="0" lang="en-IN" sz="1200" spc="-1" strike="noStrike">
              <a:latin typeface="Arial"/>
            </a:endParaRPr>
          </a:p>
        </p:txBody>
      </p:sp>
    </p:spTree>
  </p:cSld>
  <mc:AlternateContent>
    <mc:Choice Requires="p14">
      <p:transition spd="slow" p14:dur="125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310"/>
                                        </p:tgtEl>
                                        <p:attrNameLst>
                                          <p:attrName>style.visibility</p:attrName>
                                        </p:attrNameLst>
                                      </p:cBhvr>
                                      <p:to>
                                        <p:strVal val="visible"/>
                                      </p:to>
                                    </p:set>
                                    <p:animEffect filter="fade" transition="in">
                                      <p:cBhvr additive="repl">
                                        <p:cTn id="48" dur="500"/>
                                        <p:tgtEl>
                                          <p:spTgt spid="310"/>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2" presetSubtype="1">
                                  <p:stCondLst>
                                    <p:cond delay="0"/>
                                  </p:stCondLst>
                                  <p:childTnLst>
                                    <p:set>
                                      <p:cBhvr>
                                        <p:cTn id="52" dur="1" fill="hold">
                                          <p:stCondLst>
                                            <p:cond delay="0"/>
                                          </p:stCondLst>
                                        </p:cTn>
                                        <p:tgtEl>
                                          <p:spTgt spid="312"/>
                                        </p:tgtEl>
                                        <p:attrNameLst>
                                          <p:attrName>style.visibility</p:attrName>
                                        </p:attrNameLst>
                                      </p:cBhvr>
                                      <p:to>
                                        <p:strVal val="visible"/>
                                      </p:to>
                                    </p:set>
                                    <p:animEffect filter="wipe(up)" transition="in">
                                      <p:cBhvr additive="repl">
                                        <p:cTn id="53" dur="500"/>
                                        <p:tgtEl>
                                          <p:spTgt spid="312"/>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22" presetSubtype="1">
                                  <p:stCondLst>
                                    <p:cond delay="0"/>
                                  </p:stCondLst>
                                  <p:childTnLst>
                                    <p:set>
                                      <p:cBhvr>
                                        <p:cTn id="57" dur="1" fill="hold">
                                          <p:stCondLst>
                                            <p:cond delay="0"/>
                                          </p:stCondLst>
                                        </p:cTn>
                                        <p:tgtEl>
                                          <p:spTgt spid="314"/>
                                        </p:tgtEl>
                                        <p:attrNameLst>
                                          <p:attrName>style.visibility</p:attrName>
                                        </p:attrNameLst>
                                      </p:cBhvr>
                                      <p:to>
                                        <p:strVal val="visible"/>
                                      </p:to>
                                    </p:set>
                                    <p:animEffect filter="wipe(up)" transition="in">
                                      <p:cBhvr additive="repl">
                                        <p:cTn id="58" dur="500"/>
                                        <p:tgtEl>
                                          <p:spTgt spid="314"/>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22" presetSubtype="1">
                                  <p:stCondLst>
                                    <p:cond delay="0"/>
                                  </p:stCondLst>
                                  <p:childTnLst>
                                    <p:set>
                                      <p:cBhvr>
                                        <p:cTn id="62" dur="1" fill="hold">
                                          <p:stCondLst>
                                            <p:cond delay="0"/>
                                          </p:stCondLst>
                                        </p:cTn>
                                        <p:tgtEl>
                                          <p:spTgt spid="311"/>
                                        </p:tgtEl>
                                        <p:attrNameLst>
                                          <p:attrName>style.visibility</p:attrName>
                                        </p:attrNameLst>
                                      </p:cBhvr>
                                      <p:to>
                                        <p:strVal val="visible"/>
                                      </p:to>
                                    </p:set>
                                    <p:animEffect filter="wipe(up)" transition="in">
                                      <p:cBhvr additive="repl">
                                        <p:cTn id="63" dur="500"/>
                                        <p:tgtEl>
                                          <p:spTgt spid="311"/>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313"/>
                                        </p:tgtEl>
                                        <p:attrNameLst>
                                          <p:attrName>style.visibility</p:attrName>
                                        </p:attrNameLst>
                                      </p:cBhvr>
                                      <p:to>
                                        <p:strVal val="visible"/>
                                      </p:to>
                                    </p:set>
                                    <p:animEffect filter="fade" transition="in">
                                      <p:cBhvr additive="repl">
                                        <p:cTn id="68"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471200" y="84240"/>
            <a:ext cx="3009600" cy="388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ea typeface="DejaVu Sans"/>
              </a:rPr>
              <a:t>AIM OF THE SESSION</a:t>
            </a:r>
            <a:endParaRPr b="0" lang="en-IN" sz="2400" spc="-1" strike="noStrike">
              <a:latin typeface="Arial"/>
            </a:endParaRPr>
          </a:p>
        </p:txBody>
      </p:sp>
      <p:sp>
        <p:nvSpPr>
          <p:cNvPr id="205" name="CustomShape 2"/>
          <p:cNvSpPr/>
          <p:nvPr/>
        </p:nvSpPr>
        <p:spPr>
          <a:xfrm>
            <a:off x="914400" y="684360"/>
            <a:ext cx="10729440" cy="819720"/>
          </a:xfrm>
          <a:prstGeom prst="rect">
            <a:avLst/>
          </a:prstGeom>
          <a:gradFill rotWithShape="0">
            <a:gsLst>
              <a:gs pos="0">
                <a:srgbClr val="f7fafd"/>
              </a:gs>
              <a:gs pos="100000">
                <a:srgbClr val="cee1f2"/>
              </a:gs>
            </a:gsLst>
            <a:path path="circle">
              <a:fillToRect l="50000" t="50000" r="50000" b="50000"/>
            </a:path>
          </a:gradFill>
          <a:ln cap="rnd">
            <a:solidFill>
              <a:schemeClr val="accent1">
                <a:lumMod val="20000"/>
                <a:lumOff val="80000"/>
              </a:schemeClr>
            </a:solidFill>
          </a:ln>
          <a:effectLst>
            <a:outerShdw algn="l" blurRad="50800" dist="38160" rotWithShape="0">
              <a:schemeClr val="accent1">
                <a:lumMod val="40000"/>
                <a:lumOff val="60000"/>
                <a:alpha val="0"/>
              </a:schemeClr>
            </a:outerShdw>
          </a:effectLst>
        </p:spPr>
        <p:style>
          <a:lnRef idx="0"/>
          <a:fillRef idx="0"/>
          <a:effectRef idx="0"/>
          <a:fontRef idx="minor"/>
        </p:style>
        <p:txBody>
          <a:bodyPr lIns="90000" rIns="90000" tIns="45000" bIns="45000">
            <a:spAutoFit/>
          </a:bodyPr>
          <a:p>
            <a:pPr>
              <a:lnSpc>
                <a:spcPct val="150000"/>
              </a:lnSpc>
            </a:pPr>
            <a:r>
              <a:rPr b="0" lang="en-US" sz="1600" spc="-1" strike="noStrike">
                <a:solidFill>
                  <a:srgbClr val="000000"/>
                </a:solidFill>
                <a:latin typeface="Poppins"/>
                <a:ea typeface="DejaVu Sans"/>
              </a:rPr>
              <a:t>To familiarize students with the basic concept of deep learning </a:t>
            </a:r>
            <a:endParaRPr b="0" lang="en-IN" sz="1600" spc="-1" strike="noStrike">
              <a:latin typeface="Arial"/>
            </a:endParaRPr>
          </a:p>
          <a:p>
            <a:pPr>
              <a:lnSpc>
                <a:spcPct val="150000"/>
              </a:lnSpc>
            </a:pPr>
            <a:endParaRPr b="0" lang="en-IN" sz="1600" spc="-1" strike="noStrike">
              <a:latin typeface="Arial"/>
            </a:endParaRPr>
          </a:p>
        </p:txBody>
      </p:sp>
      <p:sp>
        <p:nvSpPr>
          <p:cNvPr id="206" name="CustomShape 3"/>
          <p:cNvSpPr/>
          <p:nvPr/>
        </p:nvSpPr>
        <p:spPr>
          <a:xfrm>
            <a:off x="4160520" y="1807200"/>
            <a:ext cx="3868920" cy="388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ea typeface="DejaVu Sans"/>
              </a:rPr>
              <a:t>INSTRUCTIONAL OBJECTIVES</a:t>
            </a:r>
            <a:endParaRPr b="0" lang="en-IN" sz="2400" spc="-1" strike="noStrike">
              <a:latin typeface="Arial"/>
            </a:endParaRPr>
          </a:p>
        </p:txBody>
      </p:sp>
      <p:sp>
        <p:nvSpPr>
          <p:cNvPr id="207" name="CustomShape 4"/>
          <p:cNvSpPr/>
          <p:nvPr/>
        </p:nvSpPr>
        <p:spPr>
          <a:xfrm>
            <a:off x="1752480" y="2438640"/>
            <a:ext cx="8789760" cy="1063080"/>
          </a:xfrm>
          <a:prstGeom prst="rect">
            <a:avLst/>
          </a:prstGeom>
          <a:gradFill rotWithShape="0">
            <a:gsLst>
              <a:gs pos="0">
                <a:srgbClr val="f7fafd"/>
              </a:gs>
              <a:gs pos="100000">
                <a:srgbClr val="cee1f2"/>
              </a:gs>
            </a:gsLst>
            <a:path path="circle">
              <a:fillToRect l="50000" t="50000" r="50000" b="50000"/>
            </a:path>
          </a:gradFill>
          <a:ln>
            <a:solidFill>
              <a:schemeClr val="accent1">
                <a:lumMod val="20000"/>
                <a:lumOff val="80000"/>
              </a:schemeClr>
            </a:solidFill>
          </a:ln>
          <a:effectLst>
            <a:outerShdw algn="l" blurRad="50800" dist="38160" rotWithShape="0">
              <a:schemeClr val="accent1">
                <a:lumMod val="40000"/>
                <a:lumOff val="60000"/>
                <a:alpha val="40000"/>
              </a:schemeClr>
            </a:outerShdw>
          </a:effectLst>
        </p:spPr>
        <p:style>
          <a:lnRef idx="0"/>
          <a:fillRef idx="0"/>
          <a:effectRef idx="0"/>
          <a:fontRef idx="minor"/>
        </p:style>
        <p:txBody>
          <a:bodyPr lIns="90000" rIns="90000" tIns="45000" bIns="45000">
            <a:spAutoFit/>
          </a:bodyPr>
          <a:p>
            <a:pPr>
              <a:lnSpc>
                <a:spcPct val="200000"/>
              </a:lnSpc>
            </a:pPr>
            <a:r>
              <a:rPr b="0" lang="en-US" sz="1600" spc="-1" strike="noStrike">
                <a:solidFill>
                  <a:srgbClr val="000000"/>
                </a:solidFill>
                <a:latin typeface="Poppins"/>
                <a:ea typeface="DejaVu Sans"/>
              </a:rPr>
              <a:t>This Session is designed to:</a:t>
            </a:r>
            <a:endParaRPr b="0" lang="en-IN" sz="1600" spc="-1" strike="noStrike">
              <a:latin typeface="Arial"/>
            </a:endParaRPr>
          </a:p>
          <a:p>
            <a:pPr marL="343080" indent="-341280">
              <a:lnSpc>
                <a:spcPct val="100000"/>
              </a:lnSpc>
              <a:buClr>
                <a:srgbClr val="000000"/>
              </a:buClr>
              <a:buFont typeface="StarSymbol"/>
              <a:buAutoNum type="arabicPeriod"/>
            </a:pPr>
            <a:r>
              <a:rPr b="0" lang="en-US" sz="1600" spc="-1" strike="noStrike">
                <a:solidFill>
                  <a:srgbClr val="000000"/>
                </a:solidFill>
                <a:latin typeface="Arial"/>
                <a:ea typeface="DejaVu Sans"/>
              </a:rPr>
              <a:t>Describes  the history of Deep learning</a:t>
            </a:r>
            <a:endParaRPr b="0" lang="en-IN" sz="1600" spc="-1" strike="noStrike">
              <a:latin typeface="Arial"/>
            </a:endParaRPr>
          </a:p>
          <a:p>
            <a:pPr marL="343080" indent="-341280">
              <a:lnSpc>
                <a:spcPct val="100000"/>
              </a:lnSpc>
              <a:buClr>
                <a:srgbClr val="000000"/>
              </a:buClr>
              <a:buFont typeface="StarSymbol"/>
              <a:buAutoNum type="arabicPeriod"/>
            </a:pPr>
            <a:r>
              <a:rPr b="0" lang="en-US" sz="1600" spc="-1" strike="noStrike">
                <a:solidFill>
                  <a:srgbClr val="000000"/>
                </a:solidFill>
                <a:latin typeface="Arial"/>
                <a:ea typeface="DejaVu Sans"/>
              </a:rPr>
              <a:t>List out the applications of Deep learning</a:t>
            </a:r>
            <a:endParaRPr b="0" lang="en-IN" sz="1600" spc="-1" strike="noStrike">
              <a:latin typeface="Arial"/>
            </a:endParaRPr>
          </a:p>
        </p:txBody>
      </p:sp>
      <p:pic>
        <p:nvPicPr>
          <p:cNvPr id="208" name="Graphic 10" descr="Bullseye outline"/>
          <p:cNvPicPr/>
          <p:nvPr/>
        </p:nvPicPr>
        <p:blipFill>
          <a:blip r:embed="rId1"/>
          <a:stretch/>
        </p:blipFill>
        <p:spPr>
          <a:xfrm>
            <a:off x="0" y="625320"/>
            <a:ext cx="912600" cy="912600"/>
          </a:xfrm>
          <a:prstGeom prst="rect">
            <a:avLst/>
          </a:prstGeom>
          <a:ln>
            <a:noFill/>
          </a:ln>
        </p:spPr>
      </p:pic>
      <p:pic>
        <p:nvPicPr>
          <p:cNvPr id="209" name="Graphic 26" descr="Presentation with checklist outline"/>
          <p:cNvPicPr/>
          <p:nvPr/>
        </p:nvPicPr>
        <p:blipFill>
          <a:blip r:embed="rId2"/>
          <a:stretch/>
        </p:blipFill>
        <p:spPr>
          <a:xfrm>
            <a:off x="838080" y="2438640"/>
            <a:ext cx="912600" cy="912600"/>
          </a:xfrm>
          <a:prstGeom prst="rect">
            <a:avLst/>
          </a:prstGeom>
          <a:ln>
            <a:noFill/>
          </a:ln>
        </p:spPr>
      </p:pic>
      <p:sp>
        <p:nvSpPr>
          <p:cNvPr id="210" name="CustomShape 5"/>
          <p:cNvSpPr/>
          <p:nvPr/>
        </p:nvSpPr>
        <p:spPr>
          <a:xfrm>
            <a:off x="4213080" y="4249080"/>
            <a:ext cx="3868920" cy="388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ea typeface="DejaVu Sans"/>
              </a:rPr>
              <a:t>LEARNING OUTCOMES</a:t>
            </a:r>
            <a:endParaRPr b="0" lang="en-IN" sz="2400" spc="-1" strike="noStrike">
              <a:latin typeface="Arial"/>
            </a:endParaRPr>
          </a:p>
        </p:txBody>
      </p:sp>
      <p:pic>
        <p:nvPicPr>
          <p:cNvPr id="211" name="Graphic 30" descr="Idea outline"/>
          <p:cNvPicPr/>
          <p:nvPr/>
        </p:nvPicPr>
        <p:blipFill>
          <a:blip r:embed="rId3"/>
          <a:stretch/>
        </p:blipFill>
        <p:spPr>
          <a:xfrm>
            <a:off x="914400" y="4765680"/>
            <a:ext cx="912600" cy="912600"/>
          </a:xfrm>
          <a:prstGeom prst="rect">
            <a:avLst/>
          </a:prstGeom>
          <a:ln>
            <a:noFill/>
          </a:ln>
        </p:spPr>
      </p:pic>
      <p:sp>
        <p:nvSpPr>
          <p:cNvPr id="212" name="CustomShape 6"/>
          <p:cNvSpPr/>
          <p:nvPr/>
        </p:nvSpPr>
        <p:spPr>
          <a:xfrm>
            <a:off x="1752480" y="4772160"/>
            <a:ext cx="8789760" cy="1063080"/>
          </a:xfrm>
          <a:prstGeom prst="rect">
            <a:avLst/>
          </a:prstGeom>
          <a:gradFill rotWithShape="0">
            <a:gsLst>
              <a:gs pos="0">
                <a:srgbClr val="f7fafd"/>
              </a:gs>
              <a:gs pos="100000">
                <a:srgbClr val="cee1f2"/>
              </a:gs>
            </a:gsLst>
            <a:path path="circle">
              <a:fillToRect l="50000" t="50000" r="50000" b="50000"/>
            </a:path>
          </a:gradFill>
          <a:ln>
            <a:solidFill>
              <a:schemeClr val="accent1">
                <a:lumMod val="20000"/>
                <a:lumOff val="80000"/>
              </a:schemeClr>
            </a:solidFill>
          </a:ln>
          <a:effectLst>
            <a:outerShdw algn="l" blurRad="50800" dist="38160" rotWithShape="0">
              <a:schemeClr val="accent1">
                <a:lumMod val="40000"/>
                <a:lumOff val="60000"/>
                <a:alpha val="40000"/>
              </a:schemeClr>
            </a:outerShdw>
          </a:effectLst>
        </p:spPr>
        <p:style>
          <a:lnRef idx="0"/>
          <a:fillRef idx="0"/>
          <a:effectRef idx="0"/>
          <a:fontRef idx="minor"/>
        </p:style>
        <p:txBody>
          <a:bodyPr lIns="90000" rIns="90000" tIns="45000" bIns="45000">
            <a:spAutoFit/>
          </a:bodyPr>
          <a:p>
            <a:pPr>
              <a:lnSpc>
                <a:spcPct val="200000"/>
              </a:lnSpc>
            </a:pPr>
            <a:r>
              <a:rPr b="0" lang="en-US" sz="1600" spc="-1" strike="noStrike">
                <a:solidFill>
                  <a:srgbClr val="000000"/>
                </a:solidFill>
                <a:latin typeface="Arial"/>
                <a:ea typeface="DejaVu Sans"/>
              </a:rPr>
              <a:t>At the end of this session, you should be able to:</a:t>
            </a:r>
            <a:endParaRPr b="0" lang="en-IN" sz="1600" spc="-1" strike="noStrike">
              <a:latin typeface="Arial"/>
            </a:endParaRPr>
          </a:p>
          <a:p>
            <a:pPr marL="343080" indent="-341280">
              <a:lnSpc>
                <a:spcPct val="100000"/>
              </a:lnSpc>
              <a:buClr>
                <a:srgbClr val="000000"/>
              </a:buClr>
              <a:buFont typeface="StarSymbol"/>
              <a:buAutoNum type="arabicPeriod"/>
            </a:pPr>
            <a:r>
              <a:rPr b="0" lang="en-US" sz="1600" spc="-1" strike="noStrike">
                <a:solidFill>
                  <a:srgbClr val="000000"/>
                </a:solidFill>
                <a:latin typeface="Arial"/>
                <a:ea typeface="DejaVu Sans"/>
              </a:rPr>
              <a:t>Summarize history of deep learning</a:t>
            </a:r>
            <a:endParaRPr b="0" lang="en-IN" sz="1600" spc="-1" strike="noStrike">
              <a:latin typeface="Arial"/>
            </a:endParaRPr>
          </a:p>
          <a:p>
            <a:pPr marL="343080" indent="-341280">
              <a:lnSpc>
                <a:spcPct val="100000"/>
              </a:lnSpc>
              <a:buClr>
                <a:srgbClr val="000000"/>
              </a:buClr>
              <a:buFont typeface="StarSymbol"/>
              <a:buAutoNum type="arabicPeriod"/>
            </a:pPr>
            <a:r>
              <a:rPr b="0" lang="en-US" sz="1600" spc="-1" strike="noStrike">
                <a:solidFill>
                  <a:srgbClr val="000000"/>
                </a:solidFill>
                <a:latin typeface="Arial"/>
                <a:ea typeface="DejaVu Sans"/>
              </a:rPr>
              <a:t>Identify the deep learning applications in real time</a:t>
            </a:r>
            <a:endParaRPr b="0" lang="en-IN" sz="1600" spc="-1" strike="noStrike">
              <a:latin typeface="Arial"/>
            </a:endParaRPr>
          </a:p>
        </p:txBody>
      </p:sp>
      <p:pic>
        <p:nvPicPr>
          <p:cNvPr id="213" name="Picture 2" descr="KL Deemed to be University Logo"/>
          <p:cNvPicPr/>
          <p:nvPr/>
        </p:nvPicPr>
        <p:blipFill>
          <a:blip r:embed="rId4"/>
          <a:stretch/>
        </p:blipFill>
        <p:spPr>
          <a:xfrm>
            <a:off x="0" y="0"/>
            <a:ext cx="1989000" cy="598320"/>
          </a:xfrm>
          <a:prstGeom prst="rect">
            <a:avLst/>
          </a:prstGeom>
          <a:ln>
            <a:noFill/>
          </a:ln>
        </p:spPr>
      </p:pic>
    </p:spTree>
  </p:cSld>
  <mc:AlternateContent>
    <mc:Choice Requires="p14">
      <p:transition spd="slow" p14:dur="125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04"/>
                                        </p:tgtEl>
                                        <p:attrNameLst>
                                          <p:attrName>style.visibility</p:attrName>
                                        </p:attrNameLst>
                                      </p:cBhvr>
                                      <p:to>
                                        <p:strVal val="visible"/>
                                      </p:to>
                                    </p:set>
                                    <p:animEffect filter="fade" transition="in">
                                      <p:cBhvr additive="repl">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08"/>
                                        </p:tgtEl>
                                        <p:attrNameLst>
                                          <p:attrName>style.visibility</p:attrName>
                                        </p:attrNameLst>
                                      </p:cBhvr>
                                      <p:to>
                                        <p:strVal val="visible"/>
                                      </p:to>
                                    </p:set>
                                    <p:animEffect filter="fade" transition="in">
                                      <p:cBhvr additive="repl">
                                        <p:cTn id="12" dur="500"/>
                                        <p:tgtEl>
                                          <p:spTgt spid="208"/>
                                        </p:tgtEl>
                                      </p:cBhvr>
                                    </p:animEffect>
                                  </p:childTnLst>
                                </p:cTn>
                              </p:par>
                              <p:par>
                                <p:cTn id="13" nodeType="withEffect" fill="hold" presetClass="entr" presetID="10">
                                  <p:stCondLst>
                                    <p:cond delay="0"/>
                                  </p:stCondLst>
                                  <p:childTnLst>
                                    <p:set>
                                      <p:cBhvr>
                                        <p:cTn id="14" dur="1" fill="hold">
                                          <p:stCondLst>
                                            <p:cond delay="0"/>
                                          </p:stCondLst>
                                        </p:cTn>
                                        <p:tgtEl>
                                          <p:spTgt spid="205"/>
                                        </p:tgtEl>
                                        <p:attrNameLst>
                                          <p:attrName>style.visibility</p:attrName>
                                        </p:attrNameLst>
                                      </p:cBhvr>
                                      <p:to>
                                        <p:strVal val="visible"/>
                                      </p:to>
                                    </p:set>
                                    <p:animEffect filter="fade" transition="in">
                                      <p:cBhvr additive="repl">
                                        <p:cTn id="15" dur="500"/>
                                        <p:tgtEl>
                                          <p:spTgt spid="205"/>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0"/>
                                  </p:stCondLst>
                                  <p:childTnLst>
                                    <p:set>
                                      <p:cBhvr>
                                        <p:cTn id="19" dur="1" fill="hold">
                                          <p:stCondLst>
                                            <p:cond delay="0"/>
                                          </p:stCondLst>
                                        </p:cTn>
                                        <p:tgtEl>
                                          <p:spTgt spid="206"/>
                                        </p:tgtEl>
                                        <p:attrNameLst>
                                          <p:attrName>style.visibility</p:attrName>
                                        </p:attrNameLst>
                                      </p:cBhvr>
                                      <p:to>
                                        <p:strVal val="visible"/>
                                      </p:to>
                                    </p:set>
                                    <p:animEffect filter="fade" transition="in">
                                      <p:cBhvr additive="repl">
                                        <p:cTn id="20" dur="500"/>
                                        <p:tgtEl>
                                          <p:spTgt spid="206"/>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207"/>
                                        </p:tgtEl>
                                        <p:attrNameLst>
                                          <p:attrName>style.visibility</p:attrName>
                                        </p:attrNameLst>
                                      </p:cBhvr>
                                      <p:to>
                                        <p:strVal val="visible"/>
                                      </p:to>
                                    </p:set>
                                    <p:animEffect filter="fade" transition="in">
                                      <p:cBhvr additive="repl">
                                        <p:cTn id="25" dur="500"/>
                                        <p:tgtEl>
                                          <p:spTgt spid="207"/>
                                        </p:tgtEl>
                                      </p:cBhvr>
                                    </p:animEffect>
                                  </p:childTnLst>
                                </p:cTn>
                              </p:par>
                              <p:par>
                                <p:cTn id="26" nodeType="withEffect" fill="hold" presetClass="entr" presetID="10">
                                  <p:stCondLst>
                                    <p:cond delay="0"/>
                                  </p:stCondLst>
                                  <p:childTnLst>
                                    <p:set>
                                      <p:cBhvr>
                                        <p:cTn id="27" dur="1" fill="hold">
                                          <p:stCondLst>
                                            <p:cond delay="0"/>
                                          </p:stCondLst>
                                        </p:cTn>
                                        <p:tgtEl>
                                          <p:spTgt spid="209"/>
                                        </p:tgtEl>
                                        <p:attrNameLst>
                                          <p:attrName>style.visibility</p:attrName>
                                        </p:attrNameLst>
                                      </p:cBhvr>
                                      <p:to>
                                        <p:strVal val="visible"/>
                                      </p:to>
                                    </p:set>
                                    <p:animEffect filter="fade" transition="in">
                                      <p:cBhvr additive="repl">
                                        <p:cTn id="28" dur="500"/>
                                        <p:tgtEl>
                                          <p:spTgt spid="209"/>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210"/>
                                        </p:tgtEl>
                                        <p:attrNameLst>
                                          <p:attrName>style.visibility</p:attrName>
                                        </p:attrNameLst>
                                      </p:cBhvr>
                                      <p:to>
                                        <p:strVal val="visible"/>
                                      </p:to>
                                    </p:set>
                                    <p:animEffect filter="fade" transition="in">
                                      <p:cBhvr additive="repl">
                                        <p:cTn id="33" dur="500"/>
                                        <p:tgtEl>
                                          <p:spTgt spid="210"/>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212"/>
                                        </p:tgtEl>
                                        <p:attrNameLst>
                                          <p:attrName>style.visibility</p:attrName>
                                        </p:attrNameLst>
                                      </p:cBhvr>
                                      <p:to>
                                        <p:strVal val="visible"/>
                                      </p:to>
                                    </p:set>
                                    <p:animEffect filter="fade" transition="in">
                                      <p:cBhvr additive="repl">
                                        <p:cTn id="38" dur="500"/>
                                        <p:tgtEl>
                                          <p:spTgt spid="212"/>
                                        </p:tgtEl>
                                      </p:cBhvr>
                                    </p:animEffect>
                                  </p:childTnLst>
                                </p:cTn>
                              </p:par>
                              <p:par>
                                <p:cTn id="39" nodeType="withEffect" fill="hold" presetClass="entr" presetID="10">
                                  <p:stCondLst>
                                    <p:cond delay="0"/>
                                  </p:stCondLst>
                                  <p:childTnLst>
                                    <p:set>
                                      <p:cBhvr>
                                        <p:cTn id="40" dur="1" fill="hold">
                                          <p:stCondLst>
                                            <p:cond delay="0"/>
                                          </p:stCondLst>
                                        </p:cTn>
                                        <p:tgtEl>
                                          <p:spTgt spid="211"/>
                                        </p:tgtEl>
                                        <p:attrNameLst>
                                          <p:attrName>style.visibility</p:attrName>
                                        </p:attrNameLst>
                                      </p:cBhvr>
                                      <p:to>
                                        <p:strVal val="visible"/>
                                      </p:to>
                                    </p:set>
                                    <p:animEffect filter="fade" transition="in">
                                      <p:cBhvr additive="repl">
                                        <p:cTn id="41"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554040" y="1122120"/>
            <a:ext cx="10791360" cy="5138280"/>
          </a:xfrm>
          <a:prstGeom prst="rect">
            <a:avLst/>
          </a:prstGeom>
          <a:noFill/>
          <a:ln w="9360">
            <a:noFill/>
          </a:ln>
        </p:spPr>
        <p:style>
          <a:lnRef idx="0"/>
          <a:fillRef idx="0"/>
          <a:effectRef idx="0"/>
          <a:fontRef idx="minor"/>
        </p:style>
        <p:txBody>
          <a:bodyPr lIns="90000" rIns="90000" tIns="45000" bIns="45000">
            <a:noAutofit/>
          </a:bodyPr>
          <a:p>
            <a:pPr marL="457200" indent="-455400">
              <a:lnSpc>
                <a:spcPct val="90000"/>
              </a:lnSpc>
              <a:spcBef>
                <a:spcPts val="1001"/>
              </a:spcBef>
              <a:buClr>
                <a:srgbClr val="8b8b8b"/>
              </a:buClr>
              <a:buFont typeface="Arial"/>
              <a:buAutoNum type="arabicPeriod"/>
            </a:pPr>
            <a:r>
              <a:rPr b="0" lang="en-US" sz="2400" spc="-1" strike="noStrike">
                <a:solidFill>
                  <a:srgbClr val="8b8b8b"/>
                </a:solidFill>
                <a:latin typeface="Calibri"/>
                <a:ea typeface="DejaVu Sans"/>
              </a:rPr>
              <a:t>Outline the history of deep learning</a:t>
            </a:r>
            <a:endParaRPr b="0" lang="en-IN" sz="2400" spc="-1" strike="noStrike">
              <a:latin typeface="Arial"/>
            </a:endParaRPr>
          </a:p>
          <a:p>
            <a:pPr marL="457200" indent="-455400">
              <a:lnSpc>
                <a:spcPct val="90000"/>
              </a:lnSpc>
              <a:spcBef>
                <a:spcPts val="1001"/>
              </a:spcBef>
              <a:buClr>
                <a:srgbClr val="8b8b8b"/>
              </a:buClr>
              <a:buFont typeface="Arial"/>
              <a:buAutoNum type="arabicPeriod"/>
            </a:pPr>
            <a:r>
              <a:rPr b="0" lang="en-US" sz="2400" spc="-1" strike="noStrike">
                <a:solidFill>
                  <a:srgbClr val="8b8b8b"/>
                </a:solidFill>
                <a:latin typeface="Calibri"/>
                <a:ea typeface="DejaVu Sans"/>
              </a:rPr>
              <a:t>What is the need for deep learning</a:t>
            </a:r>
            <a:endParaRPr b="0" lang="en-IN" sz="2400" spc="-1" strike="noStrike">
              <a:latin typeface="Arial"/>
            </a:endParaRPr>
          </a:p>
          <a:p>
            <a:pPr marL="457200" indent="-455400">
              <a:lnSpc>
                <a:spcPct val="90000"/>
              </a:lnSpc>
              <a:spcBef>
                <a:spcPts val="1001"/>
              </a:spcBef>
              <a:buClr>
                <a:srgbClr val="8b8b8b"/>
              </a:buClr>
              <a:buFont typeface="Arial"/>
              <a:buAutoNum type="arabicPeriod"/>
            </a:pPr>
            <a:r>
              <a:rPr b="0" lang="en-US" sz="2400" spc="-1" strike="noStrike">
                <a:solidFill>
                  <a:srgbClr val="8b8b8b"/>
                </a:solidFill>
                <a:latin typeface="Calibri"/>
                <a:ea typeface="DejaVu Sans"/>
              </a:rPr>
              <a:t>List out the differences between DL and ML</a:t>
            </a:r>
            <a:endParaRPr b="0" lang="en-IN" sz="2400" spc="-1" strike="noStrike">
              <a:latin typeface="Arial"/>
            </a:endParaRPr>
          </a:p>
          <a:p>
            <a:pPr marL="457200" indent="-455400">
              <a:lnSpc>
                <a:spcPct val="90000"/>
              </a:lnSpc>
              <a:spcBef>
                <a:spcPts val="1001"/>
              </a:spcBef>
              <a:buClr>
                <a:srgbClr val="8b8b8b"/>
              </a:buClr>
              <a:buFont typeface="Arial"/>
              <a:buAutoNum type="arabicPeriod"/>
            </a:pPr>
            <a:r>
              <a:rPr b="0" lang="en-US" sz="2400" spc="-1" strike="noStrike">
                <a:solidFill>
                  <a:srgbClr val="8b8b8b"/>
                </a:solidFill>
                <a:latin typeface="Calibri"/>
                <a:ea typeface="DejaVu Sans"/>
              </a:rPr>
              <a:t>Illustrate  Real time deep learning applications</a:t>
            </a:r>
            <a:endParaRPr b="0" lang="en-IN" sz="2400" spc="-1" strike="noStrike">
              <a:latin typeface="Arial"/>
            </a:endParaRPr>
          </a:p>
        </p:txBody>
      </p:sp>
      <p:sp>
        <p:nvSpPr>
          <p:cNvPr id="318"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B97CE0CA-8DCC-4675-86EA-6590E7DA4B31}"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319"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320"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13616D6-067E-4CBE-BF7A-F466D7F1A7C0}" type="slidenum">
              <a:rPr b="0" lang="en-US" sz="1200" spc="-1" strike="noStrike">
                <a:solidFill>
                  <a:srgbClr val="898989"/>
                </a:solidFill>
                <a:latin typeface="Calibri"/>
                <a:ea typeface="DejaVu Sans"/>
              </a:rPr>
              <a:t>&lt;number&gt;</a:t>
            </a:fld>
            <a:endParaRPr b="0" lang="en-IN" sz="1200" spc="-1" strike="noStrike">
              <a:latin typeface="Arial"/>
            </a:endParaRPr>
          </a:p>
        </p:txBody>
      </p:sp>
      <p:sp>
        <p:nvSpPr>
          <p:cNvPr id="321" name="CustomShape 5"/>
          <p:cNvSpPr/>
          <p:nvPr/>
        </p:nvSpPr>
        <p:spPr>
          <a:xfrm>
            <a:off x="1175400" y="296280"/>
            <a:ext cx="5409000" cy="410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ea typeface="DejaVu Sans"/>
              </a:rPr>
              <a:t>SELF-ASSESSMENT QUESTIONS</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0">
                                  <p:stCondLst>
                                    <p:cond delay="0"/>
                                  </p:stCondLst>
                                  <p:childTnLst>
                                    <p:set>
                                      <p:cBhvr>
                                        <p:cTn id="74" dur="1" fill="hold">
                                          <p:stCondLst>
                                            <p:cond delay="0"/>
                                          </p:stCondLst>
                                        </p:cTn>
                                        <p:tgtEl>
                                          <p:spTgt spid="321"/>
                                        </p:tgtEl>
                                        <p:attrNameLst>
                                          <p:attrName>style.visibility</p:attrName>
                                        </p:attrNameLst>
                                      </p:cBhvr>
                                      <p:to>
                                        <p:strVal val="visible"/>
                                      </p:to>
                                    </p:set>
                                    <p:animEffect filter="fade" transition="in">
                                      <p:cBhvr additive="repl">
                                        <p:cTn id="75" dur="5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554040" y="1122120"/>
            <a:ext cx="10791360" cy="5138280"/>
          </a:xfrm>
          <a:prstGeom prst="rect">
            <a:avLst/>
          </a:prstGeom>
          <a:noFill/>
          <a:ln w="9360">
            <a:noFill/>
          </a:ln>
        </p:spPr>
        <p:style>
          <a:lnRef idx="0"/>
          <a:fillRef idx="0"/>
          <a:effectRef idx="0"/>
          <a:fontRef idx="minor"/>
        </p:style>
        <p:txBody>
          <a:bodyPr lIns="90000" rIns="90000" tIns="45000" bIns="45000">
            <a:noAutofit/>
          </a:bodyPr>
          <a:p>
            <a:pPr marL="457200" indent="-455400">
              <a:lnSpc>
                <a:spcPct val="90000"/>
              </a:lnSpc>
              <a:spcBef>
                <a:spcPts val="1001"/>
              </a:spcBef>
              <a:buClr>
                <a:srgbClr val="8b8b8b"/>
              </a:buClr>
              <a:buFont typeface="Arial"/>
              <a:buAutoNum type="arabicPeriod"/>
            </a:pPr>
            <a:r>
              <a:rPr b="0" lang="en-US" sz="2400" spc="-1" strike="noStrike">
                <a:solidFill>
                  <a:srgbClr val="8b8b8b"/>
                </a:solidFill>
                <a:latin typeface="Calibri"/>
                <a:ea typeface="DejaVu Sans"/>
              </a:rPr>
              <a:t> </a:t>
            </a:r>
            <a:r>
              <a:rPr b="0" lang="en-US" sz="1800" spc="-1" strike="noStrike" u="sng">
                <a:solidFill>
                  <a:srgbClr val="0563c1"/>
                </a:solidFill>
                <a:uFillTx/>
                <a:latin typeface="Times New Roman"/>
                <a:ea typeface="Times New Roman"/>
                <a:hlinkClick r:id="rId1"/>
              </a:rPr>
              <a:t>https://www.youtube.com/watch?v=6XhSJbfT1pk</a:t>
            </a:r>
            <a:endParaRPr b="0" lang="en-IN" sz="1800" spc="-1" strike="noStrike">
              <a:latin typeface="Arial"/>
            </a:endParaRPr>
          </a:p>
          <a:p>
            <a:pPr marL="457200" indent="-455400">
              <a:lnSpc>
                <a:spcPct val="90000"/>
              </a:lnSpc>
              <a:spcBef>
                <a:spcPts val="1001"/>
              </a:spcBef>
              <a:buClr>
                <a:srgbClr val="1a0dab"/>
              </a:buClr>
              <a:buFont typeface="Arial"/>
              <a:buAutoNum type="arabicPeriod"/>
            </a:pPr>
            <a:r>
              <a:rPr b="0" lang="en-IN" sz="2400" spc="-1" strike="noStrike" u="sng">
                <a:solidFill>
                  <a:srgbClr val="0563c1"/>
                </a:solidFill>
                <a:uFillTx/>
                <a:latin typeface="arial"/>
                <a:ea typeface="Times New Roman"/>
                <a:hlinkClick r:id="rId2"/>
              </a:rPr>
              <a:t>https://www.analyticsinsight.net/the-history-evolution-and-growth-of-deep-learning/</a:t>
            </a:r>
            <a:endParaRPr b="0" lang="en-IN" sz="2400" spc="-1" strike="noStrike">
              <a:latin typeface="Arial"/>
            </a:endParaRPr>
          </a:p>
        </p:txBody>
      </p:sp>
      <p:sp>
        <p:nvSpPr>
          <p:cNvPr id="323"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B4CFEE76-8431-4CEC-80BA-BE399EE52C95}"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324"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325"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6D36EFF-99FD-4495-B2AD-C8CCC1D80CFE}" type="slidenum">
              <a:rPr b="0" lang="en-US" sz="1200" spc="-1" strike="noStrike">
                <a:solidFill>
                  <a:srgbClr val="898989"/>
                </a:solidFill>
                <a:latin typeface="Calibri"/>
                <a:ea typeface="DejaVu Sans"/>
              </a:rPr>
              <a:t>&lt;number&gt;</a:t>
            </a:fld>
            <a:endParaRPr b="0" lang="en-IN" sz="1200" spc="-1" strike="noStrike">
              <a:latin typeface="Arial"/>
            </a:endParaRPr>
          </a:p>
        </p:txBody>
      </p:sp>
      <p:sp>
        <p:nvSpPr>
          <p:cNvPr id="326" name="CustomShape 5"/>
          <p:cNvSpPr/>
          <p:nvPr/>
        </p:nvSpPr>
        <p:spPr>
          <a:xfrm>
            <a:off x="1159920" y="246240"/>
            <a:ext cx="7103520" cy="410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ea typeface="DejaVu Sans"/>
              </a:rPr>
              <a:t>REFERENCES FOR FURTHER LEARNING OF THE SESSION</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326"/>
                                        </p:tgtEl>
                                        <p:attrNameLst>
                                          <p:attrName>style.visibility</p:attrName>
                                        </p:attrNameLst>
                                      </p:cBhvr>
                                      <p:to>
                                        <p:strVal val="visible"/>
                                      </p:to>
                                    </p:set>
                                    <p:animEffect filter="fade" transition="in">
                                      <p:cBhvr additive="repl">
                                        <p:cTn id="82" dur="5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gn="ctr">
              <a:lnSpc>
                <a:spcPct val="90000"/>
              </a:lnSpc>
            </a:pPr>
            <a:r>
              <a:rPr b="1" lang="en-US" sz="3600" spc="-1" strike="noStrike">
                <a:solidFill>
                  <a:srgbClr val="c00000"/>
                </a:solidFill>
                <a:latin typeface="Calibri Light"/>
                <a:ea typeface="DejaVu Sans"/>
              </a:rPr>
              <a:t>Contents</a:t>
            </a:r>
            <a:endParaRPr b="0" lang="en-IN" sz="3600" spc="-1" strike="noStrike">
              <a:latin typeface="Arial"/>
            </a:endParaRPr>
          </a:p>
        </p:txBody>
      </p:sp>
      <p:sp>
        <p:nvSpPr>
          <p:cNvPr id="215" name="CustomShape 2"/>
          <p:cNvSpPr/>
          <p:nvPr/>
        </p:nvSpPr>
        <p:spPr>
          <a:xfrm>
            <a:off x="2997000" y="2310840"/>
            <a:ext cx="6798240" cy="3201120"/>
          </a:xfrm>
          <a:prstGeom prst="rect">
            <a:avLst/>
          </a:prstGeom>
          <a:noFill/>
          <a:ln w="9360">
            <a:noFill/>
          </a:ln>
        </p:spPr>
        <p:style>
          <a:lnRef idx="0"/>
          <a:fillRef idx="0"/>
          <a:effectRef idx="0"/>
          <a:fontRef idx="minor"/>
        </p:style>
        <p:txBody>
          <a:bodyPr lIns="90000" rIns="90000" tIns="45000" bIns="45000">
            <a:noAutofit/>
          </a:bodyPr>
          <a:p>
            <a:pPr marL="216000" indent="-2149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What is Deep Learning</a:t>
            </a:r>
            <a:endParaRPr b="0" lang="en-IN" sz="3200" spc="-1" strike="noStrike">
              <a:latin typeface="Arial"/>
            </a:endParaRPr>
          </a:p>
          <a:p>
            <a:pPr marL="216000" indent="-2149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Need of Deep Learning.</a:t>
            </a:r>
            <a:endParaRPr b="0" lang="en-IN" sz="3200" spc="-1" strike="noStrike">
              <a:latin typeface="Arial"/>
            </a:endParaRPr>
          </a:p>
          <a:p>
            <a:pPr marL="216000" indent="-2149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Machine learning vs Deep learning</a:t>
            </a:r>
            <a:endParaRPr b="0" lang="en-IN" sz="3200" spc="-1" strike="noStrike">
              <a:latin typeface="Arial"/>
            </a:endParaRPr>
          </a:p>
          <a:p>
            <a:pPr marL="216000" indent="-2149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Evolution of Deep Learning</a:t>
            </a:r>
            <a:endParaRPr b="0" lang="en-IN" sz="3200" spc="-1" strike="noStrike">
              <a:latin typeface="Arial"/>
            </a:endParaRPr>
          </a:p>
          <a:p>
            <a:pPr marL="216000" indent="-214920">
              <a:lnSpc>
                <a:spcPct val="90000"/>
              </a:lnSpc>
              <a:spcBef>
                <a:spcPts val="1001"/>
              </a:spcBef>
              <a:buClr>
                <a:srgbClr val="000000"/>
              </a:buClr>
              <a:buFont typeface="Arial"/>
              <a:buChar char="•"/>
            </a:pPr>
            <a:r>
              <a:rPr b="0" lang="en-US" sz="3200" spc="-1" strike="noStrike">
                <a:solidFill>
                  <a:srgbClr val="000000"/>
                </a:solidFill>
                <a:latin typeface="Calibri"/>
                <a:ea typeface="DejaVu Sans"/>
              </a:rPr>
              <a:t>Application of Deep learning</a:t>
            </a:r>
            <a:endParaRPr b="0" lang="en-IN" sz="3200" spc="-1" strike="noStrike">
              <a:latin typeface="Arial"/>
            </a:endParaRPr>
          </a:p>
          <a:p>
            <a:pPr>
              <a:lnSpc>
                <a:spcPct val="90000"/>
              </a:lnSpc>
              <a:spcBef>
                <a:spcPts val="1001"/>
              </a:spcBef>
              <a:tabLst>
                <a:tab algn="l" pos="0"/>
              </a:tabLst>
            </a:pPr>
            <a:endParaRPr b="0" lang="en-IN" sz="3200" spc="-1" strike="noStrike">
              <a:latin typeface="Arial"/>
            </a:endParaRPr>
          </a:p>
        </p:txBody>
      </p:sp>
      <p:sp>
        <p:nvSpPr>
          <p:cNvPr id="216"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1B3467B-B227-44CA-AE01-788D1322C7B9}"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17"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18"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25B69AB-7668-4F65-90E4-8B83B50CA6B9}" type="slidenum">
              <a:rPr b="0" lang="en-US" sz="1200" spc="-1" strike="noStrike">
                <a:solidFill>
                  <a:srgbClr val="898989"/>
                </a:solidFill>
                <a:latin typeface="Calibri"/>
                <a:ea typeface="DejaVu Sans"/>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What is Deep Learning (DL)</a:t>
            </a:r>
            <a:endParaRPr b="0" lang="en-IN" sz="3600" spc="-1" strike="noStrike">
              <a:latin typeface="Arial"/>
            </a:endParaRPr>
          </a:p>
        </p:txBody>
      </p:sp>
      <p:sp>
        <p:nvSpPr>
          <p:cNvPr id="220" name="CustomShape 2"/>
          <p:cNvSpPr/>
          <p:nvPr/>
        </p:nvSpPr>
        <p:spPr>
          <a:xfrm>
            <a:off x="554040" y="1011240"/>
            <a:ext cx="10791360" cy="5076360"/>
          </a:xfrm>
          <a:prstGeom prst="rect">
            <a:avLst/>
          </a:prstGeom>
          <a:noFill/>
          <a:ln w="9360">
            <a:noFill/>
          </a:ln>
        </p:spPr>
        <p:style>
          <a:lnRef idx="0"/>
          <a:fillRef idx="0"/>
          <a:effectRef idx="0"/>
          <a:fontRef idx="minor"/>
        </p:style>
        <p:txBody>
          <a:bodyPr lIns="90000" rIns="90000" tIns="45000" bIns="45000">
            <a:noAutofit/>
          </a:bodyPr>
          <a:p>
            <a:pPr marL="216000" indent="-2149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machine learning subfield of learning </a:t>
            </a:r>
            <a:r>
              <a:rPr b="1" lang="en-US" sz="2800" spc="-1" strike="noStrike">
                <a:solidFill>
                  <a:srgbClr val="e68230"/>
                </a:solidFill>
                <a:latin typeface="Calibri"/>
                <a:ea typeface="DejaVu Sans"/>
              </a:rPr>
              <a:t>representations</a:t>
            </a:r>
            <a:r>
              <a:rPr b="0" lang="en-US" sz="2800" spc="-1" strike="noStrike">
                <a:solidFill>
                  <a:srgbClr val="e68230"/>
                </a:solidFill>
                <a:latin typeface="Calibri"/>
                <a:ea typeface="DejaVu Sans"/>
              </a:rPr>
              <a:t> </a:t>
            </a:r>
            <a:r>
              <a:rPr b="0" lang="en-US" sz="2800" spc="-1" strike="noStrike">
                <a:solidFill>
                  <a:srgbClr val="000000"/>
                </a:solidFill>
                <a:latin typeface="Calibri"/>
                <a:ea typeface="DejaVu Sans"/>
              </a:rPr>
              <a:t>of data. Exceptional effective at </a:t>
            </a:r>
            <a:r>
              <a:rPr b="1" lang="en-US" sz="2800" spc="-1" strike="noStrike">
                <a:solidFill>
                  <a:srgbClr val="e68230"/>
                </a:solidFill>
                <a:latin typeface="Calibri"/>
                <a:ea typeface="DejaVu Sans"/>
              </a:rPr>
              <a:t>learning patterns</a:t>
            </a:r>
            <a:r>
              <a:rPr b="0" lang="en-US" sz="2800" spc="-1" strike="noStrike">
                <a:solidFill>
                  <a:srgbClr val="8b8b8b"/>
                </a:solidFill>
                <a:latin typeface="Calibri"/>
                <a:ea typeface="DejaVu Sans"/>
              </a:rPr>
              <a:t>.</a:t>
            </a:r>
            <a:endParaRPr b="0" lang="en-IN" sz="2800" spc="-1" strike="noStrike">
              <a:latin typeface="Arial"/>
            </a:endParaRPr>
          </a:p>
          <a:p>
            <a:pPr marL="216000" indent="-2149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Deep learning algorithms attempt to learn (multiple levels of) representation by using a </a:t>
            </a:r>
            <a:r>
              <a:rPr b="1" lang="en-US" sz="2800" spc="-1" strike="noStrike">
                <a:solidFill>
                  <a:srgbClr val="e68230"/>
                </a:solidFill>
                <a:latin typeface="Calibri"/>
                <a:ea typeface="DejaVu Sans"/>
              </a:rPr>
              <a:t>hierarchy of multiple layers</a:t>
            </a:r>
            <a:endParaRPr b="0" lang="en-IN" sz="2800" spc="-1" strike="noStrike">
              <a:latin typeface="Arial"/>
            </a:endParaRPr>
          </a:p>
          <a:p>
            <a:pPr marL="216000" indent="-2149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provide the system </a:t>
            </a:r>
            <a:r>
              <a:rPr b="1" lang="en-US" sz="2800" spc="-1" strike="noStrike">
                <a:solidFill>
                  <a:srgbClr val="e68230"/>
                </a:solidFill>
                <a:latin typeface="Calibri"/>
                <a:ea typeface="DejaVu Sans"/>
              </a:rPr>
              <a:t>tons of information</a:t>
            </a:r>
            <a:r>
              <a:rPr b="0" lang="en-US" sz="2800" spc="-1" strike="noStrike">
                <a:solidFill>
                  <a:srgbClr val="8b8b8b"/>
                </a:solidFill>
                <a:latin typeface="Calibri"/>
                <a:ea typeface="DejaVu Sans"/>
              </a:rPr>
              <a:t>, </a:t>
            </a:r>
            <a:r>
              <a:rPr b="0" lang="en-US" sz="2800" spc="-1" strike="noStrike">
                <a:solidFill>
                  <a:srgbClr val="000000"/>
                </a:solidFill>
                <a:latin typeface="Calibri"/>
                <a:ea typeface="DejaVu Sans"/>
              </a:rPr>
              <a:t>it begins to understand it and respond in useful ways.</a:t>
            </a:r>
            <a:endParaRPr b="0" lang="en-IN" sz="2800" spc="-1" strike="noStrike">
              <a:latin typeface="Arial"/>
            </a:endParaRPr>
          </a:p>
          <a:p>
            <a:pPr marL="216000" indent="-2149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Machine Learning is an approach or subset of Artificial Intelligence that is based on the idea that machines can be given access to data along with the ability to learn from it. </a:t>
            </a:r>
            <a:endParaRPr b="0" lang="en-IN" sz="2800" spc="-1" strike="noStrike">
              <a:latin typeface="Arial"/>
            </a:endParaRPr>
          </a:p>
          <a:p>
            <a:pPr marL="216000" indent="-21492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Deep Learning takes Machine Learning to the next level.</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
        <p:nvSpPr>
          <p:cNvPr id="221"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4C2F705C-FE03-4424-AB06-3D2EE8A7C2CC}"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22"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23"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5C7BB6F-A21F-4962-9442-C98DF2C229FC}" type="slidenum">
              <a:rPr b="0" lang="en-US" sz="1200" spc="-1" strike="noStrike">
                <a:solidFill>
                  <a:srgbClr val="898989"/>
                </a:solidFill>
                <a:latin typeface="Calibri"/>
                <a:ea typeface="DejaVu Sans"/>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40560" y="222120"/>
            <a:ext cx="5185080" cy="74520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ea typeface="DejaVu Sans"/>
              </a:rPr>
              <a:t>ML vs DL</a:t>
            </a:r>
            <a:endParaRPr b="0" lang="en-IN" sz="6000" spc="-1" strike="noStrike">
              <a:latin typeface="Arial"/>
            </a:endParaRPr>
          </a:p>
        </p:txBody>
      </p:sp>
      <p:sp>
        <p:nvSpPr>
          <p:cNvPr id="225" name="CustomShape 2"/>
          <p:cNvSpPr/>
          <p:nvPr/>
        </p:nvSpPr>
        <p:spPr>
          <a:xfrm>
            <a:off x="831960" y="1555920"/>
            <a:ext cx="10513800" cy="4532040"/>
          </a:xfrm>
          <a:prstGeom prst="rect">
            <a:avLst/>
          </a:prstGeom>
          <a:noFill/>
          <a:ln w="9360">
            <a:noFill/>
          </a:ln>
        </p:spPr>
        <p:style>
          <a:lnRef idx="0"/>
          <a:fillRef idx="0"/>
          <a:effectRef idx="0"/>
          <a:fontRef idx="minor"/>
        </p:style>
      </p:sp>
      <p:sp>
        <p:nvSpPr>
          <p:cNvPr id="226"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130CA17D-9B16-4B10-889A-8D43F0EA10D3}"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27"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28"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C7F1881-8486-476B-B54D-197F7379723E}"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29" name="Picture 6" descr="machine-learning-vs-deep-learning.png"/>
          <p:cNvPicPr/>
          <p:nvPr/>
        </p:nvPicPr>
        <p:blipFill>
          <a:blip r:embed="rId1"/>
          <a:stretch/>
        </p:blipFill>
        <p:spPr>
          <a:xfrm>
            <a:off x="1256040" y="2274480"/>
            <a:ext cx="8338680" cy="2630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90680" y="303840"/>
            <a:ext cx="5348880" cy="85428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ea typeface="DejaVu Sans"/>
              </a:rPr>
              <a:t>ML vs DL</a:t>
            </a:r>
            <a:endParaRPr b="0" lang="en-IN" sz="6000" spc="-1" strike="noStrike">
              <a:latin typeface="Arial"/>
            </a:endParaRPr>
          </a:p>
        </p:txBody>
      </p:sp>
      <p:sp>
        <p:nvSpPr>
          <p:cNvPr id="231" name="CustomShape 2"/>
          <p:cNvSpPr/>
          <p:nvPr/>
        </p:nvSpPr>
        <p:spPr>
          <a:xfrm>
            <a:off x="831960" y="1487520"/>
            <a:ext cx="10513800" cy="4600080"/>
          </a:xfrm>
          <a:prstGeom prst="rect">
            <a:avLst/>
          </a:prstGeom>
          <a:noFill/>
          <a:ln w="9360">
            <a:noFill/>
          </a:ln>
        </p:spPr>
        <p:style>
          <a:lnRef idx="0"/>
          <a:fillRef idx="0"/>
          <a:effectRef idx="0"/>
          <a:fontRef idx="minor"/>
        </p:style>
      </p:sp>
      <p:sp>
        <p:nvSpPr>
          <p:cNvPr id="232"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1C94E1D6-752D-431B-A761-8F8E769E0096}"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33"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34"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E324281-E5B8-42B5-B757-8AC0FC97BC01}" type="slidenum">
              <a:rPr b="0" lang="en-US" sz="1200" spc="-1" strike="noStrike">
                <a:solidFill>
                  <a:srgbClr val="898989"/>
                </a:solidFill>
                <a:latin typeface="Calibri"/>
                <a:ea typeface="DejaVu Sans"/>
              </a:rPr>
              <a:t>&lt;number&gt;</a:t>
            </a:fld>
            <a:endParaRPr b="0" lang="en-IN" sz="1200" spc="-1" strike="noStrike">
              <a:latin typeface="Arial"/>
            </a:endParaRPr>
          </a:p>
        </p:txBody>
      </p:sp>
      <p:graphicFrame>
        <p:nvGraphicFramePr>
          <p:cNvPr id="235" name="Table 6"/>
          <p:cNvGraphicFramePr/>
          <p:nvPr/>
        </p:nvGraphicFramePr>
        <p:xfrm>
          <a:off x="831960" y="1273320"/>
          <a:ext cx="10515240" cy="5154480"/>
        </p:xfrm>
        <a:graphic>
          <a:graphicData uri="http://schemas.openxmlformats.org/drawingml/2006/table">
            <a:tbl>
              <a:tblPr/>
              <a:tblGrid>
                <a:gridCol w="5257800"/>
                <a:gridCol w="5257800"/>
              </a:tblGrid>
              <a:tr h="626400">
                <a:tc>
                  <a:txBody>
                    <a:bodyPr lIns="75960" rIns="75960">
                      <a:noAutofit/>
                    </a:bodyPr>
                    <a:p>
                      <a:pPr algn="ctr">
                        <a:lnSpc>
                          <a:spcPct val="100000"/>
                        </a:lnSpc>
                      </a:pPr>
                      <a:r>
                        <a:rPr b="0" lang="en-US" sz="3200" spc="-1" strike="noStrike">
                          <a:solidFill>
                            <a:srgbClr val="ff0000"/>
                          </a:solidFill>
                          <a:latin typeface="Calibri"/>
                        </a:rPr>
                        <a:t>Machine Learning</a:t>
                      </a:r>
                      <a:endParaRPr b="0" lang="en-IN" sz="3200" spc="-1" strike="noStrike">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noFill/>
                  </a:tcPr>
                </a:tc>
                <a:tc>
                  <a:txBody>
                    <a:bodyPr lIns="75960" rIns="75960">
                      <a:noAutofit/>
                    </a:bodyPr>
                    <a:p>
                      <a:pPr algn="ctr">
                        <a:lnSpc>
                          <a:spcPct val="100000"/>
                        </a:lnSpc>
                      </a:pPr>
                      <a:r>
                        <a:rPr b="0" lang="en-US" sz="3200" spc="-1" strike="noStrike">
                          <a:solidFill>
                            <a:srgbClr val="ff0000"/>
                          </a:solidFill>
                          <a:latin typeface="Calibri"/>
                        </a:rPr>
                        <a:t>Deep Learning</a:t>
                      </a:r>
                      <a:endParaRPr b="0" lang="en-IN" sz="3200" spc="-1" strike="noStrike">
                        <a:latin typeface="Arial"/>
                      </a:endParaRPr>
                    </a:p>
                  </a:txBody>
                  <a:tcPr marL="75960" marR="75960">
                    <a:lnL w="12240">
                      <a:solidFill>
                        <a:srgbClr val="000000"/>
                      </a:solidFill>
                    </a:lnL>
                    <a:lnR w="12240">
                      <a:solidFill>
                        <a:srgbClr val="000000"/>
                      </a:solidFill>
                    </a:lnR>
                    <a:lnT w="12240">
                      <a:solidFill>
                        <a:srgbClr val="000000"/>
                      </a:solidFill>
                    </a:lnT>
                    <a:lnB w="12240">
                      <a:solidFill>
                        <a:srgbClr val="000000"/>
                      </a:solidFill>
                    </a:lnB>
                    <a:noFill/>
                  </a:tcPr>
                </a:tc>
              </a:tr>
              <a:tr h="976680">
                <a:tc>
                  <a:txBody>
                    <a:bodyPr lIns="95040" rIns="95040">
                      <a:noAutofit/>
                    </a:bodyPr>
                    <a:p>
                      <a:pPr algn="ctr">
                        <a:lnSpc>
                          <a:spcPct val="100000"/>
                        </a:lnSpc>
                      </a:pPr>
                      <a:r>
                        <a:rPr b="0" lang="en-US" sz="2400" spc="-1" strike="noStrike">
                          <a:solidFill>
                            <a:srgbClr val="000000"/>
                          </a:solidFill>
                          <a:latin typeface="Calibri"/>
                        </a:rPr>
                        <a:t>Works on small amount of Dataset for accuracy.</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5040" rIns="95040">
                      <a:noAutofit/>
                    </a:bodyPr>
                    <a:p>
                      <a:pPr algn="ctr">
                        <a:lnSpc>
                          <a:spcPct val="100000"/>
                        </a:lnSpc>
                      </a:pPr>
                      <a:r>
                        <a:rPr b="0" lang="en-US" sz="2400" spc="-1" strike="noStrike">
                          <a:solidFill>
                            <a:srgbClr val="000000"/>
                          </a:solidFill>
                          <a:latin typeface="Calibri"/>
                        </a:rPr>
                        <a:t>Works on Large amount of Dataset.</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976680">
                <a:tc>
                  <a:txBody>
                    <a:bodyPr lIns="95040" rIns="95040">
                      <a:noAutofit/>
                    </a:bodyPr>
                    <a:p>
                      <a:pPr algn="ctr">
                        <a:lnSpc>
                          <a:spcPct val="100000"/>
                        </a:lnSpc>
                      </a:pPr>
                      <a:r>
                        <a:rPr b="0" lang="en-US" sz="2400" spc="-1" strike="noStrike">
                          <a:solidFill>
                            <a:srgbClr val="000000"/>
                          </a:solidFill>
                          <a:latin typeface="Calibri"/>
                        </a:rPr>
                        <a:t>Dependent on Low-end Machine.</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5040" rIns="95040">
                      <a:noAutofit/>
                    </a:bodyPr>
                    <a:p>
                      <a:pPr algn="ctr">
                        <a:lnSpc>
                          <a:spcPct val="100000"/>
                        </a:lnSpc>
                      </a:pPr>
                      <a:r>
                        <a:rPr b="0" lang="en-US" sz="2400" spc="-1" strike="noStrike">
                          <a:solidFill>
                            <a:srgbClr val="000000"/>
                          </a:solidFill>
                          <a:latin typeface="Calibri"/>
                        </a:rPr>
                        <a:t>Heavily dependent on High-end Machine.</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1331640">
                <a:tc>
                  <a:txBody>
                    <a:bodyPr lIns="95040" rIns="95040">
                      <a:noAutofit/>
                    </a:bodyPr>
                    <a:p>
                      <a:pPr algn="ctr">
                        <a:lnSpc>
                          <a:spcPct val="100000"/>
                        </a:lnSpc>
                      </a:pPr>
                      <a:r>
                        <a:rPr b="0" lang="en-US" sz="2400" spc="-1" strike="noStrike">
                          <a:solidFill>
                            <a:srgbClr val="000000"/>
                          </a:solidFill>
                          <a:latin typeface="Calibri"/>
                        </a:rPr>
                        <a:t>Divides the tasks into sub-tasks, solves them individually and finally combine the results.</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5040" rIns="95040">
                      <a:noAutofit/>
                    </a:bodyPr>
                    <a:p>
                      <a:pPr algn="ctr">
                        <a:lnSpc>
                          <a:spcPct val="100000"/>
                        </a:lnSpc>
                      </a:pPr>
                      <a:r>
                        <a:rPr b="0" lang="en-US" sz="2400" spc="-1" strike="noStrike">
                          <a:solidFill>
                            <a:srgbClr val="000000"/>
                          </a:solidFill>
                          <a:latin typeface="Calibri"/>
                        </a:rPr>
                        <a:t>Solves problem end to end.</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621720">
                <a:tc>
                  <a:txBody>
                    <a:bodyPr lIns="95040" rIns="95040">
                      <a:noAutofit/>
                    </a:bodyPr>
                    <a:p>
                      <a:pPr algn="ctr">
                        <a:lnSpc>
                          <a:spcPct val="100000"/>
                        </a:lnSpc>
                      </a:pPr>
                      <a:r>
                        <a:rPr b="0" lang="en-US" sz="2400" spc="-1" strike="noStrike">
                          <a:solidFill>
                            <a:srgbClr val="000000"/>
                          </a:solidFill>
                          <a:latin typeface="Calibri"/>
                        </a:rPr>
                        <a:t>Takes less time to train.</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5040" rIns="95040">
                      <a:noAutofit/>
                    </a:bodyPr>
                    <a:p>
                      <a:pPr algn="ctr">
                        <a:lnSpc>
                          <a:spcPct val="100000"/>
                        </a:lnSpc>
                      </a:pPr>
                      <a:r>
                        <a:rPr b="0" lang="en-US" sz="2400" spc="-1" strike="noStrike">
                          <a:solidFill>
                            <a:srgbClr val="000000"/>
                          </a:solidFill>
                          <a:latin typeface="Calibri"/>
                        </a:rPr>
                        <a:t>Takes longer time to train.</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621720">
                <a:tc>
                  <a:txBody>
                    <a:bodyPr lIns="95040" rIns="95040">
                      <a:noAutofit/>
                    </a:bodyPr>
                    <a:p>
                      <a:pPr algn="ctr">
                        <a:lnSpc>
                          <a:spcPct val="100000"/>
                        </a:lnSpc>
                      </a:pPr>
                      <a:r>
                        <a:rPr b="0" lang="en-US" sz="2400" spc="-1" strike="noStrike">
                          <a:solidFill>
                            <a:srgbClr val="000000"/>
                          </a:solidFill>
                          <a:latin typeface="Calibri"/>
                        </a:rPr>
                        <a:t>Testing time may increase.</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5040" rIns="95040">
                      <a:noAutofit/>
                    </a:bodyPr>
                    <a:p>
                      <a:pPr algn="ctr">
                        <a:lnSpc>
                          <a:spcPct val="100000"/>
                        </a:lnSpc>
                      </a:pPr>
                      <a:r>
                        <a:rPr b="0" lang="en-US" sz="2400" spc="-1" strike="noStrike">
                          <a:solidFill>
                            <a:srgbClr val="000000"/>
                          </a:solidFill>
                          <a:latin typeface="Calibri"/>
                        </a:rPr>
                        <a:t>Less time to test the data</a:t>
                      </a:r>
                      <a:endParaRPr b="0" lang="en-IN" sz="2400" spc="-1" strike="noStrike">
                        <a:latin typeface="Arial"/>
                      </a:endParaRPr>
                    </a:p>
                  </a:txBody>
                  <a:tcPr marL="95040" marR="950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Why is DL useful? </a:t>
            </a:r>
            <a:endParaRPr b="0" lang="en-IN" sz="3600" spc="-1" strike="noStrike">
              <a:latin typeface="Arial"/>
            </a:endParaRPr>
          </a:p>
        </p:txBody>
      </p:sp>
      <p:sp>
        <p:nvSpPr>
          <p:cNvPr id="237" name="CustomShape 2"/>
          <p:cNvSpPr/>
          <p:nvPr/>
        </p:nvSpPr>
        <p:spPr>
          <a:xfrm>
            <a:off x="864000" y="1512000"/>
            <a:ext cx="10791360" cy="4799520"/>
          </a:xfrm>
          <a:prstGeom prst="rect">
            <a:avLst/>
          </a:prstGeom>
          <a:noFill/>
          <a:ln w="9360">
            <a:noFill/>
          </a:ln>
        </p:spPr>
        <p:style>
          <a:lnRef idx="0"/>
          <a:fillRef idx="0"/>
          <a:effectRef idx="0"/>
          <a:fontRef idx="minor"/>
        </p:style>
        <p:txBody>
          <a:bodyPr lIns="90000" rIns="90000" tIns="45000" bIns="45000">
            <a:noAutofit/>
          </a:bodyPr>
          <a:p>
            <a:pPr lvl="1" marL="457200" indent="-284040" algn="just">
              <a:lnSpc>
                <a:spcPct val="100000"/>
              </a:lnSpc>
              <a:buClr>
                <a:srgbClr val="000000"/>
              </a:buClr>
              <a:buFont typeface="Arial"/>
              <a:buChar char="•"/>
            </a:pPr>
            <a:r>
              <a:rPr b="0" lang="en-US" sz="2400" spc="-1" strike="noStrike">
                <a:solidFill>
                  <a:srgbClr val="000000"/>
                </a:solidFill>
                <a:latin typeface="Calibri"/>
                <a:ea typeface="DejaVu Sans"/>
              </a:rPr>
              <a:t>Manually designed features are often </a:t>
            </a:r>
            <a:r>
              <a:rPr b="1" lang="en-US" sz="2400" spc="-1" strike="noStrike">
                <a:solidFill>
                  <a:srgbClr val="e68230"/>
                </a:solidFill>
                <a:latin typeface="Calibri"/>
                <a:ea typeface="DejaVu Sans"/>
              </a:rPr>
              <a:t>over-specified</a:t>
            </a:r>
            <a:r>
              <a:rPr b="0" lang="en-US" sz="2400" spc="-1" strike="noStrike">
                <a:solidFill>
                  <a:srgbClr val="8b8b8b"/>
                </a:solidFill>
                <a:latin typeface="Calibri"/>
                <a:ea typeface="DejaVu Sans"/>
              </a:rPr>
              <a:t>, </a:t>
            </a:r>
            <a:r>
              <a:rPr b="1" lang="en-US" sz="2400" spc="-1" strike="noStrike">
                <a:solidFill>
                  <a:srgbClr val="e68230"/>
                </a:solidFill>
                <a:latin typeface="Calibri"/>
                <a:ea typeface="DejaVu Sans"/>
              </a:rPr>
              <a:t>incomplete</a:t>
            </a:r>
            <a:r>
              <a:rPr b="0" lang="en-US" sz="2400" spc="-1" strike="noStrike">
                <a:solidFill>
                  <a:srgbClr val="e68230"/>
                </a:solidFill>
                <a:latin typeface="Calibri"/>
                <a:ea typeface="DejaVu Sans"/>
              </a:rPr>
              <a:t> </a:t>
            </a:r>
            <a:r>
              <a:rPr b="0" lang="en-US" sz="2400" spc="-1" strike="noStrike">
                <a:solidFill>
                  <a:srgbClr val="000000"/>
                </a:solidFill>
                <a:latin typeface="Calibri"/>
                <a:ea typeface="DejaVu Sans"/>
              </a:rPr>
              <a:t>and take a </a:t>
            </a:r>
            <a:r>
              <a:rPr b="1" lang="en-US" sz="2400" spc="-1" strike="noStrike">
                <a:solidFill>
                  <a:srgbClr val="e68230"/>
                </a:solidFill>
                <a:latin typeface="Calibri"/>
                <a:ea typeface="DejaVu Sans"/>
              </a:rPr>
              <a:t>long time to design </a:t>
            </a:r>
            <a:r>
              <a:rPr b="0" lang="en-US" sz="2400" spc="-1" strike="noStrike">
                <a:solidFill>
                  <a:srgbClr val="000000"/>
                </a:solidFill>
                <a:latin typeface="Calibri"/>
                <a:ea typeface="DejaVu Sans"/>
              </a:rPr>
              <a:t>and validate.</a:t>
            </a:r>
            <a:endParaRPr b="0" lang="en-IN" sz="2400" spc="-1" strike="noStrike">
              <a:latin typeface="Arial"/>
            </a:endParaRPr>
          </a:p>
          <a:p>
            <a:pPr lvl="1" marL="457200" indent="-284040" algn="just">
              <a:lnSpc>
                <a:spcPct val="100000"/>
              </a:lnSpc>
              <a:buClr>
                <a:srgbClr val="000000"/>
              </a:buClr>
              <a:buFont typeface="Arial"/>
              <a:buChar char="•"/>
            </a:pPr>
            <a:r>
              <a:rPr b="0" lang="en-US" sz="2400" spc="-1" strike="noStrike">
                <a:solidFill>
                  <a:srgbClr val="000000"/>
                </a:solidFill>
                <a:latin typeface="Calibri"/>
                <a:ea typeface="DejaVu Sans"/>
              </a:rPr>
              <a:t>Learned Features are </a:t>
            </a:r>
            <a:r>
              <a:rPr b="1" lang="en-US" sz="2400" spc="-1" strike="noStrike">
                <a:solidFill>
                  <a:srgbClr val="e68230"/>
                </a:solidFill>
                <a:latin typeface="Calibri"/>
                <a:ea typeface="DejaVu Sans"/>
              </a:rPr>
              <a:t>easy to adapt</a:t>
            </a:r>
            <a:r>
              <a:rPr b="0" lang="en-US" sz="2400" spc="-1" strike="noStrike">
                <a:solidFill>
                  <a:srgbClr val="8b8b8b"/>
                </a:solidFill>
                <a:latin typeface="Calibri"/>
                <a:ea typeface="DejaVu Sans"/>
              </a:rPr>
              <a:t>, </a:t>
            </a:r>
            <a:r>
              <a:rPr b="1" lang="en-US" sz="2400" spc="-1" strike="noStrike">
                <a:solidFill>
                  <a:srgbClr val="e68230"/>
                </a:solidFill>
                <a:latin typeface="Calibri"/>
                <a:ea typeface="DejaVu Sans"/>
              </a:rPr>
              <a:t>fast</a:t>
            </a:r>
            <a:r>
              <a:rPr b="0" lang="en-US" sz="2400" spc="-1" strike="noStrike">
                <a:solidFill>
                  <a:srgbClr val="8b8b8b"/>
                </a:solidFill>
                <a:latin typeface="Calibri"/>
                <a:ea typeface="DejaVu Sans"/>
              </a:rPr>
              <a:t> </a:t>
            </a:r>
            <a:r>
              <a:rPr b="0" lang="en-US" sz="2400" spc="-1" strike="noStrike">
                <a:solidFill>
                  <a:srgbClr val="000000"/>
                </a:solidFill>
                <a:latin typeface="Calibri"/>
                <a:ea typeface="DejaVu Sans"/>
              </a:rPr>
              <a:t>to learn.</a:t>
            </a:r>
            <a:endParaRPr b="0" lang="en-IN" sz="2400" spc="-1" strike="noStrike">
              <a:latin typeface="Arial"/>
            </a:endParaRPr>
          </a:p>
          <a:p>
            <a:pPr lvl="1" marL="457200" indent="-284040" algn="just">
              <a:lnSpc>
                <a:spcPct val="100000"/>
              </a:lnSpc>
              <a:buClr>
                <a:srgbClr val="000000"/>
              </a:buClr>
              <a:buFont typeface="Arial"/>
              <a:buChar char="•"/>
            </a:pPr>
            <a:r>
              <a:rPr b="0" lang="en-US" sz="2400" spc="-1" strike="noStrike">
                <a:solidFill>
                  <a:srgbClr val="000000"/>
                </a:solidFill>
                <a:latin typeface="Calibri"/>
                <a:ea typeface="DejaVu Sans"/>
              </a:rPr>
              <a:t>Deep learning provides a very </a:t>
            </a:r>
            <a:r>
              <a:rPr b="1" lang="en-US" sz="2400" spc="-1" strike="noStrike">
                <a:solidFill>
                  <a:srgbClr val="e68230"/>
                </a:solidFill>
                <a:latin typeface="Calibri"/>
                <a:ea typeface="DejaVu Sans"/>
              </a:rPr>
              <a:t>flexible</a:t>
            </a:r>
            <a:r>
              <a:rPr b="0" lang="en-US" sz="2400" spc="-1" strike="noStrike">
                <a:solidFill>
                  <a:srgbClr val="000000"/>
                </a:solidFill>
                <a:latin typeface="Calibri"/>
                <a:ea typeface="DejaVu Sans"/>
              </a:rPr>
              <a:t>, (almost?) </a:t>
            </a:r>
            <a:r>
              <a:rPr b="1" lang="en-US" sz="2400" spc="-1" strike="noStrike">
                <a:solidFill>
                  <a:srgbClr val="e68230"/>
                </a:solidFill>
                <a:latin typeface="Calibri"/>
                <a:ea typeface="DejaVu Sans"/>
              </a:rPr>
              <a:t>universal</a:t>
            </a:r>
            <a:r>
              <a:rPr b="0" lang="en-US" sz="2400" spc="-1" strike="noStrike">
                <a:solidFill>
                  <a:srgbClr val="8b8b8b"/>
                </a:solidFill>
                <a:latin typeface="Calibri"/>
                <a:ea typeface="DejaVu Sans"/>
              </a:rPr>
              <a:t>, </a:t>
            </a:r>
            <a:r>
              <a:rPr b="0" lang="en-US" sz="2400" spc="-1" strike="noStrike">
                <a:solidFill>
                  <a:srgbClr val="000000"/>
                </a:solidFill>
                <a:latin typeface="Calibri"/>
                <a:ea typeface="DejaVu Sans"/>
              </a:rPr>
              <a:t>learnable framework for representing world, visual and linguistic information.</a:t>
            </a:r>
            <a:endParaRPr b="0" lang="en-IN" sz="2400" spc="-1" strike="noStrike">
              <a:latin typeface="Arial"/>
            </a:endParaRPr>
          </a:p>
          <a:p>
            <a:pPr lvl="1" marL="457200" indent="-284040" algn="just">
              <a:lnSpc>
                <a:spcPct val="100000"/>
              </a:lnSpc>
              <a:buClr>
                <a:srgbClr val="000000"/>
              </a:buClr>
              <a:buFont typeface="Arial"/>
              <a:buChar char="•"/>
            </a:pPr>
            <a:r>
              <a:rPr b="0" lang="en-US" sz="2400" spc="-1" strike="noStrike">
                <a:solidFill>
                  <a:srgbClr val="000000"/>
                </a:solidFill>
                <a:latin typeface="Calibri"/>
                <a:ea typeface="DejaVu Sans"/>
              </a:rPr>
              <a:t>Can learn both unsupervised and supervised.</a:t>
            </a:r>
            <a:endParaRPr b="0" lang="en-IN" sz="2400" spc="-1" strike="noStrike">
              <a:latin typeface="Arial"/>
            </a:endParaRPr>
          </a:p>
          <a:p>
            <a:pPr lvl="1" marL="457200" indent="-284040" algn="just">
              <a:lnSpc>
                <a:spcPct val="100000"/>
              </a:lnSpc>
              <a:buClr>
                <a:srgbClr val="000000"/>
              </a:buClr>
              <a:buFont typeface="Arial"/>
              <a:buChar char="•"/>
            </a:pPr>
            <a:r>
              <a:rPr b="0" lang="en-US" sz="2400" spc="-1" strike="noStrike">
                <a:solidFill>
                  <a:srgbClr val="000000"/>
                </a:solidFill>
                <a:latin typeface="Calibri"/>
                <a:ea typeface="DejaVu Sans"/>
              </a:rPr>
              <a:t>Effective </a:t>
            </a:r>
            <a:r>
              <a:rPr b="1" lang="en-US" sz="2400" spc="-1" strike="noStrike">
                <a:solidFill>
                  <a:srgbClr val="e68230"/>
                </a:solidFill>
                <a:latin typeface="Calibri"/>
                <a:ea typeface="DejaVu Sans"/>
              </a:rPr>
              <a:t>end-to-end</a:t>
            </a:r>
            <a:r>
              <a:rPr b="0" lang="en-US" sz="2400" spc="-1" strike="noStrike">
                <a:solidFill>
                  <a:srgbClr val="000000"/>
                </a:solidFill>
                <a:latin typeface="Calibri"/>
                <a:ea typeface="DejaVu Sans"/>
              </a:rPr>
              <a:t> joint system learning.</a:t>
            </a:r>
            <a:endParaRPr b="0" lang="en-IN" sz="2400" spc="-1" strike="noStrike">
              <a:latin typeface="Arial"/>
            </a:endParaRPr>
          </a:p>
          <a:p>
            <a:pPr lvl="1" marL="457200" indent="-284040" algn="just">
              <a:lnSpc>
                <a:spcPct val="100000"/>
              </a:lnSpc>
              <a:buClr>
                <a:srgbClr val="000000"/>
              </a:buClr>
              <a:buFont typeface="Arial"/>
              <a:buChar char="•"/>
            </a:pPr>
            <a:r>
              <a:rPr b="0" lang="en-US" sz="2400" spc="-1" strike="noStrike">
                <a:solidFill>
                  <a:srgbClr val="000000"/>
                </a:solidFill>
                <a:latin typeface="Calibri"/>
                <a:ea typeface="DejaVu Sans"/>
              </a:rPr>
              <a:t>Utilize large amounts of training data.</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238"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7B141891-4FB8-4678-A6ED-D837C4931D30}"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39"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40"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B3AF329-FD84-4332-9649-A84A5C8F2AD4}"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41" name="Picture 12" descr=""/>
          <p:cNvPicPr/>
          <p:nvPr/>
        </p:nvPicPr>
        <p:blipFill>
          <a:blip r:embed="rId1"/>
          <a:stretch/>
        </p:blipFill>
        <p:spPr>
          <a:xfrm>
            <a:off x="8496000" y="3600000"/>
            <a:ext cx="2803320" cy="2743560"/>
          </a:xfrm>
          <a:prstGeom prst="rect">
            <a:avLst/>
          </a:prstGeom>
          <a:ln>
            <a:noFill/>
          </a:ln>
        </p:spPr>
      </p:pic>
      <p:sp>
        <p:nvSpPr>
          <p:cNvPr id="242" name="CustomShape 6"/>
          <p:cNvSpPr/>
          <p:nvPr/>
        </p:nvSpPr>
        <p:spPr>
          <a:xfrm>
            <a:off x="817560" y="4824000"/>
            <a:ext cx="5553720" cy="155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DejaVu Sans"/>
              </a:rPr>
              <a:t>In ~2010 DL started outperforming other ML techniques first in speech and vision, then NLP</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Deep Learning Basics</a:t>
            </a:r>
            <a:endParaRPr b="0" lang="en-IN" sz="3600" spc="-1" strike="noStrike">
              <a:latin typeface="Arial"/>
            </a:endParaRPr>
          </a:p>
        </p:txBody>
      </p:sp>
      <p:sp>
        <p:nvSpPr>
          <p:cNvPr id="244" name="CustomShape 2"/>
          <p:cNvSpPr/>
          <p:nvPr/>
        </p:nvSpPr>
        <p:spPr>
          <a:xfrm>
            <a:off x="554040" y="1288440"/>
            <a:ext cx="10791360" cy="4799520"/>
          </a:xfrm>
          <a:prstGeom prst="rect">
            <a:avLst/>
          </a:prstGeom>
          <a:noFill/>
          <a:ln w="9360">
            <a:noFill/>
          </a:ln>
        </p:spPr>
        <p:style>
          <a:lnRef idx="0"/>
          <a:fillRef idx="0"/>
          <a:effectRef idx="0"/>
          <a:fontRef idx="minor"/>
        </p:style>
      </p:sp>
      <p:sp>
        <p:nvSpPr>
          <p:cNvPr id="245"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B8AF38C-0700-4AD2-81B8-C9C4616A986D}"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46"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47"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A647AF6-AA08-4229-9A61-8CDCD428D9CE}"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48" name="Picture 2" descr=""/>
          <p:cNvPicPr/>
          <p:nvPr/>
        </p:nvPicPr>
        <p:blipFill>
          <a:blip r:embed="rId1"/>
          <a:stretch/>
        </p:blipFill>
        <p:spPr>
          <a:xfrm>
            <a:off x="540360" y="1191600"/>
            <a:ext cx="10804680" cy="4916520"/>
          </a:xfrm>
          <a:prstGeom prst="rect">
            <a:avLst/>
          </a:prstGeom>
          <a:ln w="936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81760" y="171720"/>
            <a:ext cx="8283240" cy="713160"/>
          </a:xfrm>
          <a:prstGeom prst="rect">
            <a:avLst/>
          </a:prstGeom>
          <a:noFill/>
          <a:ln w="9360">
            <a:noFill/>
          </a:ln>
        </p:spPr>
        <p:style>
          <a:lnRef idx="0"/>
          <a:fillRef idx="0"/>
          <a:effectRef idx="0"/>
          <a:fontRef idx="minor"/>
        </p:style>
        <p:txBody>
          <a:bodyPr lIns="90000" rIns="90000" tIns="45000" bIns="45000" anchor="b">
            <a:noAutofit/>
          </a:bodyPr>
          <a:p>
            <a:pPr>
              <a:lnSpc>
                <a:spcPct val="90000"/>
              </a:lnSpc>
            </a:pPr>
            <a:r>
              <a:rPr b="1" lang="en-US" sz="3600" spc="-1" strike="noStrike">
                <a:solidFill>
                  <a:srgbClr val="c00000"/>
                </a:solidFill>
                <a:latin typeface="Calibri Light"/>
                <a:ea typeface="DejaVu Sans"/>
              </a:rPr>
              <a:t>Deep Learning Basics (cont..)</a:t>
            </a:r>
            <a:endParaRPr b="0" lang="en-IN" sz="3600" spc="-1" strike="noStrike">
              <a:latin typeface="Arial"/>
            </a:endParaRPr>
          </a:p>
        </p:txBody>
      </p:sp>
      <p:sp>
        <p:nvSpPr>
          <p:cNvPr id="250" name="CustomShape 2"/>
          <p:cNvSpPr/>
          <p:nvPr/>
        </p:nvSpPr>
        <p:spPr>
          <a:xfrm>
            <a:off x="554040" y="1163880"/>
            <a:ext cx="10791360" cy="5151960"/>
          </a:xfrm>
          <a:prstGeom prst="rect">
            <a:avLst/>
          </a:prstGeom>
          <a:noFill/>
          <a:ln w="9360">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gn="just">
              <a:lnSpc>
                <a:spcPct val="90000"/>
              </a:lnSpc>
              <a:spcBef>
                <a:spcPts val="1001"/>
              </a:spcBef>
              <a:tabLst>
                <a:tab algn="l" pos="0"/>
              </a:tabLst>
            </a:pPr>
            <a:r>
              <a:rPr b="0" lang="en-US" sz="2400" spc="-1" strike="noStrike">
                <a:solidFill>
                  <a:srgbClr val="000000"/>
                </a:solidFill>
                <a:latin typeface="Calibri"/>
                <a:ea typeface="DejaVu Sans"/>
              </a:rPr>
              <a:t>A Deep neural network consists of a </a:t>
            </a:r>
            <a:r>
              <a:rPr b="1" lang="en-US" sz="2400" spc="-1" strike="noStrike">
                <a:solidFill>
                  <a:srgbClr val="e68230"/>
                </a:solidFill>
                <a:latin typeface="Calibri"/>
                <a:ea typeface="DejaVu Sans"/>
              </a:rPr>
              <a:t>hierarchy of layers</a:t>
            </a:r>
            <a:r>
              <a:rPr b="0" lang="en-US" sz="2400" spc="-1" strike="noStrike">
                <a:solidFill>
                  <a:srgbClr val="000000"/>
                </a:solidFill>
                <a:latin typeface="Calibri"/>
                <a:ea typeface="DejaVu Sans"/>
              </a:rPr>
              <a:t>, where by each layer </a:t>
            </a:r>
            <a:r>
              <a:rPr b="1" lang="en-US" sz="2400" spc="-1" strike="noStrike">
                <a:solidFill>
                  <a:srgbClr val="e68230"/>
                </a:solidFill>
                <a:latin typeface="Calibri"/>
                <a:ea typeface="DejaVu Sans"/>
              </a:rPr>
              <a:t>transforms the input data </a:t>
            </a:r>
            <a:r>
              <a:rPr b="0" lang="en-US" sz="2400" spc="-1" strike="noStrike">
                <a:solidFill>
                  <a:srgbClr val="000000"/>
                </a:solidFill>
                <a:latin typeface="Calibri"/>
                <a:ea typeface="DejaVu Sans"/>
              </a:rPr>
              <a:t>into more abstract representations (e.g. edge-&gt; nose-&gt;face). The output layer combines those features to make predictions. </a:t>
            </a:r>
            <a:endParaRPr b="0" lang="en-IN" sz="2400" spc="-1" strike="noStrike">
              <a:latin typeface="Arial"/>
            </a:endParaRPr>
          </a:p>
        </p:txBody>
      </p:sp>
      <p:sp>
        <p:nvSpPr>
          <p:cNvPr id="251"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B69F8685-4271-48BF-9381-BD4F6E04FA93}" type="datetime1">
              <a:rPr b="0" lang="en-US" sz="1200" spc="-1" strike="noStrike">
                <a:solidFill>
                  <a:srgbClr val="8b8b8b"/>
                </a:solidFill>
                <a:latin typeface="Calibri"/>
                <a:ea typeface="DejaVu Sans"/>
              </a:rPr>
              <a:t>02/05/2024</a:t>
            </a:fld>
            <a:endParaRPr b="0" lang="en-IN" sz="1200" spc="-1" strike="noStrike">
              <a:latin typeface="Arial"/>
            </a:endParaRPr>
          </a:p>
        </p:txBody>
      </p:sp>
      <p:sp>
        <p:nvSpPr>
          <p:cNvPr id="252"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Deep learning</a:t>
            </a:r>
            <a:endParaRPr b="0" lang="en-IN" sz="1200" spc="-1" strike="noStrike">
              <a:latin typeface="Arial"/>
            </a:endParaRPr>
          </a:p>
        </p:txBody>
      </p:sp>
      <p:sp>
        <p:nvSpPr>
          <p:cNvPr id="253"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C844771-A57C-4152-85C0-C368BDCF52FD}" type="slidenum">
              <a:rPr b="0" lang="en-US" sz="1200" spc="-1" strike="noStrike">
                <a:solidFill>
                  <a:srgbClr val="898989"/>
                </a:solidFill>
                <a:latin typeface="Calibri"/>
                <a:ea typeface="DejaVu Sans"/>
              </a:rPr>
              <a:t>&lt;number&gt;</a:t>
            </a:fld>
            <a:endParaRPr b="0" lang="en-IN" sz="1200" spc="-1" strike="noStrike">
              <a:latin typeface="Arial"/>
            </a:endParaRPr>
          </a:p>
        </p:txBody>
      </p:sp>
      <p:pic>
        <p:nvPicPr>
          <p:cNvPr id="254" name="Picture 2" descr=""/>
          <p:cNvPicPr/>
          <p:nvPr/>
        </p:nvPicPr>
        <p:blipFill>
          <a:blip r:embed="rId1"/>
          <a:stretch/>
        </p:blipFill>
        <p:spPr>
          <a:xfrm>
            <a:off x="526320" y="1302480"/>
            <a:ext cx="10272960" cy="2728800"/>
          </a:xfrm>
          <a:prstGeom prst="rect">
            <a:avLst/>
          </a:prstGeom>
          <a:ln w="936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template-ppt</Template>
  <TotalTime>597</TotalTime>
  <Application>LibreOffice/6.4.7.2$Linux_X86_64 LibreOffice_project/40$Build-2</Application>
  <Words>1328</Words>
  <Paragraphs>183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2021-11-20T04:02:36Z</dcterms:created>
  <dc:creator>HP</dc:creator>
  <dc:description/>
  <dc:language>en-IN</dc:language>
  <cp:lastModifiedBy/>
  <dcterms:modified xsi:type="dcterms:W3CDTF">2024-02-05T13:38:53Z</dcterms:modified>
  <cp:revision>13</cp:revision>
  <dc:subject/>
  <dc:title>Deep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