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9144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2FB445C-D702-44DB-9689-ACEF82EE43CE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2514600" y="857160"/>
            <a:ext cx="4114440" cy="231408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GB" sz="2000" spc="-1" strike="noStrike">
                <a:solidFill>
                  <a:srgbClr val="212529"/>
                </a:solidFill>
                <a:latin typeface="Lato"/>
              </a:rPr>
              <a:t>If the value of the beta is 0.5 then it means that the 1/1–0.5 = 2 so it represents that the calculated average was from the previous 2 readings.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212529"/>
                </a:solidFill>
                <a:latin typeface="Lato"/>
              </a:rPr>
              <a:t>Local minima can be an escape and reach global minima due to the momentum involved.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5179320" y="6513840"/>
            <a:ext cx="3962160" cy="343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79B46A-8FC0-4964-982B-99B2CF78E740}" type="slidenum">
              <a:rPr b="0" lang="en-IN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66960" cy="59875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9723600" y="220680"/>
            <a:ext cx="3185640" cy="9601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368768-D2DB-4F1E-8B06-286E76AA7C88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10D0556-F639-484D-A6AF-BF6444ECC21F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"/>
          <p:cNvPicPr/>
          <p:nvPr/>
        </p:nvPicPr>
        <p:blipFill>
          <a:blip r:embed="rId2"/>
          <a:stretch/>
        </p:blipFill>
        <p:spPr>
          <a:xfrm>
            <a:off x="9004320" y="511200"/>
            <a:ext cx="3187440" cy="9633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09C20B3-F0B6-4227-84F3-CC761523899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8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E49E5D1-67F1-4C2C-8ACC-CABF01303799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6" descr=""/>
          <p:cNvPicPr/>
          <p:nvPr/>
        </p:nvPicPr>
        <p:blipFill>
          <a:blip r:embed="rId2"/>
          <a:stretch/>
        </p:blipFill>
        <p:spPr>
          <a:xfrm>
            <a:off x="9005760" y="220680"/>
            <a:ext cx="3185640" cy="960120"/>
          </a:xfrm>
          <a:prstGeom prst="rect">
            <a:avLst/>
          </a:prstGeom>
          <a:ln w="936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CF87922-1AC7-490F-99FD-09D19523CB7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807D072-9540-495A-B303-ABC590E9E494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3063A65-E364-468E-B10A-F020368C5CD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3/12/24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128F2A3-9E47-4A6F-9C44-D0760A5C5F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hanzhenren.github.io/csci-699-replnlp-2019fall/lectures/W4-L1-Training_DNNs_I.pdf" TargetMode="External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215" name="Google Shape;464;p16" descr=""/>
          <p:cNvPicPr/>
          <p:nvPr/>
        </p:nvPicPr>
        <p:blipFill>
          <a:blip r:embed="rId1"/>
          <a:stretch/>
        </p:blipFill>
        <p:spPr>
          <a:xfrm>
            <a:off x="0" y="117000"/>
            <a:ext cx="6027120" cy="662364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5193720" y="1964880"/>
            <a:ext cx="6902280" cy="33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cap="all">
                <a:solidFill>
                  <a:srgbClr val="c00000"/>
                </a:solidFill>
                <a:latin typeface="Calibri"/>
              </a:rPr>
              <a:t>Deep Learning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cap="all">
                <a:solidFill>
                  <a:srgbClr val="c00000"/>
                </a:solidFill>
                <a:latin typeface="Calibri"/>
              </a:rPr>
              <a:t> </a:t>
            </a:r>
            <a:r>
              <a:rPr b="1" lang="en-GB" sz="3200" spc="-1" strike="noStrike" cap="all">
                <a:solidFill>
                  <a:srgbClr val="c00000"/>
                </a:solidFill>
                <a:latin typeface="Calibri"/>
              </a:rPr>
              <a:t>20CS3269AA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  <a:ea typeface="BioRhyme ExtraBold"/>
              </a:rPr>
              <a:t>Topic: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c00000"/>
                </a:solidFill>
                <a:latin typeface="Calibri"/>
                <a:ea typeface="BioRhyme ExtraBold"/>
              </a:rPr>
              <a:t>Momentum based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c00000"/>
                </a:solidFill>
                <a:latin typeface="Calibri"/>
                <a:ea typeface="BioRhyme ExtraBold"/>
              </a:rPr>
              <a:t>Gradien descent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233400" y="925560"/>
            <a:ext cx="4485960" cy="574560"/>
          </a:xfrm>
          <a:prstGeom prst="roundRect">
            <a:avLst>
              <a:gd name="adj" fmla="val 16667"/>
            </a:avLst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>
            <a:off x="6095880" y="830880"/>
            <a:ext cx="4595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</a:rPr>
              <a:t>Department of CSE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7623000" y="4937760"/>
            <a:ext cx="2234880" cy="4525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Session - 7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7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222840" y="82080"/>
            <a:ext cx="2509560" cy="1061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520560" y="845640"/>
            <a:ext cx="11251440" cy="551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800" spc="-1" strike="noStrike">
                <a:solidFill>
                  <a:srgbClr val="000000"/>
                </a:solidFill>
                <a:latin typeface="-apple-system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It is a common practise to use batch sizes as powers of 2 to offer better runtime with certain hardware.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Small batches tend to have a regularizing effect because of the noise they inject as each update is made by seeing only a very small portion of the entire training set, a.k.a., a batch of samples.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The minibatches should be selected randomly. It is sufficient to shuffle the dataset once and iterate over it multiple times.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In the first epoch, the network sees each example for the first time and hence, the estimate of gradient is an </a:t>
            </a:r>
            <a:r>
              <a:rPr b="0" i="1" lang="en-GB" sz="2800" spc="-1" strike="noStrike">
                <a:solidFill>
                  <a:srgbClr val="000000"/>
                </a:solidFill>
                <a:latin typeface="-apple-system"/>
              </a:rPr>
              <a:t>unbiased</a:t>
            </a: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 estimate of the gradient of the true generalization error.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-apple-system"/>
              </a:rPr>
              <a:t>From the second epoch onwards, the estimate becomes biased as it is resampling from data that it has already seen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4E2742-5B0A-4D68-AD98-EDD2376D85B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8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DB3A309-F1AE-415F-9240-46198989CED6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2" name="TextShape 5"/>
          <p:cNvSpPr txBox="1"/>
          <p:nvPr/>
        </p:nvSpPr>
        <p:spPr>
          <a:xfrm>
            <a:off x="419760" y="136440"/>
            <a:ext cx="10515240" cy="914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i="1" lang="en-GB" sz="4400" spc="-1" strike="noStrike">
                <a:solidFill>
                  <a:srgbClr val="ff0000"/>
                </a:solidFill>
                <a:latin typeface="-apple-system"/>
              </a:rPr>
              <a:t>MBGD with minibatch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Gradient descent is an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optimization algorithm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that uses the gradient of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the objective function to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navigate the search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space.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Gradient descent can be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accelerated by using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momentum from past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updates to the search 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position.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5A9ECAF-CCDA-405C-84D7-2B7B6020388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8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276C760-D6D7-4A76-934D-32B9B42BE879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7" name="TextShape 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 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972160" y="8218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SELF-ASSESSMENT QUESTIONS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689760" y="872280"/>
            <a:ext cx="10180800" cy="186228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1.Gradient Descent is an optimization algorithm used for,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A) Certain Changes in algorithm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B) minimizing the cost function in various machine learning algorithms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C) maximizing the cost function in various machine learning algorithms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D) remaining same the cost function in various machine learning algorithms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574920" y="3285360"/>
            <a:ext cx="10171800" cy="225468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2._____is a type of gradient descent which processes 1 training example per iteration.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A) Batch Gradient Descent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B) Stochastic Gradient Descent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C) Mini Batch gradient descent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D) none of these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92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10133280" y="2293920"/>
            <a:ext cx="13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Ans: B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9792360" y="5869080"/>
            <a:ext cx="136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Ans: 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76C7949-0BAC-471D-AC10-52A86C9755A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5F2D2F-0874-4202-89D4-70D32FF322CE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1589040" y="41040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TERMINAL QUESTIONS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1405080" y="2128320"/>
            <a:ext cx="10100520" cy="420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 </a:t>
            </a:r>
            <a:r>
              <a:rPr b="0" lang="en-GB" sz="2800" spc="-1" strike="noStrike">
                <a:solidFill>
                  <a:srgbClr val="202124"/>
                </a:solidFill>
                <a:latin typeface="arial"/>
              </a:rPr>
              <a:t>How does momentum work in gradient descent?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02124"/>
                </a:solidFill>
                <a:latin typeface="arial"/>
              </a:rPr>
              <a:t>Can gradient descent with momentum overcome local minima?</a:t>
            </a:r>
            <a:endParaRPr b="0" lang="en-IN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02124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202124"/>
                </a:solidFill>
                <a:latin typeface="arial"/>
              </a:rPr>
              <a:t>Does momentum prevent Overfitting or underfitting?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0" dur="indefinite" restart="never" nodeType="tmRoot">
          <p:childTnLst>
            <p:seq>
              <p:cTn id="81" dur="indefinite" nodeType="mainSeq">
                <p:childTnLst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1422360" y="381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75A382C-DF69-48F4-B344-66518207D39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303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BFDD260-D6DA-49A6-84EA-5DBAD8A94713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4" name="TextShape 5"/>
          <p:cNvSpPr txBox="1"/>
          <p:nvPr/>
        </p:nvSpPr>
        <p:spPr>
          <a:xfrm>
            <a:off x="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1105560" y="536760"/>
            <a:ext cx="710496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REFERENCES FOR FURTHER LEARNING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838080" y="1956960"/>
            <a:ext cx="9608040" cy="324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Books: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Times New Roman"/>
                <a:ea typeface="Times New Roman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Ian Goodfellow and Yoshua Bengio and Aaron Courville (2016) Deep Learning 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Sites and Web links: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ea typeface="Times New Roman"/>
                <a:hlinkClick r:id="rId1"/>
              </a:rPr>
              <a:t>https://shanzhenren.github.io/csci-699-replnlp-2019fall/lectures/W4-L1-Training_DNNs_I.pdf</a:t>
            </a: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https://medium.com/inveterate-learner/deep-learning-book-chapter-8-optimization-for-training-deep-models-part-ii-438fb4f6d135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2.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7" dur="indefinite" restart="never" nodeType="tmRoot">
          <p:childTnLst>
            <p:seq>
              <p:cTn id="88" dur="indefinite" nodeType="mainSeq">
                <p:childTnLst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471200" y="84240"/>
            <a:ext cx="301104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AIM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914400" y="684360"/>
            <a:ext cx="10730880" cy="118692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To familiarize students with the   concept of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Gradient Descent (GD)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160520" y="180720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INSTRUCTIONAL OBJECTIVES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752480" y="2438640"/>
            <a:ext cx="8791200" cy="106524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This Session is designed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Demonstrate the momentum based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Gradient Descent (MGD)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227" name="Graphic 10" descr="Bullseye outline"/>
          <p:cNvPicPr/>
          <p:nvPr/>
        </p:nvPicPr>
        <p:blipFill>
          <a:blip r:embed="rId1"/>
          <a:stretch/>
        </p:blipFill>
        <p:spPr>
          <a:xfrm>
            <a:off x="0" y="6253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228" name="Graphic 26" descr="Presentation with checklist outline"/>
          <p:cNvPicPr/>
          <p:nvPr/>
        </p:nvPicPr>
        <p:blipFill>
          <a:blip r:embed="rId2"/>
          <a:stretch/>
        </p:blipFill>
        <p:spPr>
          <a:xfrm>
            <a:off x="838080" y="2438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29" name="CustomShape 5"/>
          <p:cNvSpPr/>
          <p:nvPr/>
        </p:nvSpPr>
        <p:spPr>
          <a:xfrm>
            <a:off x="4213080" y="424908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LEARNING OUTCOMES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30" name="Graphic 30" descr="Idea outline"/>
          <p:cNvPicPr/>
          <p:nvPr/>
        </p:nvPicPr>
        <p:blipFill>
          <a:blip r:embed="rId3"/>
          <a:stretch/>
        </p:blipFill>
        <p:spPr>
          <a:xfrm>
            <a:off x="914400" y="4765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231" name="CustomShape 6"/>
          <p:cNvSpPr/>
          <p:nvPr/>
        </p:nvSpPr>
        <p:spPr>
          <a:xfrm>
            <a:off x="1752480" y="4772160"/>
            <a:ext cx="8791200" cy="82188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 the end of this session, you should be able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Able to  apply momentum based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Gradient Descent (MGD)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 for optimization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32" name="Picture 2" descr="KL Deemed to be University Logo"/>
          <p:cNvPicPr/>
          <p:nvPr/>
        </p:nvPicPr>
        <p:blipFill>
          <a:blip r:embed="rId4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topics covered in the session are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Why we need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Momentum based Gradient Descent 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Algorithm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Simple problem with momentum based GD</a:t>
            </a:r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IN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BE5395D-02BB-4EA6-8C88-E407985971E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5F338E-F54D-4776-86B6-25B6EDAD362F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TextShape 5"/>
          <p:cNvSpPr txBox="1"/>
          <p:nvPr/>
        </p:nvSpPr>
        <p:spPr>
          <a:xfrm>
            <a:off x="838080" y="365040"/>
            <a:ext cx="10515240" cy="12808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Index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838080" y="365040"/>
            <a:ext cx="8367480" cy="94680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Introduction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1BDADEA-ADE0-47B2-BF2E-4F7EC0E578C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145800" y="1098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ff0000"/>
                </a:solidFill>
                <a:latin typeface="Calibri Light"/>
              </a:rPr>
              <a:t>Drawbacks of GD –why we need momentum GD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2" name="Content Placeholder 6" descr=""/>
          <p:cNvPicPr/>
          <p:nvPr/>
        </p:nvPicPr>
        <p:blipFill>
          <a:blip r:embed="rId1"/>
          <a:srcRect l="0" t="26479" r="0" b="0"/>
          <a:stretch/>
        </p:blipFill>
        <p:spPr>
          <a:xfrm>
            <a:off x="469440" y="2707200"/>
            <a:ext cx="8028360" cy="1577880"/>
          </a:xfrm>
          <a:prstGeom prst="rect">
            <a:avLst/>
          </a:prstGeom>
          <a:ln>
            <a:noFill/>
          </a:ln>
        </p:spPr>
      </p:pic>
      <p:sp>
        <p:nvSpPr>
          <p:cNvPr id="243" name="CustomShape 4"/>
          <p:cNvSpPr/>
          <p:nvPr/>
        </p:nvSpPr>
        <p:spPr>
          <a:xfrm>
            <a:off x="697320" y="1942200"/>
            <a:ext cx="7640280" cy="62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2100"/>
              </a:lnSpc>
              <a:spcBef>
                <a:spcPts val="2571"/>
              </a:spcBef>
              <a:spcAft>
                <a:spcPts val="799"/>
              </a:spcAft>
              <a:tabLst>
                <a:tab algn="l" pos="457200"/>
              </a:tabLst>
            </a:pPr>
            <a:r>
              <a:rPr b="0" lang="en-IN" sz="1800" spc="-7" strike="noStrike">
                <a:solidFill>
                  <a:srgbClr val="292929"/>
                </a:solidFill>
                <a:latin typeface="Georgia"/>
                <a:ea typeface="Times New Roman"/>
              </a:rPr>
              <a:t>Suppose if we have millions of records then training becomes slow and computationally very expensive in GD.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73960" y="4419360"/>
            <a:ext cx="822420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92929"/>
                </a:solidFill>
                <a:latin typeface="Tahoma"/>
                <a:ea typeface="Tahoma"/>
              </a:rPr>
              <a:t>The gradient of the cost function at saddle points( plateau) is negligible or zero, which in turn leads to small or no weight updates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92929"/>
                </a:solidFill>
                <a:latin typeface="Tahoma"/>
                <a:ea typeface="Tahoma"/>
              </a:rPr>
              <a:t> </a:t>
            </a:r>
            <a:r>
              <a:rPr b="0" lang="en-GB" sz="2400" spc="-1" strike="noStrike">
                <a:solidFill>
                  <a:srgbClr val="292929"/>
                </a:solidFill>
                <a:latin typeface="Tahoma"/>
                <a:ea typeface="Tahoma"/>
              </a:rPr>
              <a:t>Hence, the network becomes stagnant, and learning stops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45" name="Picture 11" descr=""/>
          <p:cNvPicPr/>
          <p:nvPr/>
        </p:nvPicPr>
        <p:blipFill>
          <a:blip r:embed="rId2"/>
          <a:stretch/>
        </p:blipFill>
        <p:spPr>
          <a:xfrm>
            <a:off x="8610480" y="1942200"/>
            <a:ext cx="3508560" cy="371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781200" y="1541520"/>
            <a:ext cx="10515240" cy="4776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Momentum is an extension to the gradient descent optimization algorithm, often referred to as </a:t>
            </a:r>
            <a:r>
              <a:rPr b="1" lang="en-GB" sz="2800" spc="-1" strike="noStrike">
                <a:solidFill>
                  <a:srgbClr val="555555"/>
                </a:solidFill>
                <a:latin typeface="Helvetica Neue"/>
              </a:rPr>
              <a:t>gradient descent with momentum</a:t>
            </a: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292929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292929"/>
                </a:solidFill>
                <a:latin typeface="source-serif-pro"/>
              </a:rPr>
              <a:t>It takes small steps in directions where the gradients oscillate and take large steps along the direction where the past gradients have the same direction(same sign).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It is designed to accelerate the optimization process, e.g. decrease the number of function evaluations required to reach the optima,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555555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555555"/>
                </a:solidFill>
                <a:latin typeface="Helvetica Neue"/>
              </a:rPr>
              <a:t>to improve the capability of the optimization algorithm, e.g. result in a better final result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9D8EBC3-36A4-4597-9279-E93CDED0D586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F34E2C7-CA98-42F9-933F-0781432670A2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0" name="TextShape 5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GB" sz="4400" spc="-1" strike="noStrike">
                <a:solidFill>
                  <a:srgbClr val="ff0000"/>
                </a:solidFill>
                <a:latin typeface="source-serif-pro"/>
              </a:rPr>
              <a:t>Gradient Descent with Momentum</a:t>
            </a:r>
            <a:r>
              <a:rPr b="0" lang="en-GB" sz="4400" spc="-1" strike="noStrike">
                <a:solidFill>
                  <a:srgbClr val="ff0000"/>
                </a:solidFill>
                <a:latin typeface="source-serif-pro"/>
              </a:rPr>
              <a:t> </a:t>
            </a:r>
            <a:endParaRPr b="0" lang="en-IN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343800" y="22572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Gradient Decent 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2" name="Content Placeholder 6" descr=""/>
          <p:cNvPicPr/>
          <p:nvPr/>
        </p:nvPicPr>
        <p:blipFill>
          <a:blip r:embed="rId1"/>
          <a:stretch/>
        </p:blipFill>
        <p:spPr>
          <a:xfrm>
            <a:off x="0" y="1464840"/>
            <a:ext cx="4912560" cy="3684240"/>
          </a:xfrm>
          <a:prstGeom prst="rect">
            <a:avLst/>
          </a:prstGeom>
          <a:ln>
            <a:noFill/>
          </a:ln>
        </p:spPr>
      </p:pic>
      <p:sp>
        <p:nvSpPr>
          <p:cNvPr id="253" name="TextShape 2"/>
          <p:cNvSpPr txBox="1"/>
          <p:nvPr/>
        </p:nvSpPr>
        <p:spPr>
          <a:xfrm>
            <a:off x="5501520" y="1043280"/>
            <a:ext cx="2491920" cy="421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Momentum GD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0838F1-36BF-4D71-868F-320EAADE376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F0A9B1-4539-44A9-9697-B2012DE0F20A}" type="slidenum">
              <a:rPr b="0" lang="en-IN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57" name="Picture 7" descr=""/>
          <p:cNvPicPr/>
          <p:nvPr/>
        </p:nvPicPr>
        <p:blipFill>
          <a:blip r:embed="rId2"/>
          <a:srcRect l="6387" t="9457" r="6921" b="0"/>
          <a:stretch/>
        </p:blipFill>
        <p:spPr>
          <a:xfrm>
            <a:off x="5635080" y="1464840"/>
            <a:ext cx="5036760" cy="3786840"/>
          </a:xfrm>
          <a:prstGeom prst="rect">
            <a:avLst/>
          </a:prstGeom>
          <a:ln>
            <a:noFill/>
          </a:ln>
        </p:spPr>
      </p:pic>
      <p:sp>
        <p:nvSpPr>
          <p:cNvPr id="258" name="CustomShape 6"/>
          <p:cNvSpPr/>
          <p:nvPr/>
        </p:nvSpPr>
        <p:spPr>
          <a:xfrm>
            <a:off x="5113080" y="5252040"/>
            <a:ext cx="645480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search reaches the optima in fewer steps, noted with fewer distinct red dots on the path to the bottom of the basin.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7"/>
          <p:cNvSpPr/>
          <p:nvPr/>
        </p:nvSpPr>
        <p:spPr>
          <a:xfrm>
            <a:off x="501120" y="5252040"/>
            <a:ext cx="3836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the search reaches the optima in more  steps 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 descr=""/>
          <p:cNvPicPr/>
          <p:nvPr/>
        </p:nvPicPr>
        <p:blipFill>
          <a:blip r:embed="rId1"/>
          <a:stretch/>
        </p:blipFill>
        <p:spPr>
          <a:xfrm>
            <a:off x="249480" y="1247040"/>
            <a:ext cx="11401920" cy="472824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D899416-211E-4AFF-99E0-50A4470E36A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353E598-0634-4D51-B7E1-AD3532F5FEAE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4" name="TextShape 4"/>
          <p:cNvSpPr txBox="1"/>
          <p:nvPr/>
        </p:nvSpPr>
        <p:spPr>
          <a:xfrm>
            <a:off x="221760" y="38160"/>
            <a:ext cx="11715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>
                <a:solidFill>
                  <a:srgbClr val="c00000"/>
                </a:solidFill>
                <a:latin typeface="Calibri Light"/>
              </a:rPr>
              <a:t>Momentum based Gradient Descent  (Cont..)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5CA5004-A41A-4F86-A68D-66C2F7C4D4E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B27439C-D955-4081-85B7-989E504DE15A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221760" y="38160"/>
            <a:ext cx="117158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IN" sz="3600" spc="-1" strike="noStrike">
                <a:solidFill>
                  <a:srgbClr val="c00000"/>
                </a:solidFill>
                <a:latin typeface="Calibri Light"/>
              </a:rPr>
              <a:t>Momentum based Gradient Descent  (Cont..)</a:t>
            </a:r>
            <a:endParaRPr b="0" lang="en-IN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397800" y="1215000"/>
            <a:ext cx="32544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Update rule: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70" name="Picture 3" descr=""/>
          <p:cNvPicPr/>
          <p:nvPr/>
        </p:nvPicPr>
        <p:blipFill>
          <a:blip r:embed="rId1"/>
          <a:stretch/>
        </p:blipFill>
        <p:spPr>
          <a:xfrm>
            <a:off x="2769840" y="1232640"/>
            <a:ext cx="6619680" cy="561600"/>
          </a:xfrm>
          <a:prstGeom prst="rect">
            <a:avLst/>
          </a:prstGeom>
          <a:ln>
            <a:noFill/>
          </a:ln>
        </p:spPr>
      </p:pic>
      <p:sp>
        <p:nvSpPr>
          <p:cNvPr id="271" name="CustomShape 6"/>
          <p:cNvSpPr/>
          <p:nvPr/>
        </p:nvSpPr>
        <p:spPr>
          <a:xfrm>
            <a:off x="552600" y="1812240"/>
            <a:ext cx="85910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Where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𝓥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(t): is the new weight update done at iteration 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β: Momentum constant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𝛿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(t): is the gradient at iteration 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2" name="Picture 12" descr=""/>
          <p:cNvPicPr/>
          <p:nvPr/>
        </p:nvPicPr>
        <p:blipFill>
          <a:blip r:embed="rId2"/>
          <a:stretch/>
        </p:blipFill>
        <p:spPr>
          <a:xfrm>
            <a:off x="315000" y="3012480"/>
            <a:ext cx="11086200" cy="322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momentum (beta) must be higher to smooth out the update because we give more weight to the past gradients.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Using the default value for β = 0.9 is suggested but can be tuned between 0.8 to 0.999 if needed.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Momentum takes into account past gradients so as to smooth down gradient measures. 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It can be implemented with descent by batch gradient, descent by mini-batch gradient or descent by stochastic gradient.</a:t>
            </a:r>
            <a:endParaRPr b="0" lang="en-IN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B43AC57-8712-4995-8F47-62FCDE47A25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03/12/2024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656D397-D860-43DA-8F6A-6A346528F2FC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7" name="TextShape 5"/>
          <p:cNvSpPr txBox="1"/>
          <p:nvPr/>
        </p:nvSpPr>
        <p:spPr>
          <a:xfrm>
            <a:off x="838080" y="365040"/>
            <a:ext cx="8367480" cy="946800"/>
          </a:xfrm>
          <a:prstGeom prst="rect">
            <a:avLst/>
          </a:prstGeom>
          <a:solidFill>
            <a:srgbClr val="ba2532"/>
          </a:solidFill>
          <a:ln w="12600">
            <a:noFill/>
          </a:ln>
          <a:effectLst>
            <a:outerShdw dist="37674" dir="2700000">
              <a:srgbClr val="ba2532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DESCRIPTION</a:t>
            </a:r>
            <a:r>
              <a:rPr b="0" lang="en-US" sz="2000" spc="-1" strike="noStrike">
                <a:solidFill>
                  <a:srgbClr val="ffffff"/>
                </a:solidFill>
                <a:latin typeface="Poppins"/>
              </a:rPr>
              <a:t> 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5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template-ppt</Template>
  <TotalTime>883</TotalTime>
  <Application>LibreOffice/6.4.7.2$Linux_X86_64 LibreOffice_project/40$Build-2</Application>
  <Words>887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2022-11-23T08:51:57Z</dcterms:created>
  <dc:creator>Dr. S Sagar Imambi</dc:creator>
  <dc:description/>
  <dc:language>en-IN</dc:language>
  <cp:lastModifiedBy/>
  <dcterms:modified xsi:type="dcterms:W3CDTF">2024-03-12T05:24:50Z</dcterms:modified>
  <cp:revision>5</cp:revision>
  <dc:subject/>
  <dc:title>Session topic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