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71" r:id="rId5"/>
    <p:sldId id="300" r:id="rId6"/>
    <p:sldId id="258" r:id="rId7"/>
    <p:sldId id="288" r:id="rId8"/>
    <p:sldId id="290" r:id="rId9"/>
    <p:sldId id="305" r:id="rId10"/>
    <p:sldId id="299" r:id="rId11"/>
    <p:sldId id="306" r:id="rId12"/>
    <p:sldId id="362" r:id="rId13"/>
    <p:sldId id="360" r:id="rId14"/>
    <p:sldId id="287" r:id="rId15"/>
    <p:sldId id="308" r:id="rId16"/>
    <p:sldId id="309" r:id="rId17"/>
    <p:sldId id="310" r:id="rId18"/>
    <p:sldId id="311" r:id="rId19"/>
    <p:sldId id="307" r:id="rId20"/>
    <p:sldId id="302" r:id="rId21"/>
    <p:sldId id="303"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850D1-3DE1-5E49-ABFC-00B1F4CAB20B}" v="706" dt="2022-04-26T05:00:35.908"/>
    <p1510:client id="{B8906113-84A5-D6EE-8131-D504648287C4}" v="62" dt="2022-09-08T10:44:06.60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74" d="100"/>
          <a:sy n="74" d="100"/>
        </p:scale>
        <p:origin x="350" y="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EF27C-B402-45E5-B4D4-4D2553CC25CF}" type="slidenum">
              <a:rPr lang="en-US" smtClean="0"/>
              <a:pPr/>
              <a:t>9</a:t>
            </a:fld>
            <a:endParaRPr lang="en-US"/>
          </a:p>
        </p:txBody>
      </p:sp>
    </p:spTree>
    <p:extLst>
      <p:ext uri="{BB962C8B-B14F-4D97-AF65-F5344CB8AC3E}">
        <p14:creationId xmlns:p14="http://schemas.microsoft.com/office/powerpoint/2010/main" val="313240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1/29/2023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owardsdatascience.com/bias-variance-and-regularization-f3a0eefe99af" TargetMode="External"/><Relationship Id="rId2" Type="http://schemas.openxmlformats.org/officeDocument/2006/relationships/hyperlink" Target="https://www.amazon.com/Grokking-Deep-Learning-Andrew-Trask/dp/1617293709/ref=sr_1_1?crid=2PNZW7MIXQBJC&amp;keywords=grokking+deep+learning&amp;qid=1666334860&amp;qu=eyJxc2MiOiIxLjI2IiwicXNhIjoiMC45MyIsInFzcCI6IjEuMTMifQ%3D%3D&amp;s=books&amp;sprefix=groking+%2Cstripbooks-intl-ship%2C300&amp;sr=1-1"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excelr.com/blog/data-science/regression/l1_and_l2_regularization#:~:text=Ridge%20Regression%20(L2%20Regularization)&amp;text=The%20main%20algorithm%20behind%20this,independent%20variables%20are%20highly%20correlated" TargetMode="External"/><Relationship Id="rId4" Type="http://schemas.openxmlformats.org/officeDocument/2006/relationships/hyperlink" Target="https://builtin.com/data-science/l2-regulariza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335472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Bias Variance tradeoff,</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L2 Regularization</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937701"/>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i="1" dirty="0"/>
              <a:t>Cost function = Loss (say, binary cross entropy) + Regularization term</a:t>
            </a:r>
            <a:endParaRPr lang="en-US" dirty="0"/>
          </a:p>
          <a:p>
            <a:r>
              <a:rPr lang="en-US" dirty="0"/>
              <a:t>this regularization term differs in L1 and L2.</a:t>
            </a:r>
          </a:p>
          <a:p>
            <a:r>
              <a:rPr lang="en-US" dirty="0"/>
              <a:t>In L2, we have:</a:t>
            </a:r>
          </a:p>
          <a:p>
            <a:pPr marL="0" indent="0">
              <a:buNone/>
            </a:pPr>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2819401" y="3215622"/>
            <a:ext cx="4858649" cy="655309"/>
          </a:xfrm>
          <a:prstGeom prst="rect">
            <a:avLst/>
          </a:prstGeom>
        </p:spPr>
      </p:pic>
      <p:pic>
        <p:nvPicPr>
          <p:cNvPr id="13" name="Picture 12"/>
          <p:cNvPicPr>
            <a:picLocks noChangeAspect="1"/>
          </p:cNvPicPr>
          <p:nvPr/>
        </p:nvPicPr>
        <p:blipFill>
          <a:blip r:embed="rId3"/>
          <a:stretch>
            <a:fillRect/>
          </a:stretch>
        </p:blipFill>
        <p:spPr>
          <a:xfrm>
            <a:off x="2152651" y="4114801"/>
            <a:ext cx="8921601" cy="1816049"/>
          </a:xfrm>
          <a:prstGeom prst="rect">
            <a:avLst/>
          </a:prstGeom>
        </p:spPr>
      </p:pic>
    </p:spTree>
    <p:extLst>
      <p:ext uri="{BB962C8B-B14F-4D97-AF65-F5344CB8AC3E}">
        <p14:creationId xmlns:p14="http://schemas.microsoft.com/office/powerpoint/2010/main" val="2395820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a16="http://schemas.microsoft.com/office/drawing/2014/main" id="{595A3DDC-D65C-1D68-CA5C-DD771C3FB6C7}"/>
              </a:ext>
            </a:extLst>
          </p:cNvPr>
          <p:cNvSpPr/>
          <p:nvPr/>
        </p:nvSpPr>
        <p:spPr>
          <a:xfrm>
            <a:off x="3788671" y="986728"/>
            <a:ext cx="6737678" cy="530594"/>
          </a:xfrm>
          <a:prstGeom prst="rect">
            <a:avLst/>
          </a:prstGeom>
        </p:spPr>
        <p:txBody>
          <a:bodyPr wrap="none">
            <a:spAutoFit/>
          </a:bodyPr>
          <a:lstStyle/>
          <a:p>
            <a:pPr>
              <a:lnSpc>
                <a:spcPct val="107000"/>
              </a:lnSpc>
              <a:spcAft>
                <a:spcPts val="800"/>
              </a:spcAft>
            </a:pPr>
            <a:r>
              <a:rPr lang="en-US" sz="2800" b="1" kern="1800" dirty="0">
                <a:latin typeface="Times New Roman" panose="02020603050405020304" pitchFamily="18" charset="0"/>
                <a:ea typeface="Times New Roman" panose="02020603050405020304" pitchFamily="18" charset="0"/>
                <a:cs typeface="Times New Roman" panose="02020603050405020304" pitchFamily="18" charset="0"/>
              </a:rPr>
              <a:t>L2 Regularization or Ridge Regularization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E1E2822-B5BA-FFB2-371F-2AAF6443BC0C}"/>
              </a:ext>
            </a:extLst>
          </p:cNvPr>
          <p:cNvSpPr txBox="1"/>
          <p:nvPr/>
        </p:nvSpPr>
        <p:spPr>
          <a:xfrm>
            <a:off x="2767361" y="1782619"/>
            <a:ext cx="8534400" cy="1384995"/>
          </a:xfrm>
          <a:prstGeom prst="rect">
            <a:avLst/>
          </a:prstGeom>
          <a:noFill/>
        </p:spPr>
        <p:txBody>
          <a:bodyPr wrap="square">
            <a:spAutoFit/>
          </a:bodyPr>
          <a:lstStyle/>
          <a:p>
            <a:pPr algn="just"/>
            <a:r>
              <a:rPr lang="en-US" sz="2800" b="0" i="0" dirty="0">
                <a:solidFill>
                  <a:srgbClr val="292929"/>
                </a:solidFill>
                <a:effectLst/>
                <a:latin typeface="Times New Roman" panose="02020603050405020304" pitchFamily="18" charset="0"/>
                <a:cs typeface="Times New Roman" panose="02020603050405020304" pitchFamily="18" charset="0"/>
              </a:rPr>
              <a:t>The L2 regularization is the most common type of all regularization techniques and is also commonly known as weight decay or Ride Regression.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AE932B-2651-7CFD-05EB-FEBC702F8875}"/>
              </a:ext>
            </a:extLst>
          </p:cNvPr>
          <p:cNvPicPr/>
          <p:nvPr/>
        </p:nvPicPr>
        <p:blipFill>
          <a:blip r:embed="rId3"/>
          <a:stretch>
            <a:fillRect/>
          </a:stretch>
        </p:blipFill>
        <p:spPr>
          <a:xfrm>
            <a:off x="951199" y="3429000"/>
            <a:ext cx="10534557" cy="2978727"/>
          </a:xfrm>
          <a:prstGeom prst="rect">
            <a:avLst/>
          </a:prstGeom>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4" name="Picture 3">
            <a:extLst>
              <a:ext uri="{FF2B5EF4-FFF2-40B4-BE49-F238E27FC236}">
                <a16:creationId xmlns:a16="http://schemas.microsoft.com/office/drawing/2014/main" id="{2B74D6B6-0041-1520-419B-54C1A3905EAE}"/>
              </a:ext>
            </a:extLst>
          </p:cNvPr>
          <p:cNvPicPr/>
          <p:nvPr/>
        </p:nvPicPr>
        <p:blipFill>
          <a:blip r:embed="rId3"/>
          <a:stretch>
            <a:fillRect/>
          </a:stretch>
        </p:blipFill>
        <p:spPr>
          <a:xfrm>
            <a:off x="384716" y="1079578"/>
            <a:ext cx="5239215" cy="2895600"/>
          </a:xfrm>
          <a:prstGeom prst="rect">
            <a:avLst/>
          </a:prstGeom>
        </p:spPr>
      </p:pic>
      <p:pic>
        <p:nvPicPr>
          <p:cNvPr id="7" name="Picture 6">
            <a:extLst>
              <a:ext uri="{FF2B5EF4-FFF2-40B4-BE49-F238E27FC236}">
                <a16:creationId xmlns:a16="http://schemas.microsoft.com/office/drawing/2014/main" id="{EE09DBF0-435C-B0CA-DA32-41C7D5C197BD}"/>
              </a:ext>
            </a:extLst>
          </p:cNvPr>
          <p:cNvPicPr/>
          <p:nvPr/>
        </p:nvPicPr>
        <p:blipFill>
          <a:blip r:embed="rId4"/>
          <a:stretch>
            <a:fillRect/>
          </a:stretch>
        </p:blipFill>
        <p:spPr>
          <a:xfrm>
            <a:off x="6568069" y="2862147"/>
            <a:ext cx="5363736" cy="3590925"/>
          </a:xfrm>
          <a:prstGeom prst="rect">
            <a:avLst/>
          </a:prstGeom>
        </p:spPr>
      </p:pic>
    </p:spTree>
    <p:extLst>
      <p:ext uri="{BB962C8B-B14F-4D97-AF65-F5344CB8AC3E}">
        <p14:creationId xmlns:p14="http://schemas.microsoft.com/office/powerpoint/2010/main" val="4020867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2" name="Picture 1">
            <a:extLst>
              <a:ext uri="{FF2B5EF4-FFF2-40B4-BE49-F238E27FC236}">
                <a16:creationId xmlns:a16="http://schemas.microsoft.com/office/drawing/2014/main" id="{5914B818-4A33-01B0-FF50-824BA9A5A403}"/>
              </a:ext>
            </a:extLst>
          </p:cNvPr>
          <p:cNvPicPr/>
          <p:nvPr/>
        </p:nvPicPr>
        <p:blipFill>
          <a:blip r:embed="rId3"/>
          <a:stretch>
            <a:fillRect/>
          </a:stretch>
        </p:blipFill>
        <p:spPr>
          <a:xfrm>
            <a:off x="531542" y="973331"/>
            <a:ext cx="5270809" cy="3429000"/>
          </a:xfrm>
          <a:prstGeom prst="rect">
            <a:avLst/>
          </a:prstGeom>
        </p:spPr>
      </p:pic>
      <p:pic>
        <p:nvPicPr>
          <p:cNvPr id="3" name="Picture 2">
            <a:extLst>
              <a:ext uri="{FF2B5EF4-FFF2-40B4-BE49-F238E27FC236}">
                <a16:creationId xmlns:a16="http://schemas.microsoft.com/office/drawing/2014/main" id="{23A28307-1568-05DF-8008-6D988C84AD5E}"/>
              </a:ext>
            </a:extLst>
          </p:cNvPr>
          <p:cNvPicPr/>
          <p:nvPr/>
        </p:nvPicPr>
        <p:blipFill>
          <a:blip r:embed="rId4"/>
          <a:stretch>
            <a:fillRect/>
          </a:stretch>
        </p:blipFill>
        <p:spPr>
          <a:xfrm>
            <a:off x="6389648" y="3062673"/>
            <a:ext cx="5270809" cy="3425825"/>
          </a:xfrm>
          <a:prstGeom prst="rect">
            <a:avLst/>
          </a:prstGeom>
        </p:spPr>
      </p:pic>
    </p:spTree>
    <p:extLst>
      <p:ext uri="{BB962C8B-B14F-4D97-AF65-F5344CB8AC3E}">
        <p14:creationId xmlns:p14="http://schemas.microsoft.com/office/powerpoint/2010/main" val="23889286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4" name="Picture 3">
            <a:extLst>
              <a:ext uri="{FF2B5EF4-FFF2-40B4-BE49-F238E27FC236}">
                <a16:creationId xmlns:a16="http://schemas.microsoft.com/office/drawing/2014/main" id="{CF3BD35B-83A1-2F11-7CDC-8DD5B5C8A1CF}"/>
              </a:ext>
            </a:extLst>
          </p:cNvPr>
          <p:cNvPicPr/>
          <p:nvPr/>
        </p:nvPicPr>
        <p:blipFill>
          <a:blip r:embed="rId3"/>
          <a:stretch>
            <a:fillRect/>
          </a:stretch>
        </p:blipFill>
        <p:spPr>
          <a:xfrm>
            <a:off x="584453" y="1022366"/>
            <a:ext cx="5147274" cy="2743200"/>
          </a:xfrm>
          <a:prstGeom prst="rect">
            <a:avLst/>
          </a:prstGeom>
        </p:spPr>
      </p:pic>
      <p:pic>
        <p:nvPicPr>
          <p:cNvPr id="5" name="Picture 4">
            <a:extLst>
              <a:ext uri="{FF2B5EF4-FFF2-40B4-BE49-F238E27FC236}">
                <a16:creationId xmlns:a16="http://schemas.microsoft.com/office/drawing/2014/main" id="{CC2CBEE5-C92D-27DB-81B4-F0047D8868C4}"/>
              </a:ext>
            </a:extLst>
          </p:cNvPr>
          <p:cNvPicPr/>
          <p:nvPr/>
        </p:nvPicPr>
        <p:blipFill>
          <a:blip r:embed="rId4"/>
          <a:stretch>
            <a:fillRect/>
          </a:stretch>
        </p:blipFill>
        <p:spPr>
          <a:xfrm>
            <a:off x="6333892" y="3449786"/>
            <a:ext cx="5273655" cy="2945130"/>
          </a:xfrm>
          <a:prstGeom prst="rect">
            <a:avLst/>
          </a:prstGeom>
        </p:spPr>
      </p:pic>
    </p:spTree>
    <p:extLst>
      <p:ext uri="{BB962C8B-B14F-4D97-AF65-F5344CB8AC3E}">
        <p14:creationId xmlns:p14="http://schemas.microsoft.com/office/powerpoint/2010/main" val="20723438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2" name="Picture 1">
            <a:extLst>
              <a:ext uri="{FF2B5EF4-FFF2-40B4-BE49-F238E27FC236}">
                <a16:creationId xmlns:a16="http://schemas.microsoft.com/office/drawing/2014/main" id="{610B6A56-E2A5-7F7B-9046-B5832A41C418}"/>
              </a:ext>
            </a:extLst>
          </p:cNvPr>
          <p:cNvPicPr/>
          <p:nvPr/>
        </p:nvPicPr>
        <p:blipFill>
          <a:blip r:embed="rId3"/>
          <a:stretch>
            <a:fillRect/>
          </a:stretch>
        </p:blipFill>
        <p:spPr>
          <a:xfrm>
            <a:off x="3121963" y="884663"/>
            <a:ext cx="7861988" cy="3886200"/>
          </a:xfrm>
          <a:prstGeom prst="rect">
            <a:avLst/>
          </a:prstGeom>
        </p:spPr>
      </p:pic>
      <p:pic>
        <p:nvPicPr>
          <p:cNvPr id="3" name="Picture 2" descr="https://miro.medium.com/max/620/1*6v8U-5NwcWrQ1mKiTfYz6Q.png">
            <a:extLst>
              <a:ext uri="{FF2B5EF4-FFF2-40B4-BE49-F238E27FC236}">
                <a16:creationId xmlns:a16="http://schemas.microsoft.com/office/drawing/2014/main" id="{EBF13384-5C45-BBD7-8D7E-27B97BB57B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1963" y="4917011"/>
            <a:ext cx="7861988" cy="1790700"/>
          </a:xfrm>
          <a:prstGeom prst="rect">
            <a:avLst/>
          </a:prstGeom>
          <a:noFill/>
          <a:ln>
            <a:noFill/>
          </a:ln>
        </p:spPr>
      </p:pic>
    </p:spTree>
    <p:extLst>
      <p:ext uri="{BB962C8B-B14F-4D97-AF65-F5344CB8AC3E}">
        <p14:creationId xmlns:p14="http://schemas.microsoft.com/office/powerpoint/2010/main" val="11997892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7" name="TextBox 6">
            <a:extLst>
              <a:ext uri="{FF2B5EF4-FFF2-40B4-BE49-F238E27FC236}">
                <a16:creationId xmlns:a16="http://schemas.microsoft.com/office/drawing/2014/main" id="{28C04544-9D85-7EFB-386B-EBF7C87E17BB}"/>
              </a:ext>
            </a:extLst>
          </p:cNvPr>
          <p:cNvSpPr txBox="1"/>
          <p:nvPr/>
        </p:nvSpPr>
        <p:spPr>
          <a:xfrm>
            <a:off x="772221" y="1224842"/>
            <a:ext cx="10869651" cy="4893647"/>
          </a:xfrm>
          <a:prstGeom prst="rect">
            <a:avLst/>
          </a:prstGeom>
          <a:noFill/>
        </p:spPr>
        <p:txBody>
          <a:bodyPr wrap="square">
            <a:spAutoFit/>
          </a:bodyPr>
          <a:lstStyle/>
          <a:p>
            <a:pPr algn="just"/>
            <a:endParaRPr lang="en-US" sz="2400" dirty="0">
              <a:solidFill>
                <a:srgbClr val="3A3B41"/>
              </a:solidFill>
              <a:latin typeface="Lora" pitchFamily="2" charset="0"/>
            </a:endParaRPr>
          </a:p>
          <a:p>
            <a:pPr marL="285750" indent="-28575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Suppose your deep learning model is performing very badly on a set of data because it is not generalizing to all your data points. This is when you say you model has high Bias. The phenomenon occurs when the model is under fit.</a:t>
            </a:r>
            <a:endParaRPr lang="en-US" sz="2400" b="0" i="0" dirty="0">
              <a:solidFill>
                <a:srgbClr val="3A3B4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solidFill>
                <a:srgbClr val="3A3B4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Suppose your deep learning model tries to account for all or mostly all points in a dataset successfully. If it then performs poorly when run on other test data sets, it is said to have high variance. Variance therefore occurs when the model is overfit.</a:t>
            </a:r>
          </a:p>
          <a:p>
            <a:pPr marL="285750" indent="-28575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3A3B41"/>
                </a:solidFill>
                <a:effectLst/>
                <a:latin typeface="Times New Roman" panose="02020603050405020304" pitchFamily="18" charset="0"/>
                <a:cs typeface="Times New Roman" panose="02020603050405020304" pitchFamily="18" charset="0"/>
              </a:rPr>
              <a:t>Traditional methods like </a:t>
            </a:r>
            <a:r>
              <a:rPr lang="en-US" sz="2400" b="0" i="0" u="none" strike="noStrike" dirty="0">
                <a:solidFill>
                  <a:srgbClr val="3A3B41"/>
                </a:solidFill>
                <a:effectLst/>
                <a:latin typeface="Times New Roman" panose="02020603050405020304" pitchFamily="18" charset="0"/>
                <a:cs typeface="Times New Roman" panose="02020603050405020304" pitchFamily="18" charset="0"/>
              </a:rPr>
              <a:t>cross-validation</a:t>
            </a:r>
            <a:r>
              <a:rPr lang="en-US" sz="2400" b="0" i="0" dirty="0">
                <a:solidFill>
                  <a:srgbClr val="3A3B41"/>
                </a:solidFill>
                <a:effectLst/>
                <a:latin typeface="Times New Roman" panose="02020603050405020304" pitchFamily="18" charset="0"/>
                <a:cs typeface="Times New Roman" panose="02020603050405020304" pitchFamily="18" charset="0"/>
              </a:rPr>
              <a:t> and stepwise regression to perform feature selection and handle </a:t>
            </a:r>
            <a:r>
              <a:rPr lang="en-US" sz="2400" b="0" i="0" u="none" strike="noStrike" dirty="0">
                <a:solidFill>
                  <a:srgbClr val="3A3B41"/>
                </a:solidFill>
                <a:effectLst/>
                <a:latin typeface="Times New Roman" panose="02020603050405020304" pitchFamily="18" charset="0"/>
                <a:cs typeface="Times New Roman" panose="02020603050405020304" pitchFamily="18" charset="0"/>
              </a:rPr>
              <a:t>overfitting</a:t>
            </a:r>
            <a:r>
              <a:rPr lang="en-US" sz="2400" b="0" i="0" dirty="0">
                <a:solidFill>
                  <a:srgbClr val="3A3B41"/>
                </a:solidFill>
                <a:effectLst/>
                <a:latin typeface="Times New Roman" panose="02020603050405020304" pitchFamily="18" charset="0"/>
                <a:cs typeface="Times New Roman" panose="02020603050405020304" pitchFamily="18" charset="0"/>
              </a:rPr>
              <a:t> work well with a small set of features but L1 and L2 regularization methods are a great alternative when you’re dealing with a large set of features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840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2308324"/>
          </a:xfrm>
          <a:prstGeom prst="rect">
            <a:avLst/>
          </a:prstGeom>
          <a:noFill/>
        </p:spPr>
        <p:txBody>
          <a:bodyPr wrap="square" rtlCol="0">
            <a:spAutoFit/>
          </a:bodyPr>
          <a:lstStyle/>
          <a:p>
            <a:pPr>
              <a:lnSpc>
                <a:spcPct val="200000"/>
              </a:lnSpc>
            </a:pPr>
            <a:r>
              <a:rPr lang="en-US" b="1" dirty="0"/>
              <a:t>1. Describe  Bias, Variance tradeoff</a:t>
            </a:r>
          </a:p>
          <a:p>
            <a:pPr>
              <a:lnSpc>
                <a:spcPct val="200000"/>
              </a:lnSpc>
            </a:pPr>
            <a:r>
              <a:rPr lang="en-US" b="1" dirty="0"/>
              <a:t>2. List out different forms of regularization</a:t>
            </a:r>
          </a:p>
          <a:p>
            <a:pPr marL="342900" indent="-342900">
              <a:lnSpc>
                <a:spcPct val="200000"/>
              </a:lnSpc>
            </a:pPr>
            <a:r>
              <a:rPr lang="en-US" b="1" dirty="0"/>
              <a:t>3. Analyze </a:t>
            </a:r>
            <a:r>
              <a:rPr lang="en-IN" b="1" dirty="0"/>
              <a:t>expected squared error in bias, variance trade-off and how it can be decomposed </a:t>
            </a:r>
            <a:endParaRPr lang="en-US" b="1" dirty="0"/>
          </a:p>
          <a:p>
            <a:pPr marL="342900" indent="-342900">
              <a:lnSpc>
                <a:spcPct val="200000"/>
              </a:lnSpc>
            </a:pPr>
            <a:r>
              <a:rPr lang="en-US" b="1" dirty="0"/>
              <a:t>4. Summarize the concept of </a:t>
            </a:r>
            <a:r>
              <a:rPr lang="en-US" b="1"/>
              <a:t>L2 regularization</a:t>
            </a:r>
            <a:endParaRPr lang="en-US" b="1" dirty="0"/>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543493" y="933442"/>
            <a:ext cx="11098380" cy="5450851"/>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b="0" i="0" dirty="0">
                <a:solidFill>
                  <a:srgbClr val="0F1111"/>
                </a:solidFill>
                <a:effectLst/>
                <a:latin typeface="Times New Roman" panose="02020603050405020304" pitchFamily="18" charset="0"/>
              </a:rPr>
              <a:t>Deep Learning with Python, Francois Chollet , Manning publications, 2018</a:t>
            </a:r>
            <a:endParaRPr lang="en-US" dirty="0"/>
          </a:p>
          <a:p>
            <a:pPr>
              <a:lnSpc>
                <a:spcPct val="150000"/>
              </a:lnSpc>
            </a:pPr>
            <a:r>
              <a:rPr lang="en-US" dirty="0"/>
              <a:t>2. </a:t>
            </a:r>
            <a:r>
              <a:rPr lang="en-US" sz="1800" b="0" i="0" u="none" strike="noStrike" dirty="0">
                <a:solidFill>
                  <a:srgbClr val="0F1111"/>
                </a:solidFill>
                <a:effectLst/>
                <a:latin typeface="Cambria" panose="02040503050406030204" pitchFamily="18" charset="0"/>
                <a:hlinkClick r:id="rId2"/>
              </a:rPr>
              <a:t>Grokking Deep Learning</a:t>
            </a:r>
            <a:r>
              <a:rPr lang="en-US" sz="1800" b="0" i="0" dirty="0">
                <a:solidFill>
                  <a:srgbClr val="0F1111"/>
                </a:solidFill>
                <a:effectLst/>
                <a:latin typeface="Cambria" panose="02040503050406030204" pitchFamily="18" charset="0"/>
              </a:rPr>
              <a:t> </a:t>
            </a:r>
            <a:r>
              <a:rPr lang="en-US" sz="1800" b="0" i="0" dirty="0">
                <a:solidFill>
                  <a:srgbClr val="565959"/>
                </a:solidFill>
                <a:effectLst/>
                <a:latin typeface="Cambria" panose="02040503050406030204" pitchFamily="18" charset="0"/>
              </a:rPr>
              <a:t>  ,Andrew Trask, </a:t>
            </a:r>
            <a:r>
              <a:rPr lang="en-US" sz="1800" b="0" i="0" dirty="0">
                <a:solidFill>
                  <a:srgbClr val="0F1111"/>
                </a:solidFill>
                <a:effectLst/>
                <a:latin typeface="Cambria" panose="02040503050406030204" pitchFamily="18" charset="0"/>
              </a:rPr>
              <a:t>Manning publications, 2019 </a:t>
            </a:r>
            <a:endParaRPr lang="en-US" dirty="0"/>
          </a:p>
          <a:p>
            <a:pPr>
              <a:lnSpc>
                <a:spcPct val="150000"/>
              </a:lnSpc>
            </a:pPr>
            <a:r>
              <a:rPr lang="en-US" dirty="0"/>
              <a:t>3. </a:t>
            </a:r>
            <a:r>
              <a:rPr lang="en-US" sz="1800" b="0" i="0" dirty="0">
                <a:solidFill>
                  <a:srgbClr val="000000"/>
                </a:solidFill>
                <a:effectLst/>
                <a:latin typeface="Times New Roman" panose="02020603050405020304" pitchFamily="18" charset="0"/>
              </a:rPr>
              <a:t>Ian Goodfellow and </a:t>
            </a:r>
            <a:r>
              <a:rPr lang="en-US" sz="1800" b="0" i="0" dirty="0" err="1">
                <a:solidFill>
                  <a:srgbClr val="000000"/>
                </a:solidFill>
                <a:effectLst/>
                <a:latin typeface="Times New Roman" panose="02020603050405020304" pitchFamily="18" charset="0"/>
              </a:rPr>
              <a:t>Yoshua</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Bengio</a:t>
            </a:r>
            <a:r>
              <a:rPr lang="en-US" sz="1800" b="0" i="0" dirty="0">
                <a:solidFill>
                  <a:srgbClr val="000000"/>
                </a:solidFill>
                <a:effectLst/>
                <a:latin typeface="Times New Roman" panose="02020603050405020304" pitchFamily="18" charset="0"/>
              </a:rPr>
              <a:t> and Aaron Courville (2016) Deep Learning Book.  </a:t>
            </a:r>
            <a:endParaRPr lang="en-US" dirty="0"/>
          </a:p>
          <a:p>
            <a:pPr>
              <a:lnSpc>
                <a:spcPct val="150000"/>
              </a:lnSpc>
            </a:pPr>
            <a:endParaRPr lang="en-US" dirty="0"/>
          </a:p>
          <a:p>
            <a:pPr>
              <a:lnSpc>
                <a:spcPct val="150000"/>
              </a:lnSpc>
            </a:pPr>
            <a:r>
              <a:rPr lang="en-US" b="1" dirty="0"/>
              <a:t>Sites and Web links:</a:t>
            </a:r>
          </a:p>
          <a:p>
            <a:pPr marL="342900" indent="-342900">
              <a:lnSpc>
                <a:spcPct val="150000"/>
              </a:lnSpc>
              <a:buAutoNum type="arabicPeriod"/>
            </a:pPr>
            <a:r>
              <a:rPr lang="en-US" dirty="0">
                <a:hlinkClick r:id="rId3"/>
              </a:rPr>
              <a:t>https://towardsdatascience.com/bias-variance-and-regularization-f3a0eefe99af</a:t>
            </a:r>
            <a:endParaRPr lang="en-US" dirty="0"/>
          </a:p>
          <a:p>
            <a:pPr>
              <a:lnSpc>
                <a:spcPct val="150000"/>
              </a:lnSpc>
            </a:pPr>
            <a:endParaRPr lang="en-US" dirty="0"/>
          </a:p>
          <a:p>
            <a:pPr>
              <a:lnSpc>
                <a:spcPct val="150000"/>
              </a:lnSpc>
            </a:pPr>
            <a:r>
              <a:rPr lang="en-US" dirty="0"/>
              <a:t>2. </a:t>
            </a:r>
            <a:r>
              <a:rPr lang="en-US" dirty="0">
                <a:hlinkClick r:id="rId4"/>
              </a:rPr>
              <a:t>https://builtin.com/data-science/l2-regularization</a:t>
            </a:r>
            <a:endParaRPr lang="en-US" dirty="0"/>
          </a:p>
          <a:p>
            <a:pPr>
              <a:lnSpc>
                <a:spcPct val="150000"/>
              </a:lnSpc>
            </a:pPr>
            <a:endParaRPr lang="en-US" dirty="0"/>
          </a:p>
          <a:p>
            <a:pPr>
              <a:lnSpc>
                <a:spcPct val="150000"/>
              </a:lnSpc>
            </a:pPr>
            <a:r>
              <a:rPr lang="en-US" dirty="0"/>
              <a:t>3. </a:t>
            </a:r>
            <a:r>
              <a:rPr lang="en-US" dirty="0">
                <a:hlinkClick r:id="rId5"/>
              </a:rPr>
              <a:t>https://www.excelr.com/blog/data-science/regression/l1_and_l2_regularization#:~:text=Ridge%20Regression%20(L2%20Regularization)&amp;text=The%20main%20algorithm%20behind%20this,independent%20variables%20are%20highly%20correlated</a:t>
            </a:r>
            <a:r>
              <a:rPr lang="en-US" dirty="0"/>
              <a:t>).</a:t>
            </a:r>
          </a:p>
        </p:txBody>
      </p:sp>
      <p:pic>
        <p:nvPicPr>
          <p:cNvPr id="5" name="Picture 2" descr="KL Deemed to be University Logo"/>
          <p:cNvPicPr>
            <a:picLocks noChangeAspect="1" noChangeArrowheads="1"/>
          </p:cNvPicPr>
          <p:nvPr/>
        </p:nvPicPr>
        <p:blipFill>
          <a:blip r:embed="rId6"/>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17561"/>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Bias, Variance and Early stopping</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a:t>
            </a:r>
            <a:r>
              <a:rPr lang="en-US" sz="1600" dirty="0">
                <a:latin typeface="Arial" panose="020B0604020202020204" pitchFamily="34" charset="0"/>
              </a:rPr>
              <a:t>between Bias and </a:t>
            </a:r>
            <a:r>
              <a:rPr lang="en-US" sz="1600" dirty="0" err="1">
                <a:latin typeface="Arial" panose="020B0604020202020204" pitchFamily="34" charset="0"/>
              </a:rPr>
              <a:t>variaance</a:t>
            </a:r>
            <a:r>
              <a:rPr lang="en-US" sz="1600" dirty="0">
                <a:latin typeface="Arial" panose="020B0604020202020204" pitchFamily="34" charset="0"/>
              </a:rPr>
              <a:t> </a:t>
            </a:r>
            <a:endParaRPr lang="en-US" sz="1600" b="0" i="0" dirty="0">
              <a:effectLst/>
              <a:latin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decomposition of error rate in Bias and Variance</a:t>
            </a:r>
          </a:p>
          <a:p>
            <a:pPr marL="342900" indent="-342900">
              <a:buAutoNum type="arabicPeriod"/>
            </a:pPr>
            <a:r>
              <a:rPr lang="en-US" sz="1600" b="0" i="0" dirty="0">
                <a:effectLst/>
                <a:latin typeface="Arial" panose="020B0604020202020204" pitchFamily="34" charset="0"/>
              </a:rPr>
              <a:t>List out the regularization methods </a:t>
            </a:r>
          </a:p>
          <a:p>
            <a:pPr marL="342900" indent="-342900">
              <a:buAutoNum type="arabicPeriod"/>
            </a:pPr>
            <a:r>
              <a:rPr lang="en-US" sz="1600" b="0" i="0" dirty="0">
                <a:effectLst/>
                <a:latin typeface="Arial"/>
                <a:cs typeface="Arial"/>
              </a:rPr>
              <a:t>Describe the L2 regularization</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bias, variance, L2 regularization</a:t>
            </a:r>
          </a:p>
          <a:p>
            <a:pPr marL="342900" indent="-342900">
              <a:buAutoNum type="arabicPeriod"/>
            </a:pPr>
            <a:r>
              <a:rPr lang="en-US" sz="1600" b="0" i="0" dirty="0">
                <a:effectLst/>
                <a:latin typeface="Arial" panose="020B0604020202020204" pitchFamily="34" charset="0"/>
              </a:rPr>
              <a:t>Describe Error rate in bias variance tradeoff</a:t>
            </a:r>
          </a:p>
          <a:p>
            <a:pPr marL="342900" indent="-342900">
              <a:buAutoNum type="arabicPeriod"/>
            </a:pPr>
            <a:r>
              <a:rPr lang="en-US" sz="1600" dirty="0">
                <a:latin typeface="Arial" panose="020B0604020202020204" pitchFamily="34" charset="0"/>
              </a:rPr>
              <a:t>Summarize types </a:t>
            </a:r>
            <a:r>
              <a:rPr lang="en-US" sz="1600">
                <a:latin typeface="Arial" panose="020B0604020202020204" pitchFamily="34" charset="0"/>
              </a:rPr>
              <a:t>of regularization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5125443" y="794824"/>
            <a:ext cx="3282578" cy="523220"/>
          </a:xfrm>
          <a:prstGeom prst="rect">
            <a:avLst/>
          </a:prstGeom>
          <a:noFill/>
        </p:spPr>
        <p:txBody>
          <a:bodyPr wrap="square" rtlCol="0">
            <a:spAutoFit/>
          </a:bodyPr>
          <a:lstStyle/>
          <a:p>
            <a:r>
              <a:rPr kumimoji="0" lang="en-US" sz="2800" b="1" i="0" u="none" strike="noStrike" kern="1200" cap="none" spc="0" normalizeH="0" baseline="0" noProof="0" dirty="0">
                <a:ln>
                  <a:noFill/>
                </a:ln>
                <a:effectLst/>
                <a:uLnTx/>
                <a:uFillTx/>
                <a:latin typeface="+mj-lt"/>
                <a:ea typeface="+mj-ea"/>
                <a:cs typeface="+mj-cs"/>
              </a:rPr>
              <a:t>Bias Variance tradeoff</a:t>
            </a:r>
          </a:p>
        </p:txBody>
      </p:sp>
      <p:sp>
        <p:nvSpPr>
          <p:cNvPr id="2" name="TextBox 1">
            <a:extLst>
              <a:ext uri="{FF2B5EF4-FFF2-40B4-BE49-F238E27FC236}">
                <a16:creationId xmlns:a16="http://schemas.microsoft.com/office/drawing/2014/main" id="{D6BEA763-C2A8-A3F6-9308-420B36111E1D}"/>
              </a:ext>
            </a:extLst>
          </p:cNvPr>
          <p:cNvSpPr txBox="1"/>
          <p:nvPr/>
        </p:nvSpPr>
        <p:spPr>
          <a:xfrm>
            <a:off x="561278" y="1862254"/>
            <a:ext cx="11069444" cy="4031873"/>
          </a:xfrm>
          <a:prstGeom prst="rect">
            <a:avLst/>
          </a:prstGeom>
          <a:noFill/>
        </p:spPr>
        <p:txBody>
          <a:bodyPr wrap="square" rtlCol="0">
            <a:spAutoFit/>
          </a:bodyPr>
          <a:lstStyle/>
          <a:p>
            <a:pPr algn="l"/>
            <a:r>
              <a:rPr lang="en-US" sz="3200" i="0" dirty="0">
                <a:solidFill>
                  <a:srgbClr val="292929"/>
                </a:solidFill>
                <a:effectLst/>
                <a:latin typeface="Times New Roman" panose="02020603050405020304" pitchFamily="18" charset="0"/>
                <a:cs typeface="Times New Roman" panose="02020603050405020304" pitchFamily="18" charset="0"/>
              </a:rPr>
              <a:t>In simple terms,</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b="1" i="0" dirty="0">
                <a:solidFill>
                  <a:srgbClr val="292929"/>
                </a:solidFill>
                <a:effectLst/>
                <a:latin typeface="Times New Roman" panose="02020603050405020304" pitchFamily="18" charset="0"/>
                <a:cs typeface="Times New Roman" panose="02020603050405020304" pitchFamily="18" charset="0"/>
              </a:rPr>
              <a:t>Bias = A </a:t>
            </a:r>
            <a:r>
              <a:rPr lang="en-US" sz="3200" b="1" i="1" dirty="0">
                <a:solidFill>
                  <a:srgbClr val="292929"/>
                </a:solidFill>
                <a:effectLst/>
                <a:latin typeface="Times New Roman" panose="02020603050405020304" pitchFamily="18" charset="0"/>
                <a:cs typeface="Times New Roman" panose="02020603050405020304" pitchFamily="18" charset="0"/>
              </a:rPr>
              <a:t>simple </a:t>
            </a:r>
            <a:r>
              <a:rPr lang="en-US" sz="3200" b="1" i="0" dirty="0">
                <a:solidFill>
                  <a:srgbClr val="292929"/>
                </a:solidFill>
                <a:effectLst/>
                <a:latin typeface="Times New Roman" panose="02020603050405020304" pitchFamily="18" charset="0"/>
                <a:cs typeface="Times New Roman" panose="02020603050405020304" pitchFamily="18" charset="0"/>
              </a:rPr>
              <a:t>model that under-fits the data</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i="0" dirty="0">
                <a:solidFill>
                  <a:srgbClr val="292929"/>
                </a:solidFill>
                <a:effectLst/>
                <a:latin typeface="Times New Roman" panose="02020603050405020304" pitchFamily="18" charset="0"/>
                <a:cs typeface="Times New Roman" panose="02020603050405020304" pitchFamily="18" charset="0"/>
              </a:rPr>
              <a:t>conversely…</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b="1" i="0" dirty="0">
                <a:solidFill>
                  <a:srgbClr val="292929"/>
                </a:solidFill>
                <a:effectLst/>
                <a:latin typeface="Times New Roman" panose="02020603050405020304" pitchFamily="18" charset="0"/>
                <a:cs typeface="Times New Roman" panose="02020603050405020304" pitchFamily="18" charset="0"/>
              </a:rPr>
              <a:t>Variance = A </a:t>
            </a:r>
            <a:r>
              <a:rPr lang="en-US" sz="3200" b="1" i="1" dirty="0">
                <a:solidFill>
                  <a:srgbClr val="292929"/>
                </a:solidFill>
                <a:effectLst/>
                <a:latin typeface="Times New Roman" panose="02020603050405020304" pitchFamily="18" charset="0"/>
                <a:cs typeface="Times New Roman" panose="02020603050405020304" pitchFamily="18" charset="0"/>
              </a:rPr>
              <a:t>complex </a:t>
            </a:r>
            <a:r>
              <a:rPr lang="en-US" sz="3200" b="1" i="0" dirty="0">
                <a:solidFill>
                  <a:srgbClr val="292929"/>
                </a:solidFill>
                <a:effectLst/>
                <a:latin typeface="Times New Roman" panose="02020603050405020304" pitchFamily="18" charset="0"/>
                <a:cs typeface="Times New Roman" panose="02020603050405020304" pitchFamily="18" charset="0"/>
              </a:rPr>
              <a:t>model that over-fits the data</a:t>
            </a:r>
          </a:p>
          <a:p>
            <a:endParaRPr lang="en-IN" sz="3200" dirty="0"/>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2" name="Picture 1">
            <a:extLst>
              <a:ext uri="{FF2B5EF4-FFF2-40B4-BE49-F238E27FC236}">
                <a16:creationId xmlns:a16="http://schemas.microsoft.com/office/drawing/2014/main" id="{BE202407-0207-9F0B-D50B-31F6A7F649A9}"/>
              </a:ext>
            </a:extLst>
          </p:cNvPr>
          <p:cNvPicPr>
            <a:picLocks noChangeAspect="1"/>
          </p:cNvPicPr>
          <p:nvPr/>
        </p:nvPicPr>
        <p:blipFill>
          <a:blip r:embed="rId3"/>
          <a:stretch>
            <a:fillRect/>
          </a:stretch>
        </p:blipFill>
        <p:spPr>
          <a:xfrm>
            <a:off x="347546" y="724829"/>
            <a:ext cx="5317274" cy="3791415"/>
          </a:xfrm>
          <a:prstGeom prst="rect">
            <a:avLst/>
          </a:prstGeom>
        </p:spPr>
      </p:pic>
      <p:pic>
        <p:nvPicPr>
          <p:cNvPr id="3" name="Picture 2">
            <a:extLst>
              <a:ext uri="{FF2B5EF4-FFF2-40B4-BE49-F238E27FC236}">
                <a16:creationId xmlns:a16="http://schemas.microsoft.com/office/drawing/2014/main" id="{168CD2DB-B4EE-22D0-3932-CF0B78D543EF}"/>
              </a:ext>
            </a:extLst>
          </p:cNvPr>
          <p:cNvPicPr>
            <a:picLocks noChangeAspect="1"/>
          </p:cNvPicPr>
          <p:nvPr/>
        </p:nvPicPr>
        <p:blipFill>
          <a:blip r:embed="rId4"/>
          <a:stretch>
            <a:fillRect/>
          </a:stretch>
        </p:blipFill>
        <p:spPr>
          <a:xfrm>
            <a:off x="5898995" y="2781789"/>
            <a:ext cx="5765181" cy="3468909"/>
          </a:xfrm>
          <a:prstGeom prst="rect">
            <a:avLst/>
          </a:prstGeom>
        </p:spPr>
      </p:pic>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8D3813EF-782E-264E-72DB-1EFED0DA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468" y="804661"/>
            <a:ext cx="8776010" cy="5451173"/>
          </a:xfrm>
          <a:prstGeom prst="rect">
            <a:avLst/>
          </a:prstGeom>
        </p:spPr>
      </p:pic>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2" name="Picture 1">
            <a:extLst>
              <a:ext uri="{FF2B5EF4-FFF2-40B4-BE49-F238E27FC236}">
                <a16:creationId xmlns:a16="http://schemas.microsoft.com/office/drawing/2014/main" id="{4AA1BAF7-6FAC-E939-9443-2D7289E313E5}"/>
              </a:ext>
            </a:extLst>
          </p:cNvPr>
          <p:cNvPicPr>
            <a:picLocks noChangeAspect="1"/>
          </p:cNvPicPr>
          <p:nvPr/>
        </p:nvPicPr>
        <p:blipFill>
          <a:blip r:embed="rId3"/>
          <a:stretch>
            <a:fillRect/>
          </a:stretch>
        </p:blipFill>
        <p:spPr>
          <a:xfrm>
            <a:off x="3121964" y="1092820"/>
            <a:ext cx="8051558" cy="5062653"/>
          </a:xfrm>
          <a:prstGeom prst="rect">
            <a:avLst/>
          </a:prstGeom>
        </p:spPr>
      </p:pic>
      <p:sp>
        <p:nvSpPr>
          <p:cNvPr id="3" name="Rounded Rectangle 17">
            <a:extLst>
              <a:ext uri="{FF2B5EF4-FFF2-40B4-BE49-F238E27FC236}">
                <a16:creationId xmlns:a16="http://schemas.microsoft.com/office/drawing/2014/main" id="{BE853234-8C20-F7DD-07AD-9E4C574881E5}"/>
              </a:ext>
            </a:extLst>
          </p:cNvPr>
          <p:cNvSpPr/>
          <p:nvPr/>
        </p:nvSpPr>
        <p:spPr>
          <a:xfrm>
            <a:off x="3771922" y="49375"/>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65FCDA0-411E-6C83-F9A7-98109BC39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2" y="1252025"/>
            <a:ext cx="11374244" cy="5070716"/>
          </a:xfrm>
          <a:prstGeom prst="rect">
            <a:avLst/>
          </a:prstGeom>
        </p:spPr>
      </p:pic>
      <p:sp>
        <p:nvSpPr>
          <p:cNvPr id="3" name="Rounded Rectangle 17">
            <a:extLst>
              <a:ext uri="{FF2B5EF4-FFF2-40B4-BE49-F238E27FC236}">
                <a16:creationId xmlns:a16="http://schemas.microsoft.com/office/drawing/2014/main" id="{8CA48B14-BFC5-4251-1B1D-67F5FDE331B0}"/>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130014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18B84F3E-0BAB-4FEE-A20F-074E440ADCC6}"/>
              </a:ext>
            </a:extLst>
          </p:cNvPr>
          <p:cNvSpPr/>
          <p:nvPr/>
        </p:nvSpPr>
        <p:spPr>
          <a:xfrm>
            <a:off x="5787597" y="891247"/>
            <a:ext cx="9147998" cy="72155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ACTIVITIES/ CASE STUDIES/ IMPORTANT FACTS RELATED TO THE SESSION</a:t>
            </a:r>
          </a:p>
        </p:txBody>
      </p:sp>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F92B1C4E-EA74-CE66-707F-B86A75051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50" y="1115121"/>
            <a:ext cx="10266498" cy="5374888"/>
          </a:xfrm>
          <a:prstGeom prst="rect">
            <a:avLst/>
          </a:prstGeom>
        </p:spPr>
      </p:pic>
      <p:sp>
        <p:nvSpPr>
          <p:cNvPr id="5" name="Rounded Rectangle 17">
            <a:extLst>
              <a:ext uri="{FF2B5EF4-FFF2-40B4-BE49-F238E27FC236}">
                <a16:creationId xmlns:a16="http://schemas.microsoft.com/office/drawing/2014/main" id="{E89CC87C-11DD-EB9D-AA27-8CF869226E96}"/>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3609296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045" y="349573"/>
            <a:ext cx="3914894" cy="684322"/>
          </a:xfrm>
          <a:prstGeom prst="rect">
            <a:avLst/>
          </a:prstGeom>
        </p:spPr>
        <p:txBody>
          <a:bodyPr vert="horz" wrap="square" lIns="0" tIns="7144" rIns="0" bIns="0" numCol="1" rtlCol="0" anchor="ctr" anchorCtr="0" compatLnSpc="1">
            <a:prstTxWarp prst="textNoShape">
              <a:avLst/>
            </a:prstTxWarp>
            <a:spAutoFit/>
          </a:bodyPr>
          <a:lstStyle/>
          <a:p>
            <a:pPr marL="7144">
              <a:lnSpc>
                <a:spcPct val="100000"/>
              </a:lnSpc>
              <a:spcBef>
                <a:spcPts val="56"/>
              </a:spcBef>
            </a:pPr>
            <a:r>
              <a:rPr spc="-45" dirty="0"/>
              <a:t>Regularization</a:t>
            </a:r>
          </a:p>
        </p:txBody>
      </p:sp>
      <p:sp>
        <p:nvSpPr>
          <p:cNvPr id="3" name="object 3"/>
          <p:cNvSpPr/>
          <p:nvPr/>
        </p:nvSpPr>
        <p:spPr>
          <a:xfrm>
            <a:off x="5243608" y="1355313"/>
            <a:ext cx="1736789" cy="143160"/>
          </a:xfrm>
          <a:prstGeom prst="rect">
            <a:avLst/>
          </a:prstGeom>
          <a:blipFill>
            <a:blip r:embed="rId3" cstate="print"/>
            <a:stretch>
              <a:fillRect/>
            </a:stretch>
          </a:blipFill>
        </p:spPr>
        <p:txBody>
          <a:bodyPr wrap="square" lIns="0" tIns="0" rIns="0" bIns="0" rtlCol="0"/>
          <a:lstStyle/>
          <a:p>
            <a:endParaRPr sz="1013"/>
          </a:p>
        </p:txBody>
      </p:sp>
      <p:sp>
        <p:nvSpPr>
          <p:cNvPr id="5" name="object 5"/>
          <p:cNvSpPr txBox="1"/>
          <p:nvPr/>
        </p:nvSpPr>
        <p:spPr>
          <a:xfrm>
            <a:off x="1560227" y="1033896"/>
            <a:ext cx="8534399" cy="5323693"/>
          </a:xfrm>
          <a:prstGeom prst="rect">
            <a:avLst/>
          </a:prstGeom>
        </p:spPr>
        <p:txBody>
          <a:bodyPr vert="horz" wrap="square" lIns="0" tIns="6787" rIns="0" bIns="0" rtlCol="0">
            <a:spAutoFit/>
          </a:bodyPr>
          <a:lstStyle/>
          <a:p>
            <a:pPr marL="168235" indent="-161092">
              <a:spcBef>
                <a:spcPts val="53"/>
              </a:spcBef>
              <a:buFont typeface="Arial"/>
              <a:buChar char="•"/>
              <a:tabLst>
                <a:tab pos="168235" algn="l"/>
                <a:tab pos="168593" algn="l"/>
              </a:tabLst>
            </a:pPr>
            <a:r>
              <a:rPr sz="2800" spc="56" dirty="0">
                <a:solidFill>
                  <a:srgbClr val="3E3E3E"/>
                </a:solidFill>
                <a:latin typeface="Arial Unicode MS"/>
                <a:cs typeface="Arial Unicode MS"/>
              </a:rPr>
              <a:t>More</a:t>
            </a:r>
            <a:r>
              <a:rPr sz="2800" spc="-17" dirty="0">
                <a:solidFill>
                  <a:srgbClr val="3E3E3E"/>
                </a:solidFill>
                <a:latin typeface="Arial Unicode MS"/>
                <a:cs typeface="Arial Unicode MS"/>
              </a:rPr>
              <a:t> </a:t>
            </a:r>
            <a:r>
              <a:rPr sz="2800" spc="14" dirty="0">
                <a:solidFill>
                  <a:srgbClr val="3E3E3E"/>
                </a:solidFill>
                <a:latin typeface="Arial Unicode MS"/>
                <a:cs typeface="Arial Unicode MS"/>
              </a:rPr>
              <a:t>generally,</a:t>
            </a:r>
            <a:r>
              <a:rPr sz="2800" dirty="0">
                <a:solidFill>
                  <a:srgbClr val="3E3E3E"/>
                </a:solidFill>
                <a:latin typeface="Arial Unicode MS"/>
                <a:cs typeface="Arial Unicode MS"/>
              </a:rPr>
              <a:t> </a:t>
            </a:r>
            <a:r>
              <a:rPr sz="2800" spc="70" dirty="0">
                <a:solidFill>
                  <a:srgbClr val="3E3E3E"/>
                </a:solidFill>
                <a:latin typeface="Arial Unicode MS"/>
                <a:cs typeface="Arial Unicode MS"/>
              </a:rPr>
              <a:t>to</a:t>
            </a:r>
            <a:r>
              <a:rPr sz="2800" spc="-20" dirty="0">
                <a:solidFill>
                  <a:srgbClr val="3E3E3E"/>
                </a:solidFill>
                <a:latin typeface="Arial Unicode MS"/>
                <a:cs typeface="Arial Unicode MS"/>
              </a:rPr>
              <a:t> </a:t>
            </a:r>
            <a:r>
              <a:rPr sz="2800" spc="23" dirty="0">
                <a:solidFill>
                  <a:srgbClr val="3E3E3E"/>
                </a:solidFill>
                <a:latin typeface="Arial Unicode MS"/>
                <a:cs typeface="Arial Unicode MS"/>
              </a:rPr>
              <a:t>regularize</a:t>
            </a:r>
            <a:r>
              <a:rPr sz="2800" spc="-3" dirty="0">
                <a:solidFill>
                  <a:srgbClr val="3E3E3E"/>
                </a:solidFill>
                <a:latin typeface="Arial Unicode MS"/>
                <a:cs typeface="Arial Unicode MS"/>
              </a:rPr>
              <a:t> a</a:t>
            </a:r>
            <a:r>
              <a:rPr sz="2800" spc="-17" dirty="0">
                <a:solidFill>
                  <a:srgbClr val="3E3E3E"/>
                </a:solidFill>
                <a:latin typeface="Arial Unicode MS"/>
                <a:cs typeface="Arial Unicode MS"/>
              </a:rPr>
              <a:t> </a:t>
            </a:r>
            <a:r>
              <a:rPr sz="2800" spc="34" dirty="0">
                <a:solidFill>
                  <a:srgbClr val="3E3E3E"/>
                </a:solidFill>
                <a:latin typeface="Arial Unicode MS"/>
                <a:cs typeface="Arial Unicode MS"/>
              </a:rPr>
              <a:t>model,</a:t>
            </a:r>
            <a:r>
              <a:rPr sz="2800" spc="-11" dirty="0">
                <a:solidFill>
                  <a:srgbClr val="3E3E3E"/>
                </a:solidFill>
                <a:latin typeface="Arial Unicode MS"/>
                <a:cs typeface="Arial Unicode MS"/>
              </a:rPr>
              <a:t> </a:t>
            </a:r>
            <a:r>
              <a:rPr sz="2800" spc="-3" dirty="0">
                <a:solidFill>
                  <a:srgbClr val="3E3E3E"/>
                </a:solidFill>
                <a:latin typeface="Arial Unicode MS"/>
                <a:cs typeface="Arial Unicode MS"/>
              </a:rPr>
              <a:t>a</a:t>
            </a:r>
            <a:r>
              <a:rPr sz="2800" spc="-17" dirty="0">
                <a:solidFill>
                  <a:srgbClr val="3E3E3E"/>
                </a:solidFill>
                <a:latin typeface="Arial Unicode MS"/>
                <a:cs typeface="Arial Unicode MS"/>
              </a:rPr>
              <a:t> </a:t>
            </a:r>
            <a:r>
              <a:rPr sz="2800" spc="37" dirty="0">
                <a:solidFill>
                  <a:srgbClr val="3E3E3E"/>
                </a:solidFill>
                <a:latin typeface="Arial Unicode MS"/>
                <a:cs typeface="Arial Unicode MS"/>
              </a:rPr>
              <a:t>penalty</a:t>
            </a:r>
            <a:r>
              <a:rPr sz="2800" dirty="0">
                <a:solidFill>
                  <a:srgbClr val="3E3E3E"/>
                </a:solidFill>
                <a:latin typeface="Arial Unicode MS"/>
                <a:cs typeface="Arial Unicode MS"/>
              </a:rPr>
              <a:t> is</a:t>
            </a:r>
            <a:r>
              <a:rPr sz="2800" spc="-17" dirty="0">
                <a:solidFill>
                  <a:srgbClr val="3E3E3E"/>
                </a:solidFill>
                <a:latin typeface="Arial Unicode MS"/>
                <a:cs typeface="Arial Unicode MS"/>
              </a:rPr>
              <a:t> </a:t>
            </a:r>
            <a:r>
              <a:rPr sz="2800" spc="37" dirty="0">
                <a:solidFill>
                  <a:srgbClr val="3E3E3E"/>
                </a:solidFill>
                <a:latin typeface="Arial Unicode MS"/>
                <a:cs typeface="Arial Unicode MS"/>
              </a:rPr>
              <a:t>added</a:t>
            </a:r>
            <a:r>
              <a:rPr sz="2800" spc="-6" dirty="0">
                <a:solidFill>
                  <a:srgbClr val="3E3E3E"/>
                </a:solidFill>
                <a:latin typeface="Arial Unicode MS"/>
                <a:cs typeface="Arial Unicode MS"/>
              </a:rPr>
              <a:t> </a:t>
            </a:r>
            <a:r>
              <a:rPr sz="2800" spc="70" dirty="0">
                <a:solidFill>
                  <a:srgbClr val="3E3E3E"/>
                </a:solidFill>
                <a:latin typeface="Arial Unicode MS"/>
                <a:cs typeface="Arial Unicode MS"/>
              </a:rPr>
              <a:t>to</a:t>
            </a:r>
            <a:r>
              <a:rPr sz="2800" spc="-20" dirty="0">
                <a:solidFill>
                  <a:srgbClr val="3E3E3E"/>
                </a:solidFill>
                <a:latin typeface="Arial Unicode MS"/>
                <a:cs typeface="Arial Unicode MS"/>
              </a:rPr>
              <a:t> </a:t>
            </a:r>
            <a:r>
              <a:rPr sz="2800" spc="51" dirty="0">
                <a:solidFill>
                  <a:srgbClr val="3E3E3E"/>
                </a:solidFill>
                <a:latin typeface="Arial Unicode MS"/>
                <a:cs typeface="Arial Unicode MS"/>
              </a:rPr>
              <a:t>the</a:t>
            </a:r>
            <a:r>
              <a:rPr sz="2800" spc="-17" dirty="0">
                <a:solidFill>
                  <a:srgbClr val="3E3E3E"/>
                </a:solidFill>
                <a:latin typeface="Arial Unicode MS"/>
                <a:cs typeface="Arial Unicode MS"/>
              </a:rPr>
              <a:t> </a:t>
            </a:r>
            <a:r>
              <a:rPr sz="2800" dirty="0">
                <a:solidFill>
                  <a:srgbClr val="3E3E3E"/>
                </a:solidFill>
                <a:latin typeface="Arial Unicode MS"/>
                <a:cs typeface="Arial Unicode MS"/>
              </a:rPr>
              <a:t>Cost</a:t>
            </a:r>
            <a:r>
              <a:rPr sz="2800" spc="-20" dirty="0">
                <a:solidFill>
                  <a:srgbClr val="3E3E3E"/>
                </a:solidFill>
                <a:latin typeface="Arial Unicode MS"/>
                <a:cs typeface="Arial Unicode MS"/>
              </a:rPr>
              <a:t> </a:t>
            </a:r>
            <a:r>
              <a:rPr sz="2800" spc="42" dirty="0">
                <a:solidFill>
                  <a:srgbClr val="3E3E3E"/>
                </a:solidFill>
                <a:latin typeface="Arial Unicode MS"/>
                <a:cs typeface="Arial Unicode MS"/>
              </a:rPr>
              <a:t>function.</a:t>
            </a:r>
            <a:r>
              <a:rPr sz="2800" spc="-6" dirty="0">
                <a:solidFill>
                  <a:srgbClr val="3E3E3E"/>
                </a:solidFill>
                <a:latin typeface="Arial Unicode MS"/>
                <a:cs typeface="Arial Unicode MS"/>
              </a:rPr>
              <a:t> </a:t>
            </a:r>
            <a:r>
              <a:rPr sz="2800" spc="-3" dirty="0">
                <a:solidFill>
                  <a:srgbClr val="3E3E3E"/>
                </a:solidFill>
                <a:latin typeface="Arial Unicode MS"/>
                <a:cs typeface="Arial Unicode MS"/>
              </a:rPr>
              <a:t>This</a:t>
            </a:r>
            <a:r>
              <a:rPr sz="2800" spc="-11" dirty="0">
                <a:solidFill>
                  <a:srgbClr val="3E3E3E"/>
                </a:solidFill>
                <a:latin typeface="Arial Unicode MS"/>
                <a:cs typeface="Arial Unicode MS"/>
              </a:rPr>
              <a:t> </a:t>
            </a:r>
            <a:r>
              <a:rPr sz="2800" dirty="0">
                <a:solidFill>
                  <a:srgbClr val="3E3E3E"/>
                </a:solidFill>
                <a:latin typeface="Arial Unicode MS"/>
                <a:cs typeface="Arial Unicode MS"/>
              </a:rPr>
              <a:t>is</a:t>
            </a:r>
            <a:r>
              <a:rPr sz="2800" spc="-17" dirty="0">
                <a:solidFill>
                  <a:srgbClr val="3E3E3E"/>
                </a:solidFill>
                <a:latin typeface="Arial Unicode MS"/>
                <a:cs typeface="Arial Unicode MS"/>
              </a:rPr>
              <a:t> </a:t>
            </a:r>
            <a:r>
              <a:rPr sz="2800" spc="14" dirty="0">
                <a:solidFill>
                  <a:srgbClr val="3E3E3E"/>
                </a:solidFill>
                <a:latin typeface="Arial Unicode MS"/>
                <a:cs typeface="Arial Unicode MS"/>
              </a:rPr>
              <a:t>called</a:t>
            </a:r>
            <a:r>
              <a:rPr sz="2800" spc="-3" dirty="0">
                <a:solidFill>
                  <a:srgbClr val="3E3E3E"/>
                </a:solidFill>
                <a:latin typeface="Arial Unicode MS"/>
                <a:cs typeface="Arial Unicode MS"/>
              </a:rPr>
              <a:t> a</a:t>
            </a:r>
            <a:r>
              <a:rPr sz="2800" spc="-17" dirty="0">
                <a:solidFill>
                  <a:srgbClr val="3E3E3E"/>
                </a:solidFill>
                <a:latin typeface="Arial Unicode MS"/>
                <a:cs typeface="Arial Unicode MS"/>
              </a:rPr>
              <a:t> </a:t>
            </a:r>
            <a:r>
              <a:rPr sz="2800" spc="6" dirty="0" err="1">
                <a:solidFill>
                  <a:srgbClr val="3E3E3E"/>
                </a:solidFill>
                <a:latin typeface="Arial Unicode MS"/>
                <a:cs typeface="Arial Unicode MS"/>
              </a:rPr>
              <a:t>Regularizer:</a:t>
            </a:r>
            <a:r>
              <a:rPr sz="2800" dirty="0" err="1">
                <a:solidFill>
                  <a:srgbClr val="3E3E3E"/>
                </a:solidFill>
                <a:latin typeface="Arial Unicode MS"/>
                <a:cs typeface="Arial Unicode MS"/>
              </a:rPr>
              <a:t>Ω</a:t>
            </a:r>
            <a:r>
              <a:rPr sz="2800" dirty="0">
                <a:solidFill>
                  <a:srgbClr val="3E3E3E"/>
                </a:solidFill>
                <a:latin typeface="Arial Unicode MS"/>
                <a:cs typeface="Arial Unicode MS"/>
              </a:rPr>
              <a:t>(</a:t>
            </a:r>
            <a:r>
              <a:rPr sz="2800" b="1" dirty="0">
                <a:solidFill>
                  <a:srgbClr val="3E3E3E"/>
                </a:solidFill>
                <a:latin typeface="Gill Sans MT"/>
                <a:cs typeface="Gill Sans MT"/>
              </a:rPr>
              <a:t>w</a:t>
            </a:r>
            <a:r>
              <a:rPr sz="2800" dirty="0">
                <a:solidFill>
                  <a:srgbClr val="3E3E3E"/>
                </a:solidFill>
                <a:latin typeface="Arial Unicode MS"/>
                <a:cs typeface="Arial Unicode MS"/>
              </a:rPr>
              <a:t>)</a:t>
            </a:r>
            <a:endParaRPr sz="2800" dirty="0">
              <a:latin typeface="Arial Unicode MS"/>
              <a:cs typeface="Arial Unicode MS"/>
            </a:endParaRPr>
          </a:p>
          <a:p>
            <a:pPr marL="168235" indent="-161092">
              <a:spcBef>
                <a:spcPts val="1485"/>
              </a:spcBef>
              <a:buFont typeface="Arial"/>
              <a:buChar char="•"/>
              <a:tabLst>
                <a:tab pos="168235" algn="l"/>
                <a:tab pos="168593" algn="l"/>
                <a:tab pos="2754630" algn="l"/>
              </a:tabLst>
            </a:pPr>
            <a:r>
              <a:rPr sz="2800" dirty="0">
                <a:solidFill>
                  <a:srgbClr val="3E3E3E"/>
                </a:solidFill>
                <a:latin typeface="Arial Unicode MS"/>
                <a:cs typeface="Arial Unicode MS"/>
              </a:rPr>
              <a:t>Hence, </a:t>
            </a:r>
            <a:r>
              <a:rPr sz="2800" spc="51" dirty="0">
                <a:solidFill>
                  <a:srgbClr val="3E3E3E"/>
                </a:solidFill>
                <a:latin typeface="Arial Unicode MS"/>
                <a:cs typeface="Arial Unicode MS"/>
              </a:rPr>
              <a:t>the </a:t>
            </a:r>
            <a:r>
              <a:rPr sz="2800" dirty="0">
                <a:solidFill>
                  <a:srgbClr val="3E3E3E"/>
                </a:solidFill>
                <a:latin typeface="Arial Unicode MS"/>
                <a:cs typeface="Arial Unicode MS"/>
              </a:rPr>
              <a:t>Cost</a:t>
            </a:r>
            <a:r>
              <a:rPr sz="2800" spc="-70" dirty="0">
                <a:solidFill>
                  <a:srgbClr val="3E3E3E"/>
                </a:solidFill>
                <a:latin typeface="Arial Unicode MS"/>
                <a:cs typeface="Arial Unicode MS"/>
              </a:rPr>
              <a:t> </a:t>
            </a:r>
            <a:r>
              <a:rPr sz="2800" spc="48" dirty="0">
                <a:solidFill>
                  <a:srgbClr val="3E3E3E"/>
                </a:solidFill>
                <a:latin typeface="Arial Unicode MS"/>
                <a:cs typeface="Arial Unicode MS"/>
              </a:rPr>
              <a:t>function</a:t>
            </a:r>
            <a:r>
              <a:rPr sz="2800" dirty="0">
                <a:solidFill>
                  <a:srgbClr val="3E3E3E"/>
                </a:solidFill>
                <a:latin typeface="Arial Unicode MS"/>
                <a:cs typeface="Arial Unicode MS"/>
              </a:rPr>
              <a:t> </a:t>
            </a:r>
            <a:r>
              <a:rPr sz="2800" spc="23" dirty="0">
                <a:solidFill>
                  <a:srgbClr val="3E3E3E"/>
                </a:solidFill>
                <a:latin typeface="Arial Unicode MS"/>
                <a:cs typeface="Arial Unicode MS"/>
              </a:rPr>
              <a:t>becomes	</a:t>
            </a:r>
            <a:r>
              <a:rPr sz="2800" i="1" spc="-20" dirty="0">
                <a:solidFill>
                  <a:srgbClr val="3E3E3E"/>
                </a:solidFill>
                <a:latin typeface="Calibri"/>
                <a:cs typeface="Calibri"/>
              </a:rPr>
              <a:t>J</a:t>
            </a:r>
            <a:r>
              <a:rPr sz="2800" spc="-20" dirty="0">
                <a:solidFill>
                  <a:srgbClr val="3E3E3E"/>
                </a:solidFill>
                <a:latin typeface="Arial Unicode MS"/>
                <a:cs typeface="Arial Unicode MS"/>
              </a:rPr>
              <a:t>(</a:t>
            </a:r>
            <a:r>
              <a:rPr sz="2800" b="1" spc="-20" dirty="0">
                <a:solidFill>
                  <a:srgbClr val="3E3E3E"/>
                </a:solidFill>
                <a:latin typeface="Gill Sans MT"/>
                <a:cs typeface="Gill Sans MT"/>
              </a:rPr>
              <a:t>w</a:t>
            </a:r>
            <a:r>
              <a:rPr sz="2800" spc="-20" dirty="0">
                <a:solidFill>
                  <a:srgbClr val="3E3E3E"/>
                </a:solidFill>
                <a:latin typeface="Arial Unicode MS"/>
                <a:cs typeface="Arial Unicode MS"/>
              </a:rPr>
              <a:t>) </a:t>
            </a:r>
            <a:r>
              <a:rPr sz="2800" spc="-17" dirty="0">
                <a:solidFill>
                  <a:srgbClr val="3E3E3E"/>
                </a:solidFill>
                <a:latin typeface="Arial Unicode MS"/>
                <a:cs typeface="Arial Unicode MS"/>
              </a:rPr>
              <a:t>= </a:t>
            </a:r>
            <a:r>
              <a:rPr sz="2800" dirty="0">
                <a:solidFill>
                  <a:srgbClr val="3E3E3E"/>
                </a:solidFill>
                <a:latin typeface="Arial Unicode MS"/>
                <a:cs typeface="Arial Unicode MS"/>
              </a:rPr>
              <a:t>MSE</a:t>
            </a:r>
            <a:r>
              <a:rPr sz="2800" baseline="-21072" dirty="0">
                <a:solidFill>
                  <a:srgbClr val="3E3E3E"/>
                </a:solidFill>
                <a:latin typeface="Arial Unicode MS"/>
                <a:cs typeface="Arial Unicode MS"/>
              </a:rPr>
              <a:t>train </a:t>
            </a:r>
            <a:r>
              <a:rPr sz="2800" spc="-17" dirty="0">
                <a:solidFill>
                  <a:srgbClr val="3E3E3E"/>
                </a:solidFill>
                <a:latin typeface="Arial Unicode MS"/>
                <a:cs typeface="Arial Unicode MS"/>
              </a:rPr>
              <a:t>+ </a:t>
            </a:r>
            <a:r>
              <a:rPr sz="2800" spc="37" dirty="0">
                <a:solidFill>
                  <a:srgbClr val="3E3E3E"/>
                </a:solidFill>
                <a:latin typeface="Arial Unicode MS"/>
                <a:cs typeface="Arial Unicode MS"/>
              </a:rPr>
              <a:t>λ </a:t>
            </a:r>
            <a:r>
              <a:rPr sz="2800" spc="197" dirty="0">
                <a:solidFill>
                  <a:srgbClr val="3E3E3E"/>
                </a:solidFill>
                <a:latin typeface="Arial Unicode MS"/>
                <a:cs typeface="Arial Unicode MS"/>
              </a:rPr>
              <a:t>*</a:t>
            </a:r>
            <a:r>
              <a:rPr sz="2800" spc="-214" dirty="0">
                <a:solidFill>
                  <a:srgbClr val="3E3E3E"/>
                </a:solidFill>
                <a:latin typeface="Arial Unicode MS"/>
                <a:cs typeface="Arial Unicode MS"/>
              </a:rPr>
              <a:t> </a:t>
            </a:r>
            <a:r>
              <a:rPr sz="2800" spc="3" dirty="0">
                <a:solidFill>
                  <a:srgbClr val="3E3E3E"/>
                </a:solidFill>
                <a:latin typeface="Arial Unicode MS"/>
                <a:cs typeface="Arial Unicode MS"/>
              </a:rPr>
              <a:t>Ω(</a:t>
            </a:r>
            <a:r>
              <a:rPr sz="2800" b="1" spc="3" dirty="0">
                <a:solidFill>
                  <a:srgbClr val="3E3E3E"/>
                </a:solidFill>
                <a:latin typeface="Gill Sans MT"/>
                <a:cs typeface="Gill Sans MT"/>
              </a:rPr>
              <a:t>w</a:t>
            </a:r>
            <a:r>
              <a:rPr sz="2800" spc="3" dirty="0">
                <a:solidFill>
                  <a:srgbClr val="3E3E3E"/>
                </a:solidFill>
                <a:latin typeface="Arial Unicode MS"/>
                <a:cs typeface="Arial Unicode MS"/>
              </a:rPr>
              <a:t>)</a:t>
            </a:r>
            <a:endParaRPr sz="2800" dirty="0">
              <a:latin typeface="Arial Unicode MS"/>
              <a:cs typeface="Arial Unicode MS"/>
            </a:endParaRPr>
          </a:p>
          <a:p>
            <a:pPr marL="168235" indent="-161092">
              <a:spcBef>
                <a:spcPts val="1485"/>
              </a:spcBef>
              <a:buFont typeface="Arial"/>
              <a:buChar char="•"/>
              <a:tabLst>
                <a:tab pos="168235" algn="l"/>
                <a:tab pos="168593" algn="l"/>
              </a:tabLst>
            </a:pPr>
            <a:r>
              <a:rPr sz="2800" spc="31" dirty="0">
                <a:solidFill>
                  <a:srgbClr val="3E3E3E"/>
                </a:solidFill>
                <a:latin typeface="Arial Unicode MS"/>
                <a:cs typeface="Arial Unicode MS"/>
              </a:rPr>
              <a:t>In</a:t>
            </a:r>
            <a:r>
              <a:rPr sz="2800" spc="-25" dirty="0">
                <a:solidFill>
                  <a:srgbClr val="3E3E3E"/>
                </a:solidFill>
                <a:latin typeface="Arial Unicode MS"/>
                <a:cs typeface="Arial Unicode MS"/>
              </a:rPr>
              <a:t> </a:t>
            </a:r>
            <a:r>
              <a:rPr sz="2800" spc="-17" dirty="0">
                <a:solidFill>
                  <a:srgbClr val="3E3E3E"/>
                </a:solidFill>
                <a:latin typeface="Arial Unicode MS"/>
                <a:cs typeface="Arial Unicode MS"/>
              </a:rPr>
              <a:t>case</a:t>
            </a:r>
            <a:r>
              <a:rPr sz="2800" spc="-11" dirty="0">
                <a:solidFill>
                  <a:srgbClr val="3E3E3E"/>
                </a:solidFill>
                <a:latin typeface="Arial Unicode MS"/>
                <a:cs typeface="Arial Unicode MS"/>
              </a:rPr>
              <a:t> </a:t>
            </a:r>
            <a:r>
              <a:rPr sz="2800" spc="62" dirty="0">
                <a:solidFill>
                  <a:srgbClr val="3E3E3E"/>
                </a:solidFill>
                <a:latin typeface="Arial Unicode MS"/>
                <a:cs typeface="Arial Unicode MS"/>
              </a:rPr>
              <a:t>of</a:t>
            </a:r>
            <a:r>
              <a:rPr sz="2800" spc="-28" dirty="0">
                <a:solidFill>
                  <a:srgbClr val="3E3E3E"/>
                </a:solidFill>
                <a:latin typeface="Arial Unicode MS"/>
                <a:cs typeface="Arial Unicode MS"/>
              </a:rPr>
              <a:t> </a:t>
            </a:r>
            <a:r>
              <a:rPr sz="2800" spc="42" dirty="0">
                <a:solidFill>
                  <a:srgbClr val="3E3E3E"/>
                </a:solidFill>
                <a:latin typeface="Arial Unicode MS"/>
                <a:cs typeface="Arial Unicode MS"/>
              </a:rPr>
              <a:t>weight</a:t>
            </a:r>
            <a:r>
              <a:rPr sz="2800" spc="-11" dirty="0">
                <a:solidFill>
                  <a:srgbClr val="3E3E3E"/>
                </a:solidFill>
                <a:latin typeface="Arial Unicode MS"/>
                <a:cs typeface="Arial Unicode MS"/>
              </a:rPr>
              <a:t> </a:t>
            </a:r>
            <a:r>
              <a:rPr sz="2800" dirty="0">
                <a:solidFill>
                  <a:srgbClr val="3E3E3E"/>
                </a:solidFill>
                <a:latin typeface="Arial Unicode MS"/>
                <a:cs typeface="Arial Unicode MS"/>
              </a:rPr>
              <a:t>decay,</a:t>
            </a:r>
            <a:r>
              <a:rPr sz="2800" spc="-8" dirty="0">
                <a:solidFill>
                  <a:srgbClr val="3E3E3E"/>
                </a:solidFill>
                <a:latin typeface="Arial Unicode MS"/>
                <a:cs typeface="Arial Unicode MS"/>
              </a:rPr>
              <a:t> </a:t>
            </a:r>
            <a:r>
              <a:rPr sz="2800" spc="37" dirty="0">
                <a:solidFill>
                  <a:srgbClr val="3E3E3E"/>
                </a:solidFill>
                <a:latin typeface="Arial Unicode MS"/>
                <a:cs typeface="Arial Unicode MS"/>
              </a:rPr>
              <a:t>this</a:t>
            </a:r>
            <a:r>
              <a:rPr sz="2800" spc="-23" dirty="0">
                <a:solidFill>
                  <a:srgbClr val="3E3E3E"/>
                </a:solidFill>
                <a:latin typeface="Arial Unicode MS"/>
                <a:cs typeface="Arial Unicode MS"/>
              </a:rPr>
              <a:t> </a:t>
            </a:r>
            <a:r>
              <a:rPr sz="2800" spc="37" dirty="0">
                <a:solidFill>
                  <a:srgbClr val="3E3E3E"/>
                </a:solidFill>
                <a:latin typeface="Arial Unicode MS"/>
                <a:cs typeface="Arial Unicode MS"/>
              </a:rPr>
              <a:t>penalty</a:t>
            </a:r>
            <a:r>
              <a:rPr sz="2800" spc="-11" dirty="0">
                <a:solidFill>
                  <a:srgbClr val="3E3E3E"/>
                </a:solidFill>
                <a:latin typeface="Arial Unicode MS"/>
                <a:cs typeface="Arial Unicode MS"/>
              </a:rPr>
              <a:t> </a:t>
            </a:r>
            <a:r>
              <a:rPr sz="2800" dirty="0">
                <a:solidFill>
                  <a:srgbClr val="3E3E3E"/>
                </a:solidFill>
                <a:latin typeface="Arial Unicode MS"/>
                <a:cs typeface="Arial Unicode MS"/>
              </a:rPr>
              <a:t>is</a:t>
            </a:r>
            <a:r>
              <a:rPr sz="2800" spc="-17" dirty="0">
                <a:solidFill>
                  <a:srgbClr val="3E3E3E"/>
                </a:solidFill>
                <a:latin typeface="Arial Unicode MS"/>
                <a:cs typeface="Arial Unicode MS"/>
              </a:rPr>
              <a:t> </a:t>
            </a:r>
            <a:r>
              <a:rPr sz="2800" spc="42" dirty="0">
                <a:solidFill>
                  <a:srgbClr val="3E3E3E"/>
                </a:solidFill>
                <a:latin typeface="Arial Unicode MS"/>
                <a:cs typeface="Arial Unicode MS"/>
              </a:rPr>
              <a:t>represented</a:t>
            </a:r>
            <a:r>
              <a:rPr sz="2800" spc="-11" dirty="0">
                <a:solidFill>
                  <a:srgbClr val="3E3E3E"/>
                </a:solidFill>
                <a:latin typeface="Arial Unicode MS"/>
                <a:cs typeface="Arial Unicode MS"/>
              </a:rPr>
              <a:t> </a:t>
            </a:r>
            <a:r>
              <a:rPr sz="2800" spc="31" dirty="0">
                <a:solidFill>
                  <a:srgbClr val="3E3E3E"/>
                </a:solidFill>
                <a:latin typeface="Arial Unicode MS"/>
                <a:cs typeface="Arial Unicode MS"/>
              </a:rPr>
              <a:t>by</a:t>
            </a:r>
            <a:endParaRPr sz="2800" dirty="0">
              <a:latin typeface="Arial Unicode MS"/>
              <a:cs typeface="Arial Unicode MS"/>
            </a:endParaRPr>
          </a:p>
          <a:p>
            <a:pPr marL="168235" marR="127159" indent="-161092">
              <a:lnSpc>
                <a:spcPct val="100499"/>
              </a:lnSpc>
              <a:spcBef>
                <a:spcPts val="1471"/>
              </a:spcBef>
              <a:buFont typeface="Arial"/>
              <a:buChar char="•"/>
              <a:tabLst>
                <a:tab pos="168235" algn="l"/>
                <a:tab pos="168593" algn="l"/>
              </a:tabLst>
            </a:pPr>
            <a:r>
              <a:rPr sz="2800" spc="31" dirty="0">
                <a:solidFill>
                  <a:srgbClr val="3E3E3E"/>
                </a:solidFill>
                <a:latin typeface="Arial Unicode MS"/>
                <a:cs typeface="Arial Unicode MS"/>
              </a:rPr>
              <a:t>In</a:t>
            </a:r>
            <a:r>
              <a:rPr sz="2800" spc="-23" dirty="0">
                <a:solidFill>
                  <a:srgbClr val="3E3E3E"/>
                </a:solidFill>
                <a:latin typeface="Arial Unicode MS"/>
                <a:cs typeface="Arial Unicode MS"/>
              </a:rPr>
              <a:t> </a:t>
            </a:r>
            <a:r>
              <a:rPr sz="2800" spc="-8" dirty="0">
                <a:solidFill>
                  <a:srgbClr val="3E3E3E"/>
                </a:solidFill>
                <a:latin typeface="Arial Unicode MS"/>
                <a:cs typeface="Arial Unicode MS"/>
              </a:rPr>
              <a:t>essence,</a:t>
            </a:r>
            <a:r>
              <a:rPr sz="2800" dirty="0">
                <a:solidFill>
                  <a:srgbClr val="3E3E3E"/>
                </a:solidFill>
                <a:latin typeface="Arial Unicode MS"/>
                <a:cs typeface="Arial Unicode MS"/>
              </a:rPr>
              <a:t> </a:t>
            </a:r>
            <a:r>
              <a:rPr sz="2800" spc="51" dirty="0">
                <a:solidFill>
                  <a:srgbClr val="3E3E3E"/>
                </a:solidFill>
                <a:latin typeface="Arial Unicode MS"/>
                <a:cs typeface="Arial Unicode MS"/>
              </a:rPr>
              <a:t>in</a:t>
            </a:r>
            <a:r>
              <a:rPr sz="2800" spc="-20" dirty="0">
                <a:solidFill>
                  <a:srgbClr val="3E3E3E"/>
                </a:solidFill>
                <a:latin typeface="Arial Unicode MS"/>
                <a:cs typeface="Arial Unicode MS"/>
              </a:rPr>
              <a:t> </a:t>
            </a:r>
            <a:r>
              <a:rPr sz="2800" spc="51" dirty="0">
                <a:solidFill>
                  <a:srgbClr val="3E3E3E"/>
                </a:solidFill>
                <a:latin typeface="Arial Unicode MS"/>
                <a:cs typeface="Arial Unicode MS"/>
              </a:rPr>
              <a:t>the</a:t>
            </a:r>
            <a:r>
              <a:rPr sz="2800" spc="-20" dirty="0">
                <a:solidFill>
                  <a:srgbClr val="3E3E3E"/>
                </a:solidFill>
                <a:latin typeface="Arial Unicode MS"/>
                <a:cs typeface="Arial Unicode MS"/>
              </a:rPr>
              <a:t> </a:t>
            </a:r>
            <a:r>
              <a:rPr sz="2800" spc="42" dirty="0">
                <a:solidFill>
                  <a:srgbClr val="3E3E3E"/>
                </a:solidFill>
                <a:latin typeface="Arial Unicode MS"/>
                <a:cs typeface="Arial Unicode MS"/>
              </a:rPr>
              <a:t>weight</a:t>
            </a:r>
            <a:r>
              <a:rPr sz="2800" spc="-6" dirty="0">
                <a:solidFill>
                  <a:srgbClr val="3E3E3E"/>
                </a:solidFill>
                <a:latin typeface="Arial Unicode MS"/>
                <a:cs typeface="Arial Unicode MS"/>
              </a:rPr>
              <a:t> </a:t>
            </a:r>
            <a:r>
              <a:rPr sz="2800" spc="6" dirty="0">
                <a:solidFill>
                  <a:srgbClr val="3E3E3E"/>
                </a:solidFill>
                <a:latin typeface="Arial Unicode MS"/>
                <a:cs typeface="Arial Unicode MS"/>
              </a:rPr>
              <a:t>decay</a:t>
            </a:r>
            <a:r>
              <a:rPr sz="2800" spc="-6" dirty="0">
                <a:solidFill>
                  <a:srgbClr val="3E3E3E"/>
                </a:solidFill>
                <a:latin typeface="Arial Unicode MS"/>
                <a:cs typeface="Arial Unicode MS"/>
              </a:rPr>
              <a:t> </a:t>
            </a:r>
            <a:r>
              <a:rPr sz="2800" spc="20" dirty="0">
                <a:solidFill>
                  <a:srgbClr val="3E3E3E"/>
                </a:solidFill>
                <a:latin typeface="Arial Unicode MS"/>
                <a:cs typeface="Arial Unicode MS"/>
              </a:rPr>
              <a:t>example,</a:t>
            </a:r>
            <a:r>
              <a:rPr sz="2800" spc="-3" dirty="0">
                <a:solidFill>
                  <a:srgbClr val="3E3E3E"/>
                </a:solidFill>
                <a:latin typeface="Arial Unicode MS"/>
                <a:cs typeface="Arial Unicode MS"/>
              </a:rPr>
              <a:t> </a:t>
            </a:r>
            <a:r>
              <a:rPr sz="2800" spc="34" dirty="0">
                <a:solidFill>
                  <a:srgbClr val="3E3E3E"/>
                </a:solidFill>
                <a:latin typeface="Arial Unicode MS"/>
                <a:cs typeface="Arial Unicode MS"/>
              </a:rPr>
              <a:t>linear</a:t>
            </a:r>
            <a:r>
              <a:rPr sz="2800" spc="-3" dirty="0">
                <a:solidFill>
                  <a:srgbClr val="3E3E3E"/>
                </a:solidFill>
                <a:latin typeface="Arial Unicode MS"/>
                <a:cs typeface="Arial Unicode MS"/>
              </a:rPr>
              <a:t> </a:t>
            </a:r>
            <a:r>
              <a:rPr sz="2800" spc="42" dirty="0">
                <a:solidFill>
                  <a:srgbClr val="3E3E3E"/>
                </a:solidFill>
                <a:latin typeface="Arial Unicode MS"/>
                <a:cs typeface="Arial Unicode MS"/>
              </a:rPr>
              <a:t>functions</a:t>
            </a:r>
            <a:r>
              <a:rPr sz="2800" dirty="0">
                <a:solidFill>
                  <a:srgbClr val="3E3E3E"/>
                </a:solidFill>
                <a:latin typeface="Arial Unicode MS"/>
                <a:cs typeface="Arial Unicode MS"/>
              </a:rPr>
              <a:t> </a:t>
            </a:r>
            <a:r>
              <a:rPr sz="2800" spc="59" dirty="0">
                <a:solidFill>
                  <a:srgbClr val="3E3E3E"/>
                </a:solidFill>
                <a:latin typeface="Arial Unicode MS"/>
                <a:cs typeface="Arial Unicode MS"/>
              </a:rPr>
              <a:t>with</a:t>
            </a:r>
            <a:r>
              <a:rPr sz="2800" spc="-17" dirty="0">
                <a:solidFill>
                  <a:srgbClr val="3E3E3E"/>
                </a:solidFill>
                <a:latin typeface="Arial Unicode MS"/>
                <a:cs typeface="Arial Unicode MS"/>
              </a:rPr>
              <a:t> </a:t>
            </a:r>
            <a:r>
              <a:rPr sz="2800" spc="31" dirty="0">
                <a:solidFill>
                  <a:srgbClr val="3E3E3E"/>
                </a:solidFill>
                <a:latin typeface="Arial Unicode MS"/>
                <a:cs typeface="Arial Unicode MS"/>
              </a:rPr>
              <a:t>smaller</a:t>
            </a:r>
            <a:r>
              <a:rPr sz="2800" spc="8" dirty="0">
                <a:solidFill>
                  <a:srgbClr val="3E3E3E"/>
                </a:solidFill>
                <a:latin typeface="Arial Unicode MS"/>
                <a:cs typeface="Arial Unicode MS"/>
              </a:rPr>
              <a:t> </a:t>
            </a:r>
            <a:r>
              <a:rPr sz="2800" spc="28" dirty="0">
                <a:solidFill>
                  <a:srgbClr val="3E3E3E"/>
                </a:solidFill>
                <a:latin typeface="Arial Unicode MS"/>
                <a:cs typeface="Arial Unicode MS"/>
              </a:rPr>
              <a:t>weights</a:t>
            </a:r>
            <a:r>
              <a:rPr sz="2800" spc="-8" dirty="0">
                <a:solidFill>
                  <a:srgbClr val="3E3E3E"/>
                </a:solidFill>
                <a:latin typeface="Arial Unicode MS"/>
                <a:cs typeface="Arial Unicode MS"/>
              </a:rPr>
              <a:t> </a:t>
            </a:r>
            <a:r>
              <a:rPr sz="2800" spc="42" dirty="0">
                <a:solidFill>
                  <a:srgbClr val="3E3E3E"/>
                </a:solidFill>
                <a:latin typeface="Arial Unicode MS"/>
                <a:cs typeface="Arial Unicode MS"/>
              </a:rPr>
              <a:t>were</a:t>
            </a:r>
            <a:r>
              <a:rPr sz="2800" spc="-14" dirty="0">
                <a:solidFill>
                  <a:srgbClr val="3E3E3E"/>
                </a:solidFill>
                <a:latin typeface="Arial Unicode MS"/>
                <a:cs typeface="Arial Unicode MS"/>
              </a:rPr>
              <a:t> </a:t>
            </a:r>
            <a:r>
              <a:rPr sz="2800" spc="45" dirty="0">
                <a:solidFill>
                  <a:srgbClr val="3E3E3E"/>
                </a:solidFill>
                <a:latin typeface="Arial Unicode MS"/>
                <a:cs typeface="Arial Unicode MS"/>
              </a:rPr>
              <a:t>preferred.</a:t>
            </a:r>
            <a:r>
              <a:rPr sz="2800" spc="-14" dirty="0">
                <a:solidFill>
                  <a:srgbClr val="3E3E3E"/>
                </a:solidFill>
                <a:latin typeface="Arial Unicode MS"/>
                <a:cs typeface="Arial Unicode MS"/>
              </a:rPr>
              <a:t> </a:t>
            </a:r>
            <a:r>
              <a:rPr sz="2800" spc="-3" dirty="0">
                <a:solidFill>
                  <a:srgbClr val="3E3E3E"/>
                </a:solidFill>
                <a:latin typeface="Arial Unicode MS"/>
                <a:cs typeface="Arial Unicode MS"/>
              </a:rPr>
              <a:t>This</a:t>
            </a:r>
            <a:r>
              <a:rPr sz="2800" spc="-14" dirty="0">
                <a:solidFill>
                  <a:srgbClr val="3E3E3E"/>
                </a:solidFill>
                <a:latin typeface="Arial Unicode MS"/>
                <a:cs typeface="Arial Unicode MS"/>
              </a:rPr>
              <a:t> </a:t>
            </a:r>
            <a:r>
              <a:rPr sz="2800" spc="8" dirty="0">
                <a:solidFill>
                  <a:srgbClr val="3E3E3E"/>
                </a:solidFill>
                <a:latin typeface="Arial Unicode MS"/>
                <a:cs typeface="Arial Unicode MS"/>
              </a:rPr>
              <a:t>was  </a:t>
            </a:r>
            <a:r>
              <a:rPr sz="2800" spc="45" dirty="0">
                <a:solidFill>
                  <a:srgbClr val="3E3E3E"/>
                </a:solidFill>
                <a:latin typeface="Arial Unicode MS"/>
                <a:cs typeface="Arial Unicode MS"/>
              </a:rPr>
              <a:t>done</a:t>
            </a:r>
            <a:r>
              <a:rPr sz="2800" spc="-20" dirty="0">
                <a:solidFill>
                  <a:srgbClr val="3E3E3E"/>
                </a:solidFill>
                <a:latin typeface="Arial Unicode MS"/>
                <a:cs typeface="Arial Unicode MS"/>
              </a:rPr>
              <a:t> </a:t>
            </a:r>
            <a:r>
              <a:rPr sz="2800" spc="31" dirty="0">
                <a:solidFill>
                  <a:srgbClr val="3E3E3E"/>
                </a:solidFill>
                <a:latin typeface="Arial Unicode MS"/>
                <a:cs typeface="Arial Unicode MS"/>
              </a:rPr>
              <a:t>by</a:t>
            </a:r>
            <a:r>
              <a:rPr sz="2800" spc="-11" dirty="0">
                <a:solidFill>
                  <a:srgbClr val="3E3E3E"/>
                </a:solidFill>
                <a:latin typeface="Arial Unicode MS"/>
                <a:cs typeface="Arial Unicode MS"/>
              </a:rPr>
              <a:t> </a:t>
            </a:r>
            <a:r>
              <a:rPr sz="2800" spc="31" dirty="0">
                <a:solidFill>
                  <a:srgbClr val="3E3E3E"/>
                </a:solidFill>
                <a:latin typeface="Arial Unicode MS"/>
                <a:cs typeface="Arial Unicode MS"/>
              </a:rPr>
              <a:t>adding</a:t>
            </a:r>
            <a:r>
              <a:rPr sz="2800" spc="-11" dirty="0">
                <a:solidFill>
                  <a:srgbClr val="3E3E3E"/>
                </a:solidFill>
                <a:latin typeface="Arial Unicode MS"/>
                <a:cs typeface="Arial Unicode MS"/>
              </a:rPr>
              <a:t> </a:t>
            </a:r>
            <a:r>
              <a:rPr sz="2800" spc="28" dirty="0">
                <a:solidFill>
                  <a:srgbClr val="3E3E3E"/>
                </a:solidFill>
                <a:latin typeface="Arial Unicode MS"/>
                <a:cs typeface="Arial Unicode MS"/>
              </a:rPr>
              <a:t>an</a:t>
            </a:r>
            <a:r>
              <a:rPr sz="2800" spc="-25" dirty="0">
                <a:solidFill>
                  <a:srgbClr val="3E3E3E"/>
                </a:solidFill>
                <a:latin typeface="Arial Unicode MS"/>
                <a:cs typeface="Arial Unicode MS"/>
              </a:rPr>
              <a:t> </a:t>
            </a:r>
            <a:r>
              <a:rPr sz="2800" spc="42" dirty="0">
                <a:solidFill>
                  <a:srgbClr val="3E3E3E"/>
                </a:solidFill>
                <a:latin typeface="Arial Unicode MS"/>
                <a:cs typeface="Arial Unicode MS"/>
              </a:rPr>
              <a:t>extra</a:t>
            </a:r>
            <a:r>
              <a:rPr sz="2800" spc="-20" dirty="0">
                <a:solidFill>
                  <a:srgbClr val="3E3E3E"/>
                </a:solidFill>
                <a:latin typeface="Arial Unicode MS"/>
                <a:cs typeface="Arial Unicode MS"/>
              </a:rPr>
              <a:t> </a:t>
            </a:r>
            <a:r>
              <a:rPr sz="2800" spc="70" dirty="0">
                <a:solidFill>
                  <a:srgbClr val="3E3E3E"/>
                </a:solidFill>
                <a:latin typeface="Arial Unicode MS"/>
                <a:cs typeface="Arial Unicode MS"/>
              </a:rPr>
              <a:t>term</a:t>
            </a:r>
            <a:r>
              <a:rPr sz="2800" spc="-23" dirty="0">
                <a:solidFill>
                  <a:srgbClr val="3E3E3E"/>
                </a:solidFill>
                <a:latin typeface="Arial Unicode MS"/>
                <a:cs typeface="Arial Unicode MS"/>
              </a:rPr>
              <a:t> </a:t>
            </a:r>
            <a:r>
              <a:rPr sz="2800" spc="70" dirty="0">
                <a:solidFill>
                  <a:srgbClr val="3E3E3E"/>
                </a:solidFill>
                <a:latin typeface="Arial Unicode MS"/>
                <a:cs typeface="Arial Unicode MS"/>
              </a:rPr>
              <a:t>to</a:t>
            </a:r>
            <a:r>
              <a:rPr sz="2800" spc="-23" dirty="0">
                <a:solidFill>
                  <a:srgbClr val="3E3E3E"/>
                </a:solidFill>
                <a:latin typeface="Arial Unicode MS"/>
                <a:cs typeface="Arial Unicode MS"/>
              </a:rPr>
              <a:t> </a:t>
            </a:r>
            <a:r>
              <a:rPr sz="2800" spc="42" dirty="0">
                <a:solidFill>
                  <a:srgbClr val="3E3E3E"/>
                </a:solidFill>
                <a:latin typeface="Arial Unicode MS"/>
                <a:cs typeface="Arial Unicode MS"/>
              </a:rPr>
              <a:t>minimize</a:t>
            </a:r>
            <a:r>
              <a:rPr sz="2800" spc="14" dirty="0">
                <a:solidFill>
                  <a:srgbClr val="3E3E3E"/>
                </a:solidFill>
                <a:latin typeface="Arial Unicode MS"/>
                <a:cs typeface="Arial Unicode MS"/>
              </a:rPr>
              <a:t> </a:t>
            </a:r>
            <a:r>
              <a:rPr sz="2800" spc="51" dirty="0">
                <a:solidFill>
                  <a:srgbClr val="3E3E3E"/>
                </a:solidFill>
                <a:latin typeface="Arial Unicode MS"/>
                <a:cs typeface="Arial Unicode MS"/>
              </a:rPr>
              <a:t>the</a:t>
            </a:r>
            <a:r>
              <a:rPr sz="2800" spc="-20" dirty="0">
                <a:solidFill>
                  <a:srgbClr val="3E3E3E"/>
                </a:solidFill>
                <a:latin typeface="Arial Unicode MS"/>
                <a:cs typeface="Arial Unicode MS"/>
              </a:rPr>
              <a:t> </a:t>
            </a:r>
            <a:r>
              <a:rPr sz="2800" dirty="0">
                <a:solidFill>
                  <a:srgbClr val="3E3E3E"/>
                </a:solidFill>
                <a:latin typeface="Arial Unicode MS"/>
                <a:cs typeface="Arial Unicode MS"/>
              </a:rPr>
              <a:t>Cost</a:t>
            </a:r>
            <a:r>
              <a:rPr sz="2800" spc="-23" dirty="0">
                <a:solidFill>
                  <a:srgbClr val="3E3E3E"/>
                </a:solidFill>
                <a:latin typeface="Arial Unicode MS"/>
                <a:cs typeface="Arial Unicode MS"/>
              </a:rPr>
              <a:t> </a:t>
            </a:r>
            <a:r>
              <a:rPr sz="2800" spc="42" dirty="0">
                <a:solidFill>
                  <a:srgbClr val="3E3E3E"/>
                </a:solidFill>
                <a:latin typeface="Arial Unicode MS"/>
                <a:cs typeface="Arial Unicode MS"/>
              </a:rPr>
              <a:t>function.</a:t>
            </a:r>
            <a:endParaRPr sz="2800" dirty="0">
              <a:latin typeface="Arial Unicode MS"/>
              <a:cs typeface="Arial Unicode MS"/>
            </a:endParaRPr>
          </a:p>
        </p:txBody>
      </p:sp>
      <p:sp>
        <p:nvSpPr>
          <p:cNvPr id="6" name="object 6"/>
          <p:cNvSpPr/>
          <p:nvPr/>
        </p:nvSpPr>
        <p:spPr>
          <a:xfrm>
            <a:off x="2667000" y="4038600"/>
            <a:ext cx="1752600" cy="304800"/>
          </a:xfrm>
          <a:prstGeom prst="rect">
            <a:avLst/>
          </a:prstGeom>
          <a:blipFill>
            <a:blip r:embed="rId4" cstate="print"/>
            <a:stretch>
              <a:fillRect/>
            </a:stretch>
          </a:blipFill>
        </p:spPr>
        <p:txBody>
          <a:bodyPr wrap="square" lIns="0" tIns="0" rIns="0" bIns="0" rtlCol="0"/>
          <a:lstStyle/>
          <a:p>
            <a:endParaRPr sz="1013"/>
          </a:p>
        </p:txBody>
      </p:sp>
    </p:spTree>
    <p:extLst>
      <p:ext uri="{BB962C8B-B14F-4D97-AF65-F5344CB8AC3E}">
        <p14:creationId xmlns:p14="http://schemas.microsoft.com/office/powerpoint/2010/main" val="33100465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3.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367</TotalTime>
  <Words>649</Words>
  <Application>Microsoft Office PowerPoint</Application>
  <PresentationFormat>Widescreen</PresentationFormat>
  <Paragraphs>146</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Unicode MS</vt:lpstr>
      <vt:lpstr>Calibri</vt:lpstr>
      <vt:lpstr>Calibri Light</vt:lpstr>
      <vt:lpstr>Cambria</vt:lpstr>
      <vt:lpstr>Gill Sans MT</vt:lpstr>
      <vt:lpstr>Lora</vt:lpstr>
      <vt:lpstr>Poppins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Regularization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Dr. S Sagar Imambi</cp:lastModifiedBy>
  <cp:revision>59</cp:revision>
  <dcterms:created xsi:type="dcterms:W3CDTF">2020-02-08T09:57:44Z</dcterms:created>
  <dcterms:modified xsi:type="dcterms:W3CDTF">2023-01-29T14:42:40Z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