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71" r:id="rId5"/>
    <p:sldId id="300" r:id="rId6"/>
    <p:sldId id="258" r:id="rId7"/>
    <p:sldId id="307" r:id="rId8"/>
    <p:sldId id="306" r:id="rId9"/>
    <p:sldId id="308" r:id="rId10"/>
    <p:sldId id="288" r:id="rId11"/>
    <p:sldId id="290" r:id="rId12"/>
    <p:sldId id="305" r:id="rId13"/>
    <p:sldId id="285" r:id="rId14"/>
    <p:sldId id="287" r:id="rId15"/>
    <p:sldId id="302" r:id="rId16"/>
    <p:sldId id="303"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4845"/>
    <a:srgbClr val="FAD2D2"/>
    <a:srgbClr val="F89E4C"/>
    <a:srgbClr val="A81E24"/>
    <a:srgbClr val="FFF2CC"/>
    <a:srgbClr val="CF2F33"/>
    <a:srgbClr val="BA2532"/>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850D1-3DE1-5E49-ABFC-00B1F4CAB20B}" v="706" dt="2022-04-26T05:00:35.908"/>
    <p1510:client id="{B8906113-84A5-D6EE-8131-D504648287C4}" v="62" dt="2022-09-08T10:44:06.607"/>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9"/>
  </p:normalViewPr>
  <p:slideViewPr>
    <p:cSldViewPr snapToGrid="0">
      <p:cViewPr>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pPr/>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pPr/>
              <a:t>‹#›</a:t>
            </a:fld>
            <a:endParaRPr lang="en-US"/>
          </a:p>
        </p:txBody>
      </p:sp>
    </p:spTree>
    <p:extLst>
      <p:ext uri="{BB962C8B-B14F-4D97-AF65-F5344CB8AC3E}">
        <p14:creationId xmlns:p14="http://schemas.microsoft.com/office/powerpoint/2010/main" val="398665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4</a:t>
            </a:fld>
            <a:endParaRPr lang="en-US"/>
          </a:p>
        </p:txBody>
      </p:sp>
    </p:spTree>
    <p:extLst>
      <p:ext uri="{BB962C8B-B14F-4D97-AF65-F5344CB8AC3E}">
        <p14:creationId xmlns:p14="http://schemas.microsoft.com/office/powerpoint/2010/main" val="624458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5</a:t>
            </a:fld>
            <a:endParaRPr lang="en-US"/>
          </a:p>
        </p:txBody>
      </p:sp>
    </p:spTree>
    <p:extLst>
      <p:ext uri="{BB962C8B-B14F-4D97-AF65-F5344CB8AC3E}">
        <p14:creationId xmlns:p14="http://schemas.microsoft.com/office/powerpoint/2010/main" val="3590294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6</a:t>
            </a:fld>
            <a:endParaRPr lang="en-US"/>
          </a:p>
        </p:txBody>
      </p:sp>
    </p:spTree>
    <p:extLst>
      <p:ext uri="{BB962C8B-B14F-4D97-AF65-F5344CB8AC3E}">
        <p14:creationId xmlns:p14="http://schemas.microsoft.com/office/powerpoint/2010/main" val="368889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416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62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78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9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29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97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245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97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8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1/27/2023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651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20747"/>
          </a:schemeClr>
        </a:solidFill>
        <a:effectLst/>
      </p:bgPr>
    </p:bg>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2F4508AD-1BA8-6D49-AD89-BB8C58C99DDF}"/>
              </a:ext>
            </a:extLst>
          </p:cNvPr>
          <p:cNvPicPr>
            <a:picLocks noChangeAspect="1"/>
          </p:cNvPicPr>
          <p:nvPr userDrawn="1"/>
        </p:nvPicPr>
        <p:blipFill>
          <a:blip r:embed="rId1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2" name="Rectangle 1">
            <a:extLst>
              <a:ext uri="{FF2B5EF4-FFF2-40B4-BE49-F238E27FC236}">
                <a16:creationId xmlns:a16="http://schemas.microsoft.com/office/drawing/2014/main" id="{ACAD2B12-09F5-6D4A-9C1D-AFF6A38F62BF}"/>
              </a:ext>
            </a:extLst>
          </p:cNvPr>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72F43C-0ACD-CF48-BDDC-4CA06CD195D7}"/>
              </a:ext>
            </a:extLst>
          </p:cNvPr>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ckground pattern&#10;&#10;Description automatically generated">
            <a:extLst>
              <a:ext uri="{FF2B5EF4-FFF2-40B4-BE49-F238E27FC236}">
                <a16:creationId xmlns:a16="http://schemas.microsoft.com/office/drawing/2014/main" id="{D4A3453C-FFE4-E949-B42B-748B5090DD36}"/>
              </a:ext>
            </a:extLst>
          </p:cNvPr>
          <p:cNvPicPr>
            <a:picLocks noChangeAspect="1"/>
          </p:cNvPicPr>
          <p:nvPr userDrawn="1"/>
        </p:nvPicPr>
        <p:blipFill rotWithShape="1">
          <a:blip r:embed="rId14">
            <a:clrChange>
              <a:clrFrom>
                <a:srgbClr val="F6F6F6"/>
              </a:clrFrom>
              <a:clrTo>
                <a:srgbClr val="F6F6F6">
                  <a:alpha val="0"/>
                </a:srgbClr>
              </a:clrTo>
            </a:clrChange>
            <a:duotone>
              <a:schemeClr val="bg2">
                <a:shade val="45000"/>
                <a:satMod val="135000"/>
              </a:schemeClr>
              <a:prstClr val="white"/>
            </a:duotone>
            <a:alphaModFix amt="35000"/>
            <a:extLst>
              <a:ext uri="{28A0092B-C50C-407E-A947-70E740481C1C}">
                <a14:useLocalDpi xmlns:a14="http://schemas.microsoft.com/office/drawing/2010/main" val="0"/>
              </a:ext>
            </a:extLst>
          </a:blip>
          <a:srcRect r="26721" b="8103"/>
          <a:stretch/>
        </p:blipFill>
        <p:spPr>
          <a:xfrm>
            <a:off x="8376334" y="4104641"/>
            <a:ext cx="3815666" cy="2707640"/>
          </a:xfrm>
          <a:prstGeom prst="rect">
            <a:avLst/>
          </a:prstGeom>
        </p:spPr>
      </p:pic>
      <p:sp>
        <p:nvSpPr>
          <p:cNvPr id="7" name="TextBox 6">
            <a:extLst>
              <a:ext uri="{FF2B5EF4-FFF2-40B4-BE49-F238E27FC236}">
                <a16:creationId xmlns:a16="http://schemas.microsoft.com/office/drawing/2014/main" id="{C1A8F9C9-F65C-BB4A-BF8E-4636F166836D}"/>
              </a:ext>
            </a:extLst>
          </p:cNvPr>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p>
        </p:txBody>
      </p:sp>
    </p:spTree>
    <p:extLst>
      <p:ext uri="{BB962C8B-B14F-4D97-AF65-F5344CB8AC3E}">
        <p14:creationId xmlns:p14="http://schemas.microsoft.com/office/powerpoint/2010/main" val="626841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yann.lecun.com/exdb/publis/pdf/lecun-01a.pdf"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hyperlink" Target="https://papers.nips.cc/paper/4824-imagenet-classification-with-deep-convolutional-neural-networks.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odingninjas.com/codestudio/library/parameter-sharing-and-tying"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62605"/>
            <a:ext cx="6027459" cy="6623931"/>
          </a:xfrm>
          <a:prstGeom prst="rect">
            <a:avLst/>
          </a:prstGeom>
          <a:noFill/>
          <a:ln>
            <a:noFill/>
          </a:ln>
        </p:spPr>
      </p:pic>
      <p:sp>
        <p:nvSpPr>
          <p:cNvPr id="476" name="Google Shape;476;p16"/>
          <p:cNvSpPr txBox="1"/>
          <p:nvPr/>
        </p:nvSpPr>
        <p:spPr>
          <a:xfrm>
            <a:off x="5394455" y="1933408"/>
            <a:ext cx="6902548" cy="4278054"/>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Deep Learning</a:t>
            </a:r>
          </a:p>
          <a:p>
            <a:pPr marR="0" lvl="0" indent="0" algn="ctr">
              <a:spcBef>
                <a:spcPts val="0"/>
              </a:spcBef>
              <a:spcAft>
                <a:spcPts val="0"/>
              </a:spcAft>
              <a:buNone/>
            </a:pPr>
            <a:r>
              <a:rPr lang="en-GB" sz="3200" b="1" cap="all" dirty="0">
                <a:ln/>
                <a:solidFill>
                  <a:srgbClr val="C00000"/>
                </a:solidFill>
                <a:cs typeface="Poppins" panose="00000500000000000000" pitchFamily="2" charset="0"/>
              </a:rPr>
              <a:t>20CS3269AA</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algn="ctr"/>
            <a:r>
              <a:rPr lang="en-US" sz="3200" b="1" cap="all" dirty="0">
                <a:ln/>
                <a:solidFill>
                  <a:srgbClr val="C00000"/>
                </a:solidFill>
                <a:cs typeface="Poppins" panose="00000500000000000000" pitchFamily="2" charset="0"/>
              </a:rPr>
              <a:t>Parameter sharing &amp; Tying, Injecting noise at input</a:t>
            </a:r>
          </a:p>
          <a:p>
            <a:pPr algn="ctr"/>
            <a:endParaRPr lang="en-US" sz="3200" b="1" dirty="0"/>
          </a:p>
          <a:p>
            <a:pPr algn="ctr"/>
            <a:endParaRPr lang="en-US" sz="3200" b="1" cap="all" dirty="0">
              <a:ln/>
              <a:solidFill>
                <a:srgbClr val="C00000"/>
              </a:solidFill>
              <a:cs typeface="Poppins" panose="00000500000000000000" pitchFamily="2" charset="0"/>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728171" y="5479556"/>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- 13</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54D31061-350D-4864-BF25-E3C3C4699CDC}"/>
              </a:ext>
            </a:extLst>
          </p:cNvPr>
          <p:cNvSpPr/>
          <p:nvPr/>
        </p:nvSpPr>
        <p:spPr>
          <a:xfrm>
            <a:off x="3771922" y="93980"/>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E0FCC1FA-69E3-6C01-2D6E-E86EAE205846}"/>
              </a:ext>
            </a:extLst>
          </p:cNvPr>
          <p:cNvPicPr>
            <a:picLocks noChangeAspect="1"/>
          </p:cNvPicPr>
          <p:nvPr/>
        </p:nvPicPr>
        <p:blipFill>
          <a:blip r:embed="rId3"/>
          <a:stretch>
            <a:fillRect/>
          </a:stretch>
        </p:blipFill>
        <p:spPr>
          <a:xfrm>
            <a:off x="859972" y="1225437"/>
            <a:ext cx="10580914" cy="4407126"/>
          </a:xfrm>
          <a:prstGeom prst="rect">
            <a:avLst/>
          </a:prstGeom>
        </p:spPr>
      </p:pic>
      <p:sp>
        <p:nvSpPr>
          <p:cNvPr id="6" name="TextBox 5">
            <a:extLst>
              <a:ext uri="{FF2B5EF4-FFF2-40B4-BE49-F238E27FC236}">
                <a16:creationId xmlns:a16="http://schemas.microsoft.com/office/drawing/2014/main" id="{0ECFFEEA-AD47-5E5F-5FB2-BE0F8056E2EC}"/>
              </a:ext>
            </a:extLst>
          </p:cNvPr>
          <p:cNvSpPr txBox="1"/>
          <p:nvPr/>
        </p:nvSpPr>
        <p:spPr>
          <a:xfrm>
            <a:off x="4005943" y="5834579"/>
            <a:ext cx="6096000" cy="369332"/>
          </a:xfrm>
          <a:prstGeom prst="rect">
            <a:avLst/>
          </a:prstGeom>
          <a:noFill/>
        </p:spPr>
        <p:txBody>
          <a:bodyPr wrap="square">
            <a:spAutoFit/>
          </a:bodyPr>
          <a:lstStyle/>
          <a:p>
            <a:r>
              <a:rPr lang="en-US" b="1" i="0" dirty="0">
                <a:solidFill>
                  <a:srgbClr val="000000"/>
                </a:solidFill>
                <a:effectLst/>
                <a:latin typeface="Muli"/>
              </a:rPr>
              <a:t>Adding Gaussian noise to hidden layers Example</a:t>
            </a:r>
            <a:endParaRPr lang="en-IN" dirty="0"/>
          </a:p>
        </p:txBody>
      </p:sp>
    </p:spTree>
    <p:extLst>
      <p:ext uri="{BB962C8B-B14F-4D97-AF65-F5344CB8AC3E}">
        <p14:creationId xmlns:p14="http://schemas.microsoft.com/office/powerpoint/2010/main" val="1269629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8" name="TextBox 17"/>
          <p:cNvSpPr txBox="1"/>
          <p:nvPr/>
        </p:nvSpPr>
        <p:spPr>
          <a:xfrm>
            <a:off x="408298" y="1028343"/>
            <a:ext cx="11315616"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Convolution Neural Networks have a couple of techniques known as parameter sharing and parameter tying. Parameter sharing is the method of sharing weights by all neurons in a particular feature map. Therefore, helps to reduce the number of parameters in the whole system, making it computationally cheap.</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Parameter approach is used for regularizing the parameters of one model, trained as a supervised classifier, to be close to the parameters of another model, trained in an unsupervised paradigm (to capture the distribution of the input data) </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The main reason we are adding noise is that the dataset is small, and this causes an overfitting problem. Thus, to eliminate this, we add noise. Adding noise will smoothen the mapping function of a neural network, thus improving generalization.</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4978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0747"/>
          </a:schemeClr>
        </a:solidFill>
        <a:effectLst/>
      </p:bgPr>
    </p:bg>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478972" y="1120676"/>
            <a:ext cx="11332028" cy="3416320"/>
          </a:xfrm>
          <a:prstGeom prst="rect">
            <a:avLst/>
          </a:prstGeom>
          <a:noFill/>
        </p:spPr>
        <p:txBody>
          <a:bodyPr wrap="square" rtlCol="0">
            <a:spAutoFit/>
          </a:bodyPr>
          <a:lstStyle/>
          <a:p>
            <a:pPr marL="457200" indent="-457200">
              <a:buAutoNum type="arabicPeriod"/>
            </a:pPr>
            <a:r>
              <a:rPr lang="en-US" sz="2400" dirty="0">
                <a:solidFill>
                  <a:srgbClr val="0E101A"/>
                </a:solidFill>
                <a:latin typeface="Times New Roman" panose="02020603050405020304" pitchFamily="18" charset="0"/>
                <a:cs typeface="Times New Roman" panose="02020603050405020304" pitchFamily="18" charset="0"/>
              </a:rPr>
              <a:t>Describe  how to derive sharing, within the first convolutional layer of two popular CNN architectures: </a:t>
            </a:r>
            <a:r>
              <a:rPr lang="en-US" sz="2400" dirty="0" err="1">
                <a:solidFill>
                  <a:srgbClr val="0E101A"/>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LeNet</a:t>
            </a:r>
            <a:r>
              <a:rPr lang="en-US" sz="2400" dirty="0">
                <a:solidFill>
                  <a:srgbClr val="0E101A"/>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2400" dirty="0">
                <a:solidFill>
                  <a:srgbClr val="0E101A"/>
                </a:solidFill>
                <a:latin typeface="Times New Roman" panose="02020603050405020304" pitchFamily="18" charset="0"/>
                <a:cs typeface="Times New Roman" panose="02020603050405020304" pitchFamily="18" charset="0"/>
              </a:rPr>
              <a:t>and </a:t>
            </a:r>
            <a:r>
              <a:rPr lang="en-US" sz="2400" dirty="0" err="1">
                <a:solidFill>
                  <a:srgbClr val="0E101A"/>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AlexNet</a:t>
            </a:r>
            <a:endParaRPr lang="en-US" sz="2400" dirty="0">
              <a:solidFill>
                <a:srgbClr val="0E101A"/>
              </a:solidFill>
              <a:latin typeface="Times New Roman" panose="02020603050405020304" pitchFamily="18" charset="0"/>
              <a:cs typeface="Times New Roman" panose="02020603050405020304" pitchFamily="18" charset="0"/>
            </a:endParaRPr>
          </a:p>
          <a:p>
            <a:endParaRPr lang="en-US" sz="2400" dirty="0">
              <a:solidFill>
                <a:srgbClr val="0E101A"/>
              </a:solidFill>
              <a:latin typeface="Times New Roman" panose="02020603050405020304" pitchFamily="18" charset="0"/>
              <a:cs typeface="Times New Roman" panose="02020603050405020304" pitchFamily="18" charset="0"/>
            </a:endParaRPr>
          </a:p>
          <a:p>
            <a:r>
              <a:rPr lang="en-US" sz="2400" dirty="0">
                <a:solidFill>
                  <a:srgbClr val="0E101A"/>
                </a:solidFill>
                <a:latin typeface="Times New Roman" panose="02020603050405020304" pitchFamily="18" charset="0"/>
                <a:cs typeface="Times New Roman" panose="02020603050405020304" pitchFamily="18" charset="0"/>
              </a:rPr>
              <a:t>2. List out the benefits of parameter sharing in CNNs and Why is sharing parameters a good idea.</a:t>
            </a:r>
          </a:p>
          <a:p>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r>
              <a:rPr lang="en-US" sz="2400" dirty="0">
                <a:solidFill>
                  <a:srgbClr val="0E101A"/>
                </a:solidFill>
                <a:latin typeface="Times New Roman" panose="02020603050405020304" pitchFamily="18" charset="0"/>
                <a:cs typeface="Times New Roman" panose="02020603050405020304" pitchFamily="18" charset="0"/>
              </a:rPr>
              <a:t>3. What are the benefits of parameter sharing in CNNs?</a:t>
            </a:r>
          </a:p>
          <a:p>
            <a:pPr marL="342900" indent="-342900"/>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r>
              <a:rPr lang="en-US" sz="2400" dirty="0">
                <a:solidFill>
                  <a:srgbClr val="0E101A"/>
                </a:solidFill>
                <a:latin typeface="Times New Roman" panose="02020603050405020304" pitchFamily="18" charset="0"/>
                <a:cs typeface="Times New Roman" panose="02020603050405020304" pitchFamily="18" charset="0"/>
              </a:rPr>
              <a:t>4. Does weight sharing occur in Recurrent Neural networks?</a:t>
            </a:r>
          </a:p>
        </p:txBody>
      </p:sp>
      <p:pic>
        <p:nvPicPr>
          <p:cNvPr id="10" name="Picture 2" descr="KL Deemed to be University Logo"/>
          <p:cNvPicPr>
            <a:picLocks noChangeAspect="1" noChangeArrowheads="1"/>
          </p:cNvPicPr>
          <p:nvPr/>
        </p:nvPicPr>
        <p:blipFill>
          <a:blip r:embed="rId5"/>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0747"/>
          </a:schemeClr>
        </a:solidFill>
        <a:effectLst/>
      </p:bgPr>
    </p:bg>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500743" y="1167618"/>
            <a:ext cx="11146971" cy="5450851"/>
          </a:xfrm>
          <a:prstGeom prst="rect">
            <a:avLst/>
          </a:prstGeom>
          <a:noFill/>
        </p:spPr>
        <p:txBody>
          <a:bodyPr wrap="square" rtlCol="0">
            <a:spAutoFit/>
          </a:bodyPr>
          <a:lstStyle/>
          <a:p>
            <a:pPr>
              <a:lnSpc>
                <a:spcPct val="150000"/>
              </a:lnSpc>
            </a:pPr>
            <a:r>
              <a:rPr lang="en-US" sz="2400" b="1" dirty="0">
                <a:solidFill>
                  <a:srgbClr val="0E101A"/>
                </a:solidFill>
                <a:latin typeface="Times New Roman" panose="02020603050405020304" pitchFamily="18" charset="0"/>
                <a:cs typeface="Times New Roman" panose="02020603050405020304" pitchFamily="18" charset="0"/>
              </a:rPr>
              <a:t>Reference Books:</a:t>
            </a:r>
          </a:p>
          <a:p>
            <a:pPr>
              <a:lnSpc>
                <a:spcPct val="150000"/>
              </a:lnSpc>
            </a:pPr>
            <a:r>
              <a:rPr lang="en-US" sz="2400" dirty="0">
                <a:solidFill>
                  <a:srgbClr val="0E101A"/>
                </a:solidFill>
                <a:latin typeface="Times New Roman" panose="02020603050405020304" pitchFamily="18" charset="0"/>
                <a:cs typeface="Times New Roman" panose="02020603050405020304" pitchFamily="18" charset="0"/>
              </a:rPr>
              <a:t>1. Ian Goodfellow, </a:t>
            </a:r>
            <a:r>
              <a:rPr lang="en-US" sz="2400" dirty="0" err="1">
                <a:solidFill>
                  <a:srgbClr val="0E101A"/>
                </a:solidFill>
                <a:latin typeface="Times New Roman" panose="02020603050405020304" pitchFamily="18" charset="0"/>
                <a:cs typeface="Times New Roman" panose="02020603050405020304" pitchFamily="18" charset="0"/>
              </a:rPr>
              <a:t>Yoshua</a:t>
            </a:r>
            <a:r>
              <a:rPr lang="en-US" sz="2400" dirty="0">
                <a:solidFill>
                  <a:srgbClr val="0E101A"/>
                </a:solidFill>
                <a:latin typeface="Times New Roman" panose="02020603050405020304" pitchFamily="18" charset="0"/>
                <a:cs typeface="Times New Roman" panose="02020603050405020304" pitchFamily="18" charset="0"/>
              </a:rPr>
              <a:t> </a:t>
            </a:r>
            <a:r>
              <a:rPr lang="en-US" sz="2400" dirty="0" err="1">
                <a:solidFill>
                  <a:srgbClr val="0E101A"/>
                </a:solidFill>
                <a:latin typeface="Times New Roman" panose="02020603050405020304" pitchFamily="18" charset="0"/>
                <a:cs typeface="Times New Roman" panose="02020603050405020304" pitchFamily="18" charset="0"/>
              </a:rPr>
              <a:t>Bengio</a:t>
            </a:r>
            <a:r>
              <a:rPr lang="en-US" sz="2400" dirty="0">
                <a:solidFill>
                  <a:srgbClr val="0E101A"/>
                </a:solidFill>
                <a:latin typeface="Times New Roman" panose="02020603050405020304" pitchFamily="18" charset="0"/>
                <a:cs typeface="Times New Roman" panose="02020603050405020304" pitchFamily="18" charset="0"/>
              </a:rPr>
              <a:t>, Aaron Courville - Deep Learning (2017, MIT) </a:t>
            </a:r>
          </a:p>
          <a:p>
            <a:pPr>
              <a:lnSpc>
                <a:spcPct val="150000"/>
              </a:lnSpc>
            </a:pPr>
            <a:endParaRPr lang="en-US" sz="2400" dirty="0">
              <a:solidFill>
                <a:srgbClr val="0E101A"/>
              </a:solidFill>
              <a:latin typeface="Times New Roman" panose="02020603050405020304" pitchFamily="18" charset="0"/>
              <a:cs typeface="Times New Roman" panose="02020603050405020304" pitchFamily="18" charset="0"/>
            </a:endParaRPr>
          </a:p>
          <a:p>
            <a:pPr>
              <a:lnSpc>
                <a:spcPct val="150000"/>
              </a:lnSpc>
            </a:pPr>
            <a:endParaRPr lang="en-US" sz="2400" dirty="0">
              <a:solidFill>
                <a:srgbClr val="0E101A"/>
              </a:solidFill>
              <a:latin typeface="Times New Roman" panose="02020603050405020304" pitchFamily="18" charset="0"/>
              <a:cs typeface="Times New Roman" panose="02020603050405020304" pitchFamily="18" charset="0"/>
            </a:endParaRPr>
          </a:p>
          <a:p>
            <a:pPr>
              <a:lnSpc>
                <a:spcPct val="150000"/>
              </a:lnSpc>
            </a:pPr>
            <a:r>
              <a:rPr lang="en-US" sz="2400" b="1" dirty="0">
                <a:solidFill>
                  <a:srgbClr val="0E101A"/>
                </a:solidFill>
                <a:latin typeface="Times New Roman" panose="02020603050405020304" pitchFamily="18" charset="0"/>
                <a:cs typeface="Times New Roman" panose="02020603050405020304" pitchFamily="18" charset="0"/>
              </a:rPr>
              <a:t>Sites and Web links:</a:t>
            </a:r>
          </a:p>
          <a:p>
            <a:pPr>
              <a:lnSpc>
                <a:spcPct val="150000"/>
              </a:lnSpc>
            </a:pPr>
            <a:r>
              <a:rPr lang="en-US" sz="2400" dirty="0">
                <a:solidFill>
                  <a:srgbClr val="0E101A"/>
                </a:solidFill>
                <a:latin typeface="Times New Roman" panose="02020603050405020304" pitchFamily="18" charset="0"/>
                <a:cs typeface="Times New Roman" panose="02020603050405020304" pitchFamily="18" charset="0"/>
              </a:rPr>
              <a:t>1. https://studyglance.in/dl/display.php?tno=13&amp;topic=Parameter-Tying-and-Sharing</a:t>
            </a:r>
          </a:p>
          <a:p>
            <a:pPr>
              <a:lnSpc>
                <a:spcPct val="150000"/>
              </a:lnSpc>
            </a:pPr>
            <a:r>
              <a:rPr lang="en-US" sz="2400" dirty="0">
                <a:solidFill>
                  <a:srgbClr val="0E101A"/>
                </a:solidFill>
                <a:latin typeface="Times New Roman" panose="02020603050405020304" pitchFamily="18" charset="0"/>
                <a:cs typeface="Times New Roman" panose="02020603050405020304" pitchFamily="18" charset="0"/>
              </a:rPr>
              <a:t>2. https://towardsdatascience.com/how-to-use-noise-to-your-advantage-5301071d9dc3</a:t>
            </a:r>
          </a:p>
          <a:p>
            <a:pPr>
              <a:lnSpc>
                <a:spcPct val="150000"/>
              </a:lnSpc>
            </a:pPr>
            <a:r>
              <a:rPr lang="en-US" sz="2400" dirty="0">
                <a:solidFill>
                  <a:srgbClr val="0E101A"/>
                </a:solidFill>
                <a:latin typeface="Times New Roman" panose="02020603050405020304" pitchFamily="18" charset="0"/>
                <a:cs typeface="Times New Roman" panose="02020603050405020304" pitchFamily="18" charset="0"/>
              </a:rPr>
              <a:t>3. </a:t>
            </a:r>
            <a:r>
              <a:rPr lang="en-US" sz="2400" dirty="0">
                <a:solidFill>
                  <a:srgbClr val="0E101A"/>
                </a:solidFill>
                <a:latin typeface="Times New Roman" panose="02020603050405020304" pitchFamily="18" charset="0"/>
                <a:cs typeface="Times New Roman" panose="02020603050405020304" pitchFamily="18" charset="0"/>
                <a:hlinkClick r:id="rId3"/>
              </a:rPr>
              <a:t>https://www.codingninjas.com/codestudio/library/parameter-sharing-and-tying</a:t>
            </a:r>
            <a:endParaRPr lang="en-US" sz="2400" dirty="0">
              <a:solidFill>
                <a:srgbClr val="0E101A"/>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0E101A"/>
                </a:solidFill>
                <a:latin typeface="Times New Roman" panose="02020603050405020304" pitchFamily="18" charset="0"/>
                <a:cs typeface="Times New Roman" panose="02020603050405020304" pitchFamily="18" charset="0"/>
              </a:rPr>
              <a:t>4. https://www.codingninjas.com/codestudio/library/noise-injection-in-neural-networks</a:t>
            </a:r>
          </a:p>
          <a:p>
            <a:pPr>
              <a:lnSpc>
                <a:spcPct val="150000"/>
              </a:lnSpc>
            </a:pPr>
            <a:endParaRPr lang="en-US" dirty="0"/>
          </a:p>
        </p:txBody>
      </p:sp>
      <p:pic>
        <p:nvPicPr>
          <p:cNvPr id="5" name="Picture 2" descr="KL Deemed to be University Logo"/>
          <p:cNvPicPr>
            <a:picLocks noChangeAspect="1" noChangeArrowheads="1"/>
          </p:cNvPicPr>
          <p:nvPr/>
        </p:nvPicPr>
        <p:blipFill>
          <a:blip r:embed="rId4"/>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–DPL</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785343"/>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83099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r>
              <a:rPr lang="en-US" sz="1600" b="0" i="0" dirty="0">
                <a:effectLst/>
                <a:latin typeface="Arial" panose="020B0604020202020204" pitchFamily="34" charset="0"/>
              </a:rPr>
              <a:t>Demonstrate </a:t>
            </a:r>
            <a:r>
              <a:rPr lang="en-US" sz="1600" dirty="0">
                <a:latin typeface="Arial" panose="020B0604020202020204" pitchFamily="34" charset="0"/>
              </a:rPr>
              <a:t>Parameter sharing &amp; Tying, Injecting noise at input</a:t>
            </a: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a:t>
            </a:r>
            <a:r>
              <a:rPr lang="en-US" sz="1600" dirty="0">
                <a:latin typeface="Arial" panose="020B0604020202020204" pitchFamily="34" charset="0"/>
              </a:rPr>
              <a:t>Parameter sharing &amp; Tying</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rPr>
              <a:t>Describe how to add Gaussian noise to the input</a:t>
            </a:r>
            <a:endParaRPr lang="en-US" sz="1600" b="0" i="0" dirty="0">
              <a:effectLst/>
              <a:latin typeface="Arial" panose="020B0604020202020204" pitchFamily="34" charset="0"/>
            </a:endParaRPr>
          </a:p>
          <a:p>
            <a:pPr marL="342900" indent="-342900">
              <a:buAutoNum type="arabicPeriod"/>
            </a:pPr>
            <a:r>
              <a:rPr lang="en-US" sz="1600" dirty="0">
                <a:latin typeface="Arial" panose="020B0604020202020204" pitchFamily="34" charset="0"/>
              </a:rPr>
              <a:t>Summarize advantages of and applications of parameter sharing &amp; Tying, injecting noise</a:t>
            </a: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2" name="Rectangle 1">
            <a:extLst>
              <a:ext uri="{FF2B5EF4-FFF2-40B4-BE49-F238E27FC236}">
                <a16:creationId xmlns:a16="http://schemas.microsoft.com/office/drawing/2014/main" id="{B18BBEB9-BDF2-1887-9529-C6ABE7DD0245}"/>
              </a:ext>
            </a:extLst>
          </p:cNvPr>
          <p:cNvSpPr/>
          <p:nvPr/>
        </p:nvSpPr>
        <p:spPr>
          <a:xfrm>
            <a:off x="4397010" y="600076"/>
            <a:ext cx="4373337"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Parameter sharing &amp; Tying</a:t>
            </a:r>
          </a:p>
        </p:txBody>
      </p:sp>
      <p:sp>
        <p:nvSpPr>
          <p:cNvPr id="7" name="TextBox 6">
            <a:extLst>
              <a:ext uri="{FF2B5EF4-FFF2-40B4-BE49-F238E27FC236}">
                <a16:creationId xmlns:a16="http://schemas.microsoft.com/office/drawing/2014/main" id="{4A91AE5D-A250-0447-AABD-FD9C1527BACD}"/>
              </a:ext>
            </a:extLst>
          </p:cNvPr>
          <p:cNvSpPr txBox="1"/>
          <p:nvPr/>
        </p:nvSpPr>
        <p:spPr>
          <a:xfrm>
            <a:off x="346163" y="1123296"/>
            <a:ext cx="11486607" cy="5632311"/>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0E101A"/>
                </a:solidFill>
                <a:effectLst/>
                <a:latin typeface="Times New Roman" panose="02020603050405020304" pitchFamily="18" charset="0"/>
                <a:cs typeface="Times New Roman" panose="02020603050405020304" pitchFamily="18" charset="0"/>
              </a:rPr>
              <a:t>Deep neural networks may contain millions, even billions, of parameters or weights, making storage and computation significantly expensive and motivating a large body of work to reduce their complexity</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E101A"/>
                </a:solidFill>
                <a:effectLst/>
                <a:latin typeface="Times New Roman" panose="02020603050405020304" pitchFamily="18" charset="0"/>
                <a:cs typeface="Times New Roman" panose="02020603050405020304" pitchFamily="18" charset="0"/>
              </a:rPr>
              <a:t>Parameter sharing and parameter tying is another well-known approach for controlling the complexity of Deep Neural Networks by forcing certain weights to share the same value.</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i="0" dirty="0">
                <a:solidFill>
                  <a:srgbClr val="0E101A"/>
                </a:solidFill>
                <a:effectLst/>
                <a:latin typeface="Times New Roman" panose="02020603050405020304" pitchFamily="18" charset="0"/>
                <a:cs typeface="Times New Roman" panose="02020603050405020304" pitchFamily="18" charset="0"/>
              </a:rPr>
              <a:t>Parameter tying </a:t>
            </a:r>
            <a:r>
              <a:rPr lang="en-US" sz="2400" b="0" i="0" dirty="0">
                <a:solidFill>
                  <a:srgbClr val="0E101A"/>
                </a:solidFill>
                <a:effectLst/>
                <a:latin typeface="Times New Roman" panose="02020603050405020304" pitchFamily="18" charset="0"/>
                <a:cs typeface="Times New Roman" panose="02020603050405020304" pitchFamily="18" charset="0"/>
              </a:rPr>
              <a:t>is a regularization technique. </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E101A"/>
                </a:solidFill>
                <a:effectLst/>
                <a:latin typeface="Times New Roman" panose="02020603050405020304" pitchFamily="18" charset="0"/>
                <a:cs typeface="Times New Roman" panose="02020603050405020304" pitchFamily="18" charset="0"/>
              </a:rPr>
              <a:t>We divide the parameters or weights of a machine learning model into groups by leveraging prior knowledge, and all parameters in each group are constrained to take the same value. </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dirty="0">
                <a:solidFill>
                  <a:srgbClr val="0E101A"/>
                </a:solidFill>
                <a:effectLst/>
                <a:latin typeface="Times New Roman" panose="02020603050405020304" pitchFamily="18" charset="0"/>
                <a:cs typeface="Times New Roman" panose="02020603050405020304" pitchFamily="18" charset="0"/>
              </a:rPr>
              <a:t>In simple terms, we want to express that specific parameter should be close to each other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2" name="Rectangle 1">
            <a:extLst>
              <a:ext uri="{FF2B5EF4-FFF2-40B4-BE49-F238E27FC236}">
                <a16:creationId xmlns:a16="http://schemas.microsoft.com/office/drawing/2014/main" id="{B18BBEB9-BDF2-1887-9529-C6ABE7DD0245}"/>
              </a:ext>
            </a:extLst>
          </p:cNvPr>
          <p:cNvSpPr/>
          <p:nvPr/>
        </p:nvSpPr>
        <p:spPr>
          <a:xfrm>
            <a:off x="4397010" y="600076"/>
            <a:ext cx="4373337"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Parameter sharing &amp; Tying</a:t>
            </a:r>
          </a:p>
        </p:txBody>
      </p:sp>
      <p:sp>
        <p:nvSpPr>
          <p:cNvPr id="7" name="TextBox 6">
            <a:extLst>
              <a:ext uri="{FF2B5EF4-FFF2-40B4-BE49-F238E27FC236}">
                <a16:creationId xmlns:a16="http://schemas.microsoft.com/office/drawing/2014/main" id="{4A91AE5D-A250-0447-AABD-FD9C1527BACD}"/>
              </a:ext>
            </a:extLst>
          </p:cNvPr>
          <p:cNvSpPr txBox="1"/>
          <p:nvPr/>
        </p:nvSpPr>
        <p:spPr>
          <a:xfrm>
            <a:off x="346163" y="1123296"/>
            <a:ext cx="11486607" cy="5262979"/>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Approach was used for regularizing the parameters of one model, trained as a supervised classifier, to be close to the parameters of another model, trained in an unsupervised paradigm.</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solidFill>
                  <a:srgbClr val="0E101A"/>
                </a:solidFill>
                <a:latin typeface="Times New Roman" panose="02020603050405020304" pitchFamily="18" charset="0"/>
                <a:cs typeface="Times New Roman" panose="02020603050405020304" pitchFamily="18" charset="0"/>
              </a:rPr>
              <a:t>Parameter sharing</a:t>
            </a:r>
            <a:r>
              <a:rPr lang="en-US" sz="2400" dirty="0">
                <a:solidFill>
                  <a:srgbClr val="0E101A"/>
                </a:solidFill>
                <a:latin typeface="Times New Roman" panose="02020603050405020304" pitchFamily="18" charset="0"/>
                <a:cs typeface="Times New Roman" panose="02020603050405020304" pitchFamily="18" charset="0"/>
              </a:rPr>
              <a:t> is where we – force sets of parameters to be equal</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Because we interpret various models or model components as sharing a unique set of parameters, only a subset of the parameters needs to be stored in memory </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Applications:</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t>Most extensive use of parameter sharing is in convolutional neural networks (CNNs) </a:t>
            </a: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solidFill>
                <a:srgbClr val="0E101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8230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2" name="Rectangle 1">
            <a:extLst>
              <a:ext uri="{FF2B5EF4-FFF2-40B4-BE49-F238E27FC236}">
                <a16:creationId xmlns:a16="http://schemas.microsoft.com/office/drawing/2014/main" id="{B18BBEB9-BDF2-1887-9529-C6ABE7DD0245}"/>
              </a:ext>
            </a:extLst>
          </p:cNvPr>
          <p:cNvSpPr/>
          <p:nvPr/>
        </p:nvSpPr>
        <p:spPr>
          <a:xfrm>
            <a:off x="4397010" y="804661"/>
            <a:ext cx="4373337"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Parameter sharing &amp; Tying</a:t>
            </a:r>
          </a:p>
        </p:txBody>
      </p:sp>
      <p:sp>
        <p:nvSpPr>
          <p:cNvPr id="3" name="Rectangle 2">
            <a:extLst>
              <a:ext uri="{FF2B5EF4-FFF2-40B4-BE49-F238E27FC236}">
                <a16:creationId xmlns:a16="http://schemas.microsoft.com/office/drawing/2014/main" id="{1359CAAA-9397-AA61-E6DF-8AAE64356561}"/>
              </a:ext>
            </a:extLst>
          </p:cNvPr>
          <p:cNvSpPr/>
          <p:nvPr/>
        </p:nvSpPr>
        <p:spPr>
          <a:xfrm>
            <a:off x="587010" y="1656664"/>
            <a:ext cx="11082476" cy="646331"/>
          </a:xfrm>
          <a:prstGeom prst="rect">
            <a:avLst/>
          </a:prstGeom>
        </p:spPr>
        <p:txBody>
          <a:bodyPr wrap="square">
            <a:spAutoFit/>
          </a:bodyPr>
          <a:lstStyle/>
          <a:p>
            <a:r>
              <a:rPr lang="en-US" sz="1800" b="1" i="1" dirty="0"/>
              <a:t>Shared weights</a:t>
            </a:r>
            <a:r>
              <a:rPr lang="en-US" sz="1800" dirty="0"/>
              <a:t> simply means that use same weight vector to do the </a:t>
            </a:r>
            <a:r>
              <a:rPr lang="en-US" sz="1800" i="1" dirty="0"/>
              <a:t>convulations. </a:t>
            </a:r>
            <a:r>
              <a:rPr lang="en-US" sz="1800" dirty="0"/>
              <a:t>The main motivation for this is limit the number of parameters.</a:t>
            </a:r>
          </a:p>
        </p:txBody>
      </p:sp>
      <p:pic>
        <p:nvPicPr>
          <p:cNvPr id="4" name="Picture 3">
            <a:extLst>
              <a:ext uri="{FF2B5EF4-FFF2-40B4-BE49-F238E27FC236}">
                <a16:creationId xmlns:a16="http://schemas.microsoft.com/office/drawing/2014/main" id="{39B46FD8-7E16-A1B4-1018-875216B98A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0760" y="2281082"/>
            <a:ext cx="5772397" cy="2062318"/>
          </a:xfrm>
          <a:prstGeom prst="rect">
            <a:avLst/>
          </a:prstGeom>
        </p:spPr>
      </p:pic>
      <p:sp>
        <p:nvSpPr>
          <p:cNvPr id="5" name="Rectangle 4">
            <a:extLst>
              <a:ext uri="{FF2B5EF4-FFF2-40B4-BE49-F238E27FC236}">
                <a16:creationId xmlns:a16="http://schemas.microsoft.com/office/drawing/2014/main" id="{2D7C90C4-AEAD-E17B-17B2-262BBD3333A0}"/>
              </a:ext>
            </a:extLst>
          </p:cNvPr>
          <p:cNvSpPr/>
          <p:nvPr/>
        </p:nvSpPr>
        <p:spPr>
          <a:xfrm>
            <a:off x="617487" y="4555006"/>
            <a:ext cx="10581733" cy="1754326"/>
          </a:xfrm>
          <a:prstGeom prst="rect">
            <a:avLst/>
          </a:prstGeom>
        </p:spPr>
        <p:txBody>
          <a:bodyPr wrap="square">
            <a:spAutoFit/>
          </a:bodyPr>
          <a:lstStyle/>
          <a:p>
            <a:pPr algn="just"/>
            <a:r>
              <a:rPr lang="en-US" sz="1800" dirty="0"/>
              <a:t>We can dramatically reduce down our parameters by one intuitive assumption that if one feature is important to compute at one point so it is on another point. </a:t>
            </a:r>
            <a:r>
              <a:rPr lang="en-US" sz="1800" b="1" dirty="0"/>
              <a:t>Example: </a:t>
            </a:r>
            <a:r>
              <a:rPr lang="en-US" sz="1800" dirty="0"/>
              <a:t>if detecting an edge is important at particular position. So, it is for all positions that edge repeat itself due to the </a:t>
            </a:r>
            <a:r>
              <a:rPr lang="en-US" sz="1800" b="1" i="1" dirty="0"/>
              <a:t>translationally-invariant structure of images</a:t>
            </a:r>
            <a:r>
              <a:rPr lang="en-US" sz="1800" dirty="0"/>
              <a:t>. This will lead to faster convergence. Also, we have limited the flexibility which can also act a regularization mechanism avoiding overfitting. Consider the case where we want to process two sets of images in parallel, but also want columns to share parameters.</a:t>
            </a:r>
          </a:p>
        </p:txBody>
      </p:sp>
      <p:sp>
        <p:nvSpPr>
          <p:cNvPr id="6" name="Rounded Rectangle 17">
            <a:extLst>
              <a:ext uri="{FF2B5EF4-FFF2-40B4-BE49-F238E27FC236}">
                <a16:creationId xmlns:a16="http://schemas.microsoft.com/office/drawing/2014/main" id="{73B851FA-C186-D403-C7D5-CF74AA5D49BB}"/>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0152311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8" name="TextBox 7">
            <a:extLst>
              <a:ext uri="{FF2B5EF4-FFF2-40B4-BE49-F238E27FC236}">
                <a16:creationId xmlns:a16="http://schemas.microsoft.com/office/drawing/2014/main" id="{A16EE3A8-FDCB-A8C9-4AE0-A6525F897FCD}"/>
              </a:ext>
            </a:extLst>
          </p:cNvPr>
          <p:cNvSpPr txBox="1"/>
          <p:nvPr/>
        </p:nvSpPr>
        <p:spPr>
          <a:xfrm>
            <a:off x="4285788" y="707963"/>
            <a:ext cx="4237727" cy="584775"/>
          </a:xfrm>
          <a:prstGeom prst="rect">
            <a:avLst/>
          </a:prstGeom>
          <a:noFill/>
        </p:spPr>
        <p:txBody>
          <a:bodyPr wrap="square">
            <a:spAutoFit/>
          </a:bodyPr>
          <a:lstStyle/>
          <a:p>
            <a:r>
              <a:rPr lang="en-US" sz="3200" b="1" dirty="0">
                <a:solidFill>
                  <a:srgbClr val="000000"/>
                </a:solidFill>
                <a:latin typeface="Times New Roman" panose="02020603050405020304" pitchFamily="18" charset="0"/>
                <a:ea typeface="Times New Roman" panose="02020603050405020304" pitchFamily="18" charset="0"/>
              </a:rPr>
              <a:t>Injecting noise at input</a:t>
            </a:r>
            <a:endParaRPr lang="en-US" sz="3200" b="1" dirty="0"/>
          </a:p>
        </p:txBody>
      </p:sp>
      <p:sp>
        <p:nvSpPr>
          <p:cNvPr id="10" name="TextBox 9">
            <a:extLst>
              <a:ext uri="{FF2B5EF4-FFF2-40B4-BE49-F238E27FC236}">
                <a16:creationId xmlns:a16="http://schemas.microsoft.com/office/drawing/2014/main" id="{D5097870-0E36-3869-86F9-CADDEA4CA0C8}"/>
              </a:ext>
            </a:extLst>
          </p:cNvPr>
          <p:cNvSpPr txBox="1"/>
          <p:nvPr/>
        </p:nvSpPr>
        <p:spPr>
          <a:xfrm>
            <a:off x="391885" y="1292738"/>
            <a:ext cx="11408229" cy="5262979"/>
          </a:xfrm>
          <a:prstGeom prst="rect">
            <a:avLst/>
          </a:prstGeom>
          <a:noFill/>
        </p:spPr>
        <p:txBody>
          <a:bodyPr wrap="square">
            <a:spAutoFit/>
          </a:bodyPr>
          <a:lstStyle/>
          <a:p>
            <a:pPr algn="just"/>
            <a:r>
              <a:rPr lang="en-US" sz="2400" dirty="0">
                <a:solidFill>
                  <a:srgbClr val="0E101A"/>
                </a:solidFill>
                <a:latin typeface="Times New Roman" panose="02020603050405020304" pitchFamily="18" charset="0"/>
                <a:cs typeface="Times New Roman" panose="02020603050405020304" pitchFamily="18" charset="0"/>
              </a:rPr>
              <a:t>We know that there are mainly two problems in the case of building or training a neural network: </a:t>
            </a:r>
          </a:p>
          <a:p>
            <a:pPr marL="742950" lvl="1" indent="-28575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over-fitting and </a:t>
            </a:r>
          </a:p>
          <a:p>
            <a:pPr marL="742950" lvl="1" indent="-28575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under-fitting. </a:t>
            </a:r>
          </a:p>
          <a:p>
            <a:pPr algn="just"/>
            <a:endParaRPr lang="en-US" sz="2400" dirty="0">
              <a:solidFill>
                <a:srgbClr val="0E101A"/>
              </a:solidFill>
              <a:latin typeface="Times New Roman" panose="02020603050405020304" pitchFamily="18" charset="0"/>
              <a:cs typeface="Times New Roman" panose="02020603050405020304" pitchFamily="18" charset="0"/>
            </a:endParaRPr>
          </a:p>
          <a:p>
            <a:pPr algn="just"/>
            <a:r>
              <a:rPr lang="en-US" sz="2400" dirty="0">
                <a:solidFill>
                  <a:srgbClr val="0E101A"/>
                </a:solidFill>
                <a:latin typeface="Times New Roman" panose="02020603050405020304" pitchFamily="18" charset="0"/>
                <a:cs typeface="Times New Roman" panose="02020603050405020304" pitchFamily="18" charset="0"/>
              </a:rPr>
              <a:t>Well, we know that the concept of overfitting is that the model is overtrained on the given input samples. Thus, this leads to around 100% accuracy of the model. But this results in showing less accuracy in the test data. </a:t>
            </a:r>
          </a:p>
          <a:p>
            <a:pPr algn="just"/>
            <a:endParaRPr lang="en-US" sz="2400" dirty="0">
              <a:solidFill>
                <a:srgbClr val="0E101A"/>
              </a:solidFill>
              <a:latin typeface="Times New Roman" panose="02020603050405020304" pitchFamily="18" charset="0"/>
              <a:cs typeface="Times New Roman" panose="02020603050405020304" pitchFamily="18" charset="0"/>
            </a:endParaRPr>
          </a:p>
          <a:p>
            <a:pPr algn="just"/>
            <a:r>
              <a:rPr lang="en-US" sz="2400" dirty="0">
                <a:solidFill>
                  <a:srgbClr val="0E101A"/>
                </a:solidFill>
                <a:latin typeface="Times New Roman" panose="02020603050405020304" pitchFamily="18" charset="0"/>
                <a:cs typeface="Times New Roman" panose="02020603050405020304" pitchFamily="18" charset="0"/>
              </a:rPr>
              <a:t>In order to reduce this problem, we have some methodologies like generalization techniques. </a:t>
            </a:r>
          </a:p>
          <a:p>
            <a:pPr algn="just"/>
            <a:endParaRPr lang="en-US" sz="2400" dirty="0">
              <a:solidFill>
                <a:srgbClr val="0E101A"/>
              </a:solidFill>
              <a:latin typeface="Times New Roman" panose="02020603050405020304" pitchFamily="18" charset="0"/>
              <a:cs typeface="Times New Roman" panose="02020603050405020304" pitchFamily="18" charset="0"/>
            </a:endParaRPr>
          </a:p>
          <a:p>
            <a:pPr algn="just"/>
            <a:r>
              <a:rPr lang="en-US" sz="2400" dirty="0">
                <a:solidFill>
                  <a:srgbClr val="0E101A"/>
                </a:solidFill>
                <a:latin typeface="Times New Roman" panose="02020603050405020304" pitchFamily="18" charset="0"/>
                <a:cs typeface="Times New Roman" panose="02020603050405020304" pitchFamily="18" charset="0"/>
              </a:rPr>
              <a:t>Along with them, the new concept of noise injection is added to reduce the problem of overfitting.</a:t>
            </a:r>
            <a:endParaRPr lang="en-IN" sz="2400" dirty="0">
              <a:solidFill>
                <a:srgbClr val="0E101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4247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6" name="TextBox 25"/>
          <p:cNvSpPr txBox="1"/>
          <p:nvPr/>
        </p:nvSpPr>
        <p:spPr>
          <a:xfrm>
            <a:off x="1139483" y="984738"/>
            <a:ext cx="10227212" cy="5355312"/>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a16="http://schemas.microsoft.com/office/drawing/2014/main" id="{45821A62-5F44-3CFD-392D-6EDB222F8C75}"/>
              </a:ext>
            </a:extLst>
          </p:cNvPr>
          <p:cNvSpPr/>
          <p:nvPr/>
        </p:nvSpPr>
        <p:spPr>
          <a:xfrm>
            <a:off x="4440700" y="600076"/>
            <a:ext cx="4267200" cy="584775"/>
          </a:xfrm>
          <a:prstGeom prst="rect">
            <a:avLst/>
          </a:prstGeom>
        </p:spPr>
        <p:txBody>
          <a:bodyPr wrap="square">
            <a:spAutoFit/>
          </a:bodyPr>
          <a:lstStyle/>
          <a:p>
            <a:r>
              <a:rPr lang="en-US" sz="3200" b="1" dirty="0">
                <a:solidFill>
                  <a:srgbClr val="000000"/>
                </a:solidFill>
                <a:latin typeface="Times New Roman" panose="02020603050405020304" pitchFamily="18" charset="0"/>
                <a:ea typeface="Times New Roman" panose="02020603050405020304" pitchFamily="18" charset="0"/>
              </a:rPr>
              <a:t>Injecting noise at input</a:t>
            </a:r>
            <a:endParaRPr lang="en-US" sz="3200" b="1" dirty="0"/>
          </a:p>
        </p:txBody>
      </p:sp>
      <p:pic>
        <p:nvPicPr>
          <p:cNvPr id="3" name="Picture 2">
            <a:extLst>
              <a:ext uri="{FF2B5EF4-FFF2-40B4-BE49-F238E27FC236}">
                <a16:creationId xmlns:a16="http://schemas.microsoft.com/office/drawing/2014/main" id="{35A5C268-7B4F-E6C2-60DF-323C4D1617FD}"/>
              </a:ext>
            </a:extLst>
          </p:cNvPr>
          <p:cNvPicPr>
            <a:picLocks noChangeAspect="1"/>
          </p:cNvPicPr>
          <p:nvPr/>
        </p:nvPicPr>
        <p:blipFill>
          <a:blip r:embed="rId3"/>
          <a:stretch>
            <a:fillRect/>
          </a:stretch>
        </p:blipFill>
        <p:spPr>
          <a:xfrm>
            <a:off x="574933" y="1226079"/>
            <a:ext cx="10985696" cy="5113971"/>
          </a:xfrm>
          <a:prstGeom prst="rect">
            <a:avLst/>
          </a:prstGeom>
        </p:spPr>
      </p:pic>
      <p:pic>
        <p:nvPicPr>
          <p:cNvPr id="6" name="Picture 5">
            <a:extLst>
              <a:ext uri="{FF2B5EF4-FFF2-40B4-BE49-F238E27FC236}">
                <a16:creationId xmlns:a16="http://schemas.microsoft.com/office/drawing/2014/main" id="{E5FCB35B-2EF6-D354-7866-5615CD68870B}"/>
              </a:ext>
            </a:extLst>
          </p:cNvPr>
          <p:cNvPicPr>
            <a:picLocks noChangeAspect="1"/>
          </p:cNvPicPr>
          <p:nvPr/>
        </p:nvPicPr>
        <p:blipFill>
          <a:blip r:embed="rId4"/>
          <a:stretch>
            <a:fillRect/>
          </a:stretch>
        </p:blipFill>
        <p:spPr>
          <a:xfrm>
            <a:off x="9737920" y="4711275"/>
            <a:ext cx="1628775" cy="1628775"/>
          </a:xfrm>
          <a:prstGeom prst="rect">
            <a:avLst/>
          </a:prstGeom>
        </p:spPr>
      </p:pic>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extBox 1">
            <a:extLst>
              <a:ext uri="{FF2B5EF4-FFF2-40B4-BE49-F238E27FC236}">
                <a16:creationId xmlns:a16="http://schemas.microsoft.com/office/drawing/2014/main" id="{31F13F93-2025-C4D6-385F-79B07B943F3C}"/>
              </a:ext>
            </a:extLst>
          </p:cNvPr>
          <p:cNvSpPr txBox="1"/>
          <p:nvPr/>
        </p:nvSpPr>
        <p:spPr>
          <a:xfrm>
            <a:off x="105273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465208FB-F95B-EC30-2424-961A184C8D94}"/>
              </a:ext>
            </a:extLst>
          </p:cNvPr>
          <p:cNvPicPr>
            <a:picLocks noChangeAspect="1"/>
          </p:cNvPicPr>
          <p:nvPr/>
        </p:nvPicPr>
        <p:blipFill>
          <a:blip r:embed="rId3"/>
          <a:stretch>
            <a:fillRect/>
          </a:stretch>
        </p:blipFill>
        <p:spPr>
          <a:xfrm>
            <a:off x="664029" y="1034142"/>
            <a:ext cx="10885714" cy="5498045"/>
          </a:xfrm>
          <a:prstGeom prst="rect">
            <a:avLst/>
          </a:prstGeom>
        </p:spPr>
      </p:pic>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3" name="TextBox 2">
            <a:extLst>
              <a:ext uri="{FF2B5EF4-FFF2-40B4-BE49-F238E27FC236}">
                <a16:creationId xmlns:a16="http://schemas.microsoft.com/office/drawing/2014/main" id="{0F52A4F5-3A2D-72F2-1437-941FE8186B44}"/>
              </a:ext>
            </a:extLst>
          </p:cNvPr>
          <p:cNvSpPr txBox="1"/>
          <p:nvPr/>
        </p:nvSpPr>
        <p:spPr>
          <a:xfrm>
            <a:off x="484415" y="937369"/>
            <a:ext cx="11223170" cy="5632311"/>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Thus, adding noise expands the training dataset size. </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Each time when a training sample is exposed to the model, some random noise is added to the input variables making them different every time it is exposed to the model. </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The most common noise added during the training of the model is Gaussian noise or white noise.</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The main advantage of Gaussian noise is that we can have a look at the standard deviation of the random Noise, and thus can control it by the amount of spread it.</a:t>
            </a: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dirty="0">
              <a:solidFill>
                <a:srgbClr val="0E101A"/>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rgbClr val="0E101A"/>
                </a:solidFill>
                <a:latin typeface="Times New Roman" panose="02020603050405020304" pitchFamily="18" charset="0"/>
                <a:cs typeface="Times New Roman" panose="02020603050405020304" pitchFamily="18" charset="0"/>
              </a:rPr>
              <a:t>The major point is that we need to add noise only during the training stage, like adding noise to activations, weights, gradients, and outputs.</a:t>
            </a:r>
          </a:p>
          <a:p>
            <a:pPr marL="342900" indent="-342900" algn="just">
              <a:buFont typeface="Arial" panose="020B0604020202020204" pitchFamily="34" charset="0"/>
              <a:buChar char="•"/>
            </a:pPr>
            <a:endParaRPr lang="en-IN" sz="2400" dirty="0">
              <a:solidFill>
                <a:srgbClr val="0E101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A00F5F-5366-4B1C-9406-30DECA796ABB}">
  <ds:schemaRefs>
    <ds:schemaRef ds:uri="http://schemas.microsoft.com/sharepoint/v3/contenttype/forms"/>
  </ds:schemaRefs>
</ds:datastoreItem>
</file>

<file path=customXml/itemProps2.xml><?xml version="1.0" encoding="utf-8"?>
<ds:datastoreItem xmlns:ds="http://schemas.openxmlformats.org/officeDocument/2006/customXml" ds:itemID="{EBBD0A98-E68B-4DAA-8964-2F739D6D4075}">
  <ds:schemaRefs>
    <ds:schemaRef ds:uri="0125a647-8023-46ae-ae6e-85cf36d841bd"/>
    <ds:schemaRef ds:uri="d43ee83c-3e71-4748-8ebc-8eaadf7934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164</TotalTime>
  <Words>1015</Words>
  <Application>Microsoft Office PowerPoint</Application>
  <PresentationFormat>Widescreen</PresentationFormat>
  <Paragraphs>171</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Muli</vt:lpstr>
      <vt:lpstr>Poppins</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santhisri T</cp:lastModifiedBy>
  <cp:revision>57</cp:revision>
  <dcterms:created xsi:type="dcterms:W3CDTF">2020-02-08T09:57:44Z</dcterms:created>
  <dcterms:modified xsi:type="dcterms:W3CDTF">2023-01-27T16:43:06Z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