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28.png" ContentType="image/png"/>
  <Override PartName="/ppt/media/image4.png" ContentType="image/png"/>
  <Override PartName="/ppt/media/image27.png" ContentType="image/png"/>
  <Override PartName="/ppt/media/image3.png" ContentType="image/png"/>
  <Override PartName="/ppt/media/image26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6FC05E75-7191-4A6A-A63B-38A9D0B1E3CB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6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8D9FA42-9FE3-47EC-820D-F518C63D326D}" type="slidenum">
              <a:rPr b="0" lang="en-US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2cc">
            <a:alpha val="2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0" descr="Background pattern&#10;&#10;Description automatically generated"/>
          <p:cNvPicPr/>
          <p:nvPr/>
        </p:nvPicPr>
        <p:blipFill>
          <a:blip r:embed="rId2">
            <a:alphaModFix amt="50000"/>
          </a:blip>
          <a:stretch/>
        </p:blipFill>
        <p:spPr>
          <a:xfrm>
            <a:off x="0" y="0"/>
            <a:ext cx="3003120" cy="300312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0" y="6812280"/>
            <a:ext cx="12191760" cy="45360"/>
          </a:xfrm>
          <a:prstGeom prst="rect">
            <a:avLst/>
          </a:prstGeom>
          <a:solidFill>
            <a:srgbClr val="ba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2"/>
          <p:cNvSpPr/>
          <p:nvPr/>
        </p:nvSpPr>
        <p:spPr>
          <a:xfrm>
            <a:off x="0" y="0"/>
            <a:ext cx="12191760" cy="45360"/>
          </a:xfrm>
          <a:prstGeom prst="rect">
            <a:avLst/>
          </a:prstGeom>
          <a:solidFill>
            <a:srgbClr val="ba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13" descr="Background pattern&#10;&#10;Description automatically generated"/>
          <p:cNvPicPr/>
          <p:nvPr/>
        </p:nvPicPr>
        <p:blipFill>
          <a:blip r:embed="rId3">
            <a:alphaModFix amt="35000"/>
          </a:blip>
          <a:srcRect l="0" t="0" r="26719" b="8105"/>
          <a:stretch/>
        </p:blipFill>
        <p:spPr>
          <a:xfrm>
            <a:off x="8376480" y="4104720"/>
            <a:ext cx="3815280" cy="2707200"/>
          </a:xfrm>
          <a:prstGeom prst="rect">
            <a:avLst/>
          </a:prstGeom>
          <a:ln>
            <a:noFill/>
          </a:ln>
        </p:spPr>
      </p:pic>
      <p:sp>
        <p:nvSpPr>
          <p:cNvPr id="4" name="CustomShape 3"/>
          <p:cNvSpPr/>
          <p:nvPr/>
        </p:nvSpPr>
        <p:spPr>
          <a:xfrm>
            <a:off x="0" y="6603120"/>
            <a:ext cx="213156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f2f2f2"/>
                </a:solidFill>
                <a:latin typeface="Calibri"/>
              </a:rPr>
              <a:t>CREATED BY K. VICTOR BABU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0" y="0"/>
            <a:ext cx="5466960" cy="5987520"/>
          </a:xfrm>
          <a:prstGeom prst="rect">
            <a:avLst/>
          </a:prstGeom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2cc">
            <a:alpha val="2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10" descr="Background pattern&#10;&#10;Description automatically generated"/>
          <p:cNvPicPr/>
          <p:nvPr/>
        </p:nvPicPr>
        <p:blipFill>
          <a:blip r:embed="rId2">
            <a:alphaModFix amt="50000"/>
          </a:blip>
          <a:stretch/>
        </p:blipFill>
        <p:spPr>
          <a:xfrm>
            <a:off x="0" y="0"/>
            <a:ext cx="3003120" cy="3003120"/>
          </a:xfrm>
          <a:prstGeom prst="rect">
            <a:avLst/>
          </a:prstGeom>
          <a:ln>
            <a:noFill/>
          </a:ln>
        </p:spPr>
      </p:pic>
      <p:sp>
        <p:nvSpPr>
          <p:cNvPr id="44" name="CustomShape 1"/>
          <p:cNvSpPr/>
          <p:nvPr/>
        </p:nvSpPr>
        <p:spPr>
          <a:xfrm>
            <a:off x="0" y="6812280"/>
            <a:ext cx="12191760" cy="45360"/>
          </a:xfrm>
          <a:prstGeom prst="rect">
            <a:avLst/>
          </a:prstGeom>
          <a:solidFill>
            <a:srgbClr val="ba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0" y="0"/>
            <a:ext cx="12191760" cy="45360"/>
          </a:xfrm>
          <a:prstGeom prst="rect">
            <a:avLst/>
          </a:prstGeom>
          <a:solidFill>
            <a:srgbClr val="ba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" name="Picture 13" descr="Background pattern&#10;&#10;Description automatically generated"/>
          <p:cNvPicPr/>
          <p:nvPr/>
        </p:nvPicPr>
        <p:blipFill>
          <a:blip r:embed="rId3">
            <a:alphaModFix amt="35000"/>
          </a:blip>
          <a:srcRect l="0" t="0" r="26719" b="8105"/>
          <a:stretch/>
        </p:blipFill>
        <p:spPr>
          <a:xfrm>
            <a:off x="8376480" y="4104720"/>
            <a:ext cx="3815280" cy="2707200"/>
          </a:xfrm>
          <a:prstGeom prst="rect">
            <a:avLst/>
          </a:prstGeom>
          <a:ln>
            <a:noFill/>
          </a:ln>
        </p:spPr>
      </p:pic>
      <p:sp>
        <p:nvSpPr>
          <p:cNvPr id="47" name="CustomShape 3"/>
          <p:cNvSpPr/>
          <p:nvPr/>
        </p:nvSpPr>
        <p:spPr>
          <a:xfrm>
            <a:off x="0" y="6603120"/>
            <a:ext cx="213156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f2f2f2"/>
                </a:solidFill>
                <a:latin typeface="Calibri"/>
              </a:rPr>
              <a:t>CREATED BY K. VICTOR BABU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36C2B4B4-ADAE-4AC2-BBD5-8163FF96A9D8}" type="datetime">
              <a:rPr b="0" lang="en-US" sz="1800" spc="-1" strike="noStrike">
                <a:solidFill>
                  <a:srgbClr val="8b8b8b"/>
                </a:solidFill>
                <a:latin typeface="Calibri"/>
              </a:rPr>
              <a:t>4/2/24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52" name="PlaceHolder 8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0D64A6BF-3756-414C-8EC3-03B645526AA6}" type="slidenum">
              <a:rPr b="0" lang="en-US" sz="18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pic>
        <p:nvPicPr>
          <p:cNvPr id="96" name="Google Shape;464;p16" descr=""/>
          <p:cNvPicPr/>
          <p:nvPr/>
        </p:nvPicPr>
        <p:blipFill>
          <a:blip r:embed="rId1"/>
          <a:stretch/>
        </p:blipFill>
        <p:spPr>
          <a:xfrm>
            <a:off x="0" y="117000"/>
            <a:ext cx="6027120" cy="6623640"/>
          </a:xfrm>
          <a:prstGeom prst="rect">
            <a:avLst/>
          </a:prstGeom>
          <a:ln>
            <a:noFill/>
          </a:ln>
        </p:spPr>
      </p:pic>
      <p:sp>
        <p:nvSpPr>
          <p:cNvPr id="97" name="CustomShape 2"/>
          <p:cNvSpPr/>
          <p:nvPr/>
        </p:nvSpPr>
        <p:spPr>
          <a:xfrm>
            <a:off x="5394600" y="1933560"/>
            <a:ext cx="6902280" cy="338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3200" spc="-1" strike="noStrike" cap="all">
                <a:solidFill>
                  <a:srgbClr val="c00000"/>
                </a:solidFill>
                <a:latin typeface="Calibri"/>
              </a:rPr>
              <a:t>Deep Learning</a:t>
            </a:r>
            <a:endParaRPr b="0" lang="en-IN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3200" spc="-1" strike="noStrike" cap="all">
                <a:solidFill>
                  <a:srgbClr val="c00000"/>
                </a:solidFill>
                <a:latin typeface="Calibri"/>
              </a:rPr>
              <a:t>20CS3269AA</a:t>
            </a:r>
            <a:endParaRPr b="0" lang="en-IN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IN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IN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2000" spc="-1" strike="noStrike">
                <a:solidFill>
                  <a:srgbClr val="808080"/>
                </a:solidFill>
                <a:latin typeface="Calibri"/>
                <a:ea typeface="BioRhyme ExtraBold"/>
              </a:rPr>
              <a:t>Topic: </a:t>
            </a:r>
            <a:endParaRPr b="0" lang="en-IN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 cap="all">
                <a:solidFill>
                  <a:srgbClr val="c00000"/>
                </a:solidFill>
                <a:latin typeface="Calibri"/>
                <a:ea typeface="BioRhyme ExtraBold"/>
              </a:rPr>
              <a:t>DropOUT, Early stopping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6233400" y="925560"/>
            <a:ext cx="4485960" cy="574560"/>
          </a:xfrm>
          <a:prstGeom prst="roundRect">
            <a:avLst>
              <a:gd name="adj" fmla="val 16667"/>
            </a:avLst>
          </a:prstGeom>
          <a:solidFill>
            <a:schemeClr val="bg1">
              <a:alpha val="6000"/>
            </a:schemeClr>
          </a:solidFill>
          <a:ln>
            <a:solidFill>
              <a:srgbClr val="c00000"/>
            </a:solidFill>
            <a:round/>
          </a:ln>
          <a:effectLst>
            <a:innerShdw blurRad="114300">
              <a:schemeClr val="bg1">
                <a:lumMod val="8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6095880" y="830880"/>
            <a:ext cx="4595040" cy="13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c00000"/>
                </a:solidFill>
                <a:latin typeface="Calibri"/>
              </a:rPr>
              <a:t>Department of ---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7623000" y="4758120"/>
            <a:ext cx="2234880" cy="452520"/>
          </a:xfrm>
          <a:prstGeom prst="roundRect">
            <a:avLst>
              <a:gd name="adj" fmla="val 35613"/>
            </a:avLst>
          </a:prstGeom>
          <a:solidFill>
            <a:srgbClr val="c00000"/>
          </a:solidFill>
          <a:ln>
            <a:noFill/>
          </a:ln>
          <a:effectLst>
            <a:outerShdw algn="ctr" blurRad="190500" rotWithShape="0" sx="102000" sy="102000">
              <a:srgbClr val="000000">
                <a:alpha val="2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Session - 14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0" y="6812280"/>
            <a:ext cx="12191760" cy="45360"/>
          </a:xfrm>
          <a:prstGeom prst="rect">
            <a:avLst/>
          </a:prstGeom>
          <a:solidFill>
            <a:srgbClr val="ba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7"/>
          <p:cNvSpPr/>
          <p:nvPr/>
        </p:nvSpPr>
        <p:spPr>
          <a:xfrm>
            <a:off x="0" y="0"/>
            <a:ext cx="12191760" cy="45360"/>
          </a:xfrm>
          <a:prstGeom prst="rect">
            <a:avLst/>
          </a:prstGeom>
          <a:solidFill>
            <a:srgbClr val="ba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Picture 2" descr="KL Deemed to be University Logo"/>
          <p:cNvPicPr/>
          <p:nvPr/>
        </p:nvPicPr>
        <p:blipFill>
          <a:blip r:embed="rId2"/>
          <a:stretch/>
        </p:blipFill>
        <p:spPr>
          <a:xfrm>
            <a:off x="222840" y="82080"/>
            <a:ext cx="2509560" cy="106128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icture 2" descr="KL Deemed to be University Logo"/>
          <p:cNvPicPr/>
          <p:nvPr/>
        </p:nvPicPr>
        <p:blipFill>
          <a:blip r:embed="rId1"/>
          <a:stretch/>
        </p:blipFill>
        <p:spPr>
          <a:xfrm>
            <a:off x="0" y="0"/>
            <a:ext cx="1990440" cy="599760"/>
          </a:xfrm>
          <a:prstGeom prst="rect">
            <a:avLst/>
          </a:prstGeom>
          <a:ln>
            <a:noFill/>
          </a:ln>
        </p:spPr>
      </p:pic>
      <p:pic>
        <p:nvPicPr>
          <p:cNvPr id="143" name="Picture 1" descr=""/>
          <p:cNvPicPr/>
          <p:nvPr/>
        </p:nvPicPr>
        <p:blipFill>
          <a:blip r:embed="rId2"/>
          <a:stretch/>
        </p:blipFill>
        <p:spPr>
          <a:xfrm>
            <a:off x="270000" y="804600"/>
            <a:ext cx="5856120" cy="2317320"/>
          </a:xfrm>
          <a:prstGeom prst="rect">
            <a:avLst/>
          </a:prstGeom>
          <a:ln>
            <a:noFill/>
          </a:ln>
        </p:spPr>
      </p:pic>
      <p:sp>
        <p:nvSpPr>
          <p:cNvPr id="144" name="CustomShape 1"/>
          <p:cNvSpPr/>
          <p:nvPr/>
        </p:nvSpPr>
        <p:spPr>
          <a:xfrm>
            <a:off x="544320" y="3282480"/>
            <a:ext cx="527904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666666"/>
                </a:solidFill>
                <a:latin typeface="FranklinGothic-Demi"/>
              </a:rPr>
              <a:t>Dropout applied to an </a:t>
            </a:r>
            <a:r>
              <a:rPr b="0" lang="en-US" sz="1800" spc="-1" strike="noStrike">
                <a:solidFill>
                  <a:srgbClr val="666666"/>
                </a:solidFill>
                <a:latin typeface="FranklinGothic-Demi"/>
              </a:rPr>
              <a:t>activation matrix at training time, </a:t>
            </a:r>
            <a:r>
              <a:rPr b="0" lang="en-IN" sz="1800" spc="-1" strike="noStrike">
                <a:solidFill>
                  <a:srgbClr val="666666"/>
                </a:solidFill>
                <a:latin typeface="FranklinGothic-Demi"/>
              </a:rPr>
              <a:t>with rescaling happening during </a:t>
            </a:r>
            <a:r>
              <a:rPr b="0" lang="en-US" sz="1800" spc="-1" strike="noStrike">
                <a:solidFill>
                  <a:srgbClr val="666666"/>
                </a:solidFill>
                <a:latin typeface="FranklinGothic-Demi"/>
              </a:rPr>
              <a:t>training. At test time, the activation </a:t>
            </a:r>
            <a:r>
              <a:rPr b="0" lang="en-IN" sz="1800" spc="-1" strike="noStrike">
                <a:solidFill>
                  <a:srgbClr val="666666"/>
                </a:solidFill>
                <a:latin typeface="FranklinGothic-Demi"/>
              </a:rPr>
              <a:t>matrix is unchanged.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45" name="Picture 5" descr=""/>
          <p:cNvPicPr/>
          <p:nvPr/>
        </p:nvPicPr>
        <p:blipFill>
          <a:blip r:embed="rId3"/>
          <a:stretch/>
        </p:blipFill>
        <p:spPr>
          <a:xfrm>
            <a:off x="6368040" y="2808360"/>
            <a:ext cx="5398920" cy="3448440"/>
          </a:xfrm>
          <a:prstGeom prst="rect">
            <a:avLst/>
          </a:prstGeom>
          <a:ln>
            <a:noFill/>
          </a:ln>
        </p:spPr>
      </p:pic>
      <p:sp>
        <p:nvSpPr>
          <p:cNvPr id="146" name="CustomShape 2"/>
          <p:cNvSpPr/>
          <p:nvPr/>
        </p:nvSpPr>
        <p:spPr>
          <a:xfrm>
            <a:off x="3924360" y="115920"/>
            <a:ext cx="5475240" cy="559800"/>
          </a:xfrm>
          <a:prstGeom prst="roundRect">
            <a:avLst>
              <a:gd name="adj" fmla="val 16667"/>
            </a:avLst>
          </a:prstGeom>
          <a:solidFill>
            <a:srgbClr val="ba2532"/>
          </a:solidFill>
          <a:ln>
            <a:noFill/>
          </a:ln>
          <a:effectLst>
            <a:outerShdw algn="tl" blurRad="50800" dir="2700000" dist="37674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EXAMPLES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77" dur="indefinite" restart="never" nodeType="tmRoot">
          <p:childTnLst>
            <p:seq>
              <p:cTn id="78" dur="indefinite" nodeType="mainSeq">
                <p:childTnLst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2cc">
            <a:alpha val="2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2" descr="KL Deemed to be University Logo"/>
          <p:cNvPicPr/>
          <p:nvPr/>
        </p:nvPicPr>
        <p:blipFill>
          <a:blip r:embed="rId1"/>
          <a:stretch/>
        </p:blipFill>
        <p:spPr>
          <a:xfrm>
            <a:off x="0" y="0"/>
            <a:ext cx="1990440" cy="599760"/>
          </a:xfrm>
          <a:prstGeom prst="rect">
            <a:avLst/>
          </a:prstGeom>
          <a:ln>
            <a:noFill/>
          </a:ln>
        </p:spPr>
      </p:pic>
      <p:sp>
        <p:nvSpPr>
          <p:cNvPr id="148" name="CustomShape 1"/>
          <p:cNvSpPr/>
          <p:nvPr/>
        </p:nvSpPr>
        <p:spPr>
          <a:xfrm>
            <a:off x="2995200" y="171360"/>
            <a:ext cx="6201000" cy="428400"/>
          </a:xfrm>
          <a:prstGeom prst="roundRect">
            <a:avLst>
              <a:gd name="adj" fmla="val 16667"/>
            </a:avLst>
          </a:prstGeom>
          <a:solidFill>
            <a:srgbClr val="ba2532"/>
          </a:solidFill>
          <a:ln>
            <a:noFill/>
          </a:ln>
          <a:effectLst>
            <a:outerShdw algn="tl" blurRad="50800" dir="2700000" dist="37674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SUMMARY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577080" y="973440"/>
            <a:ext cx="11255400" cy="563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 indent="-456840">
              <a:lnSpc>
                <a:spcPct val="100000"/>
              </a:lnSpc>
              <a:buClr>
                <a:srgbClr val="262626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62626"/>
                </a:solidFill>
                <a:latin typeface="Times New Roman"/>
              </a:rPr>
              <a:t>Dropout is one of the most effective and most commonly used regularization techniques for neural networks, developed by Geoff Hinton and his students at the University </a:t>
            </a:r>
            <a:r>
              <a:rPr b="0" lang="en-IN" sz="2800" spc="-1" strike="noStrike">
                <a:solidFill>
                  <a:srgbClr val="262626"/>
                </a:solidFill>
                <a:latin typeface="Times New Roman"/>
              </a:rPr>
              <a:t>of Toronto.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262626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62626"/>
                </a:solidFill>
                <a:latin typeface="Times New Roman"/>
              </a:rPr>
              <a:t>To recap, these are the most common ways to prevent overfitting in neural networks:</a:t>
            </a:r>
            <a:endParaRPr b="0" lang="en-IN" sz="28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262626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262626"/>
                </a:solidFill>
                <a:latin typeface="Times New Roman"/>
              </a:rPr>
              <a:t>Get more training data.</a:t>
            </a:r>
            <a:endParaRPr b="0" lang="en-IN" sz="28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262626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62626"/>
                </a:solidFill>
                <a:latin typeface="Times New Roman"/>
              </a:rPr>
              <a:t>Reduce the capacity of the network.</a:t>
            </a:r>
            <a:endParaRPr b="0" lang="en-IN" sz="28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262626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262626"/>
                </a:solidFill>
                <a:latin typeface="Times New Roman"/>
              </a:rPr>
              <a:t>Add weight regularization.</a:t>
            </a:r>
            <a:endParaRPr b="0" lang="en-IN" sz="28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262626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262626"/>
                </a:solidFill>
                <a:latin typeface="Times New Roman"/>
              </a:rPr>
              <a:t>Add dropout.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262626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62626"/>
                </a:solidFill>
                <a:latin typeface="Times New Roman"/>
              </a:rPr>
              <a:t>Dropout, applied to a layer, consists of randomly dropping out (setting to zero) several output features of the layer during training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1250"/>
    </mc:Choice>
    <mc:Fallback>
      <p:transition spd="slow"/>
    </mc:Fallback>
  </mc:AlternateContent>
  <p:timing>
    <p:tnLst>
      <p:par>
        <p:cTn id="84" dur="indefinite" restart="never" nodeType="tmRoot">
          <p:childTnLst>
            <p:seq>
              <p:cTn id="85" dur="indefinite" nodeType="mainSeq">
                <p:childTnLst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3390480" y="94680"/>
            <a:ext cx="5410440" cy="411840"/>
          </a:xfrm>
          <a:prstGeom prst="roundRect">
            <a:avLst>
              <a:gd name="adj" fmla="val 16667"/>
            </a:avLst>
          </a:prstGeom>
          <a:solidFill>
            <a:srgbClr val="ba2532"/>
          </a:solidFill>
          <a:ln>
            <a:noFill/>
          </a:ln>
          <a:effectLst>
            <a:outerShdw algn="tl" blurRad="50800" dir="2700000" dist="37674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SELF-ASSESSMENT QUESTIONS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1009800" y="1093320"/>
            <a:ext cx="10171800" cy="709920"/>
          </a:xfrm>
          <a:prstGeom prst="roundRect">
            <a:avLst>
              <a:gd name="adj" fmla="val 35613"/>
            </a:avLst>
          </a:prstGeom>
          <a:solidFill>
            <a:srgbClr val="e84845"/>
          </a:solidFill>
          <a:ln>
            <a:noFill/>
          </a:ln>
          <a:effectLst>
            <a:outerShdw algn="ctr" blurRad="190500" rotWithShape="0" sx="102000" sy="102000">
              <a:srgbClr val="000000">
                <a:alpha val="2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Dropout layers have been the go-to method to reduce the underfitting of neural networks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1026720" y="1977840"/>
            <a:ext cx="2901240" cy="16455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3864b3"/>
              </a:gs>
              <a:gs pos="100000">
                <a:srgbClr val="2c4f8c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tl" blurRad="50800" dir="2700000" dist="37674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marL="343080" indent="-342720">
              <a:lnSpc>
                <a:spcPct val="150000"/>
              </a:lnSpc>
              <a:buClr>
                <a:srgbClr val="ffffff"/>
              </a:buClr>
              <a:buFont typeface="StarSymbol"/>
              <a:buAutoNum type="alphaLcParenR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Yes</a:t>
            </a:r>
            <a:endParaRPr b="0" lang="en-IN" sz="16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ffffff"/>
              </a:buClr>
              <a:buFont typeface="StarSymbol"/>
              <a:buAutoNum type="alphaLcParenR"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No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IN" sz="1600" spc="-1" strike="noStrike">
              <a:latin typeface="Arial"/>
            </a:endParaRPr>
          </a:p>
        </p:txBody>
      </p:sp>
      <p:sp>
        <p:nvSpPr>
          <p:cNvPr id="153" name="CustomShape 4"/>
          <p:cNvSpPr/>
          <p:nvPr/>
        </p:nvSpPr>
        <p:spPr>
          <a:xfrm>
            <a:off x="1009800" y="3820320"/>
            <a:ext cx="10171800" cy="709920"/>
          </a:xfrm>
          <a:prstGeom prst="roundRect">
            <a:avLst>
              <a:gd name="adj" fmla="val 35613"/>
            </a:avLst>
          </a:prstGeom>
          <a:solidFill>
            <a:srgbClr val="e84845"/>
          </a:solidFill>
          <a:ln>
            <a:noFill/>
          </a:ln>
          <a:effectLst>
            <a:outerShdw algn="ctr" blurRad="190500" rotWithShape="0" sx="102000" sy="102000">
              <a:srgbClr val="000000">
                <a:alpha val="2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 startAt="2"/>
            </a:pPr>
            <a:r>
              <a:rPr b="0" lang="en-US" sz="1600" spc="-1" strike="noStrike">
                <a:solidFill>
                  <a:srgbClr val="ffffff"/>
                </a:solidFill>
                <a:latin typeface="Poppins"/>
                <a:ea typeface="Calibri"/>
              </a:rPr>
              <a:t>Which of the following statement is false with reference to Dropout.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54" name="CustomShape 5"/>
          <p:cNvSpPr/>
          <p:nvPr/>
        </p:nvSpPr>
        <p:spPr>
          <a:xfrm>
            <a:off x="1009800" y="4727160"/>
            <a:ext cx="10082160" cy="16455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3864b3"/>
              </a:gs>
              <a:gs pos="100000">
                <a:srgbClr val="2c4f8c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algn="tl" blurRad="50800" dir="2700000" dist="37674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Calibri Light"/>
              <a:buAutoNum type="alphaLcParenR"/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The dropout rate  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is the fraction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of the features that are zeroed out</a:t>
            </a:r>
            <a:endParaRPr b="0" lang="en-IN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Calibri Light"/>
              <a:buAutoNum type="alphaLcParenR"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At test time, some units are dropped out.</a:t>
            </a:r>
            <a:endParaRPr b="0" lang="en-IN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Calibri Light"/>
              <a:buAutoNum type="alphaLcParenR"/>
            </a:pPr>
            <a:r>
              <a:rPr b="0" lang="en-IN" sz="1600" spc="-1" strike="noStrike">
                <a:solidFill>
                  <a:srgbClr val="ffffff"/>
                </a:solidFill>
                <a:latin typeface="Calibri"/>
              </a:rPr>
              <a:t>Drop rate is usually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 set between 0.2 and 0.5</a:t>
            </a:r>
            <a:r>
              <a:rPr b="0" lang="en-IN" sz="1600" spc="-1" strike="noStrike">
                <a:solidFill>
                  <a:srgbClr val="ffffff"/>
                </a:solidFill>
                <a:latin typeface="Calibri"/>
              </a:rPr>
              <a:t> </a:t>
            </a:r>
            <a:endParaRPr b="0" lang="en-IN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Calibri Light"/>
              <a:buAutoNum type="alphaLcParenR"/>
            </a:pPr>
            <a:r>
              <a:rPr b="0" lang="en-IN" sz="1600" spc="-1" strike="noStrike">
                <a:solidFill>
                  <a:srgbClr val="ffffff"/>
                </a:solidFill>
                <a:latin typeface="Calibri"/>
              </a:rPr>
              <a:t>Dropout is applied during training time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</p:txBody>
      </p:sp>
      <p:pic>
        <p:nvPicPr>
          <p:cNvPr id="155" name="Picture 2" descr="KL Deemed to be University Logo"/>
          <p:cNvPicPr/>
          <p:nvPr/>
        </p:nvPicPr>
        <p:blipFill>
          <a:blip r:embed="rId1"/>
          <a:stretch/>
        </p:blipFill>
        <p:spPr>
          <a:xfrm>
            <a:off x="0" y="0"/>
            <a:ext cx="1990440" cy="599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1250"/>
    </mc:Choice>
    <mc:Fallback>
      <p:transition spd="slow"/>
    </mc:Fallback>
  </mc:AlternateContent>
  <p:timing>
    <p:tnLst>
      <p:par>
        <p:cTn id="91" dur="indefinite" restart="never" nodeType="tmRoot">
          <p:childTnLst>
            <p:seq>
              <p:cTn id="92" dur="indefinite" nodeType="mainSeq">
                <p:childTnLst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0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0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1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3390480" y="94680"/>
            <a:ext cx="5410440" cy="411840"/>
          </a:xfrm>
          <a:prstGeom prst="roundRect">
            <a:avLst>
              <a:gd name="adj" fmla="val 16667"/>
            </a:avLst>
          </a:prstGeom>
          <a:solidFill>
            <a:srgbClr val="ba2532"/>
          </a:solidFill>
          <a:ln>
            <a:noFill/>
          </a:ln>
          <a:effectLst>
            <a:outerShdw algn="tl" blurRad="50800" dir="2700000" dist="37674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TERMINAL QUESTIONS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900360" y="1167480"/>
            <a:ext cx="9608040" cy="356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200000"/>
              </a:lnSpc>
            </a:pPr>
            <a:r>
              <a:rPr b="0" lang="en-US" sz="2400" spc="-1" strike="noStrike">
                <a:solidFill>
                  <a:srgbClr val="555555"/>
                </a:solidFill>
                <a:latin typeface="Times New Roman"/>
              </a:rPr>
              <a:t>1. What Dropout is and how it works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US" sz="2400" spc="-1" strike="noStrike">
                <a:solidFill>
                  <a:srgbClr val="555555"/>
                </a:solidFill>
                <a:latin typeface="Times New Roman"/>
              </a:rPr>
              <a:t>2. How you can use Dropout on your own deep learning models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3. List out methods of Regularization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4. When to stop training a deep learning model</a:t>
            </a:r>
            <a:endParaRPr b="0" lang="en-IN" sz="2400" spc="-1" strike="noStrike">
              <a:latin typeface="Arial"/>
            </a:endParaRPr>
          </a:p>
          <a:p>
            <a:pPr marL="343080" indent="-342720">
              <a:lnSpc>
                <a:spcPct val="200000"/>
              </a:lnSpc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</p:txBody>
      </p:sp>
      <p:pic>
        <p:nvPicPr>
          <p:cNvPr id="158" name="Picture 2" descr="KL Deemed to be University Logo"/>
          <p:cNvPicPr/>
          <p:nvPr/>
        </p:nvPicPr>
        <p:blipFill>
          <a:blip r:embed="rId1"/>
          <a:stretch/>
        </p:blipFill>
        <p:spPr>
          <a:xfrm>
            <a:off x="0" y="0"/>
            <a:ext cx="1990440" cy="599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1250"/>
    </mc:Choice>
    <mc:Fallback>
      <p:transition spd="slow"/>
    </mc:Fallback>
  </mc:AlternateContent>
  <p:timing>
    <p:tnLst>
      <p:par>
        <p:cTn id="118" dur="indefinite" restart="never" nodeType="tmRoot">
          <p:childTnLst>
            <p:seq>
              <p:cTn id="119" dur="indefinite" nodeType="mainSeq">
                <p:childTnLst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2161440" y="93960"/>
            <a:ext cx="7104960" cy="411840"/>
          </a:xfrm>
          <a:prstGeom prst="roundRect">
            <a:avLst>
              <a:gd name="adj" fmla="val 16667"/>
            </a:avLst>
          </a:prstGeom>
          <a:solidFill>
            <a:srgbClr val="ba2532"/>
          </a:solidFill>
          <a:ln>
            <a:noFill/>
          </a:ln>
          <a:effectLst>
            <a:outerShdw algn="tl" blurRad="50800" dir="2700000" dist="37674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REFERENCES FOR FURTHER LEARNING OF THE SESSION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900360" y="1167480"/>
            <a:ext cx="9608040" cy="502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Reference Books:</a:t>
            </a:r>
            <a:endParaRPr b="0" lang="en-IN" sz="18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Deeplearningwithpython by </a:t>
            </a:r>
            <a:r>
              <a:rPr b="0" lang="en-IN" sz="1800" spc="-1" strike="noStrike">
                <a:solidFill>
                  <a:srgbClr val="000000"/>
                </a:solidFill>
                <a:latin typeface="BodegaSans-Light"/>
              </a:rPr>
              <a:t>François Chollet</a:t>
            </a:r>
            <a:endParaRPr b="0" lang="en-IN" sz="18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800" spc="-1" strike="noStrike">
                <a:solidFill>
                  <a:srgbClr val="000000"/>
                </a:solidFill>
                <a:latin typeface="BodegaSans-Light"/>
              </a:rPr>
              <a:t>Deep Learning by Andrew W.task</a:t>
            </a:r>
            <a:endParaRPr b="0" lang="en-IN" sz="18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Ian Goodfellow, Yoshua Bengio, Aaron Courville - Deep Learning (2017, MIT)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Sites and Web links: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1. https://towardsdatascience.com/a-practical-introduction-to-early-stopping-in-machine-learning-550ac88bc8fd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2. https://towardsdatascience.com/dropout-in-neural-networks-47a162d621d9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161" name="Picture 2" descr="KL Deemed to be University Logo"/>
          <p:cNvPicPr/>
          <p:nvPr/>
        </p:nvPicPr>
        <p:blipFill>
          <a:blip r:embed="rId1"/>
          <a:stretch/>
        </p:blipFill>
        <p:spPr>
          <a:xfrm>
            <a:off x="0" y="0"/>
            <a:ext cx="1990440" cy="599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1250"/>
    </mc:Choice>
    <mc:Fallback>
      <p:transition spd="slow"/>
    </mc:Fallback>
  </mc:AlternateContent>
  <p:timing>
    <p:tnLst>
      <p:par>
        <p:cTn id="125" dur="indefinite" restart="never" nodeType="tmRoot">
          <p:childTnLst>
            <p:seq>
              <p:cTn id="126" dur="indefinite" nodeType="mainSeq">
                <p:childTnLst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2602440" y="1856880"/>
            <a:ext cx="7919640" cy="28836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algn="tl" blurRad="50800" dir="2700000" dist="37674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Poppins"/>
              </a:rPr>
              <a:t>THANK YOU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Poppins"/>
              </a:rPr>
              <a:t>Team – DPL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</p:txBody>
      </p:sp>
      <p:pic>
        <p:nvPicPr>
          <p:cNvPr id="163" name="Picture 2" descr="KL Deemed to be University Logo"/>
          <p:cNvPicPr/>
          <p:nvPr/>
        </p:nvPicPr>
        <p:blipFill>
          <a:blip r:embed="rId1"/>
          <a:stretch/>
        </p:blipFill>
        <p:spPr>
          <a:xfrm>
            <a:off x="5514480" y="2560320"/>
            <a:ext cx="3235320" cy="1082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471200" y="84240"/>
            <a:ext cx="3011040" cy="390240"/>
          </a:xfrm>
          <a:prstGeom prst="roundRect">
            <a:avLst>
              <a:gd name="adj" fmla="val 16667"/>
            </a:avLst>
          </a:prstGeom>
          <a:solidFill>
            <a:srgbClr val="ba2532"/>
          </a:solidFill>
          <a:ln>
            <a:noFill/>
          </a:ln>
          <a:effectLst>
            <a:outerShdw algn="tl" blurRad="50800" dir="2700000" dist="37674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AIM OF THE SESSION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914400" y="684360"/>
            <a:ext cx="10730880" cy="821160"/>
          </a:xfrm>
          <a:prstGeom prst="rect">
            <a:avLst/>
          </a:prstGeom>
          <a:gradFill rotWithShape="0">
            <a:gsLst>
              <a:gs pos="0">
                <a:srgbClr val="f7fafd"/>
              </a:gs>
              <a:gs pos="100000">
                <a:srgbClr val="cee1f2"/>
              </a:gs>
            </a:gsLst>
            <a:path path="circle">
              <a:fillToRect l="50000" t="50000" r="50000" b="50000"/>
            </a:path>
          </a:gradFill>
          <a:ln cap="rnd">
            <a:solidFill>
              <a:schemeClr val="accent1">
                <a:lumMod val="20000"/>
                <a:lumOff val="80000"/>
              </a:schemeClr>
            </a:solidFill>
          </a:ln>
          <a:effectLst>
            <a:outerShdw algn="l" blurRad="50800" dist="38160" rotWithShape="0">
              <a:schemeClr val="accent1">
                <a:lumMod val="40000"/>
                <a:lumOff val="60000"/>
                <a:alpha val="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Poppins"/>
              </a:rPr>
              <a:t>To familiarize students with the basic concept of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IN" sz="1600" spc="-1" strike="noStrike"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4160520" y="1807200"/>
            <a:ext cx="3870360" cy="390240"/>
          </a:xfrm>
          <a:prstGeom prst="roundRect">
            <a:avLst>
              <a:gd name="adj" fmla="val 16667"/>
            </a:avLst>
          </a:prstGeom>
          <a:solidFill>
            <a:srgbClr val="ba2532"/>
          </a:solidFill>
          <a:ln>
            <a:noFill/>
          </a:ln>
          <a:effectLst>
            <a:outerShdw algn="tl" blurRad="50800" dir="2700000" dist="37674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INSTRUCTIONAL OBJECTIVES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07" name="CustomShape 4"/>
          <p:cNvSpPr/>
          <p:nvPr/>
        </p:nvSpPr>
        <p:spPr>
          <a:xfrm>
            <a:off x="1752480" y="2438640"/>
            <a:ext cx="8791200" cy="1308600"/>
          </a:xfrm>
          <a:prstGeom prst="rect">
            <a:avLst/>
          </a:prstGeom>
          <a:gradFill rotWithShape="0">
            <a:gsLst>
              <a:gs pos="0">
                <a:srgbClr val="f7fafd"/>
              </a:gs>
              <a:gs pos="100000">
                <a:srgbClr val="cee1f2"/>
              </a:gs>
            </a:gsLst>
            <a:path path="circle">
              <a:fillToRect l="50000" t="50000" r="50000" b="50000"/>
            </a:path>
          </a:gra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algn="l" blurRad="50800" dist="38160" rotWithShape="0">
              <a:schemeClr val="accent1">
                <a:lumMod val="40000"/>
                <a:lumOff val="60000"/>
                <a:alpha val="4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2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Poppins"/>
              </a:rPr>
              <a:t>This Session is designed to:</a:t>
            </a:r>
            <a:endParaRPr b="0" lang="en-IN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Demonstrate the concepts of Early stopping, Dropout </a:t>
            </a:r>
            <a:endParaRPr b="0" lang="en-IN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Describe how Early stopping reduces overfitting</a:t>
            </a:r>
            <a:endParaRPr b="0" lang="en-IN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List out the advantages of Early stopping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108" name="Graphic 10" descr="Bullseye outline"/>
          <p:cNvPicPr/>
          <p:nvPr/>
        </p:nvPicPr>
        <p:blipFill>
          <a:blip r:embed="rId1"/>
          <a:stretch/>
        </p:blipFill>
        <p:spPr>
          <a:xfrm>
            <a:off x="0" y="62532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109" name="Graphic 26" descr="Presentation with checklist outline"/>
          <p:cNvPicPr/>
          <p:nvPr/>
        </p:nvPicPr>
        <p:blipFill>
          <a:blip r:embed="rId2"/>
          <a:stretch/>
        </p:blipFill>
        <p:spPr>
          <a:xfrm>
            <a:off x="838080" y="2438640"/>
            <a:ext cx="914040" cy="914040"/>
          </a:xfrm>
          <a:prstGeom prst="rect">
            <a:avLst/>
          </a:prstGeom>
          <a:ln>
            <a:noFill/>
          </a:ln>
        </p:spPr>
      </p:pic>
      <p:sp>
        <p:nvSpPr>
          <p:cNvPr id="110" name="CustomShape 5"/>
          <p:cNvSpPr/>
          <p:nvPr/>
        </p:nvSpPr>
        <p:spPr>
          <a:xfrm>
            <a:off x="4213080" y="4249080"/>
            <a:ext cx="3870360" cy="390240"/>
          </a:xfrm>
          <a:prstGeom prst="roundRect">
            <a:avLst>
              <a:gd name="adj" fmla="val 16667"/>
            </a:avLst>
          </a:prstGeom>
          <a:solidFill>
            <a:srgbClr val="ba2532"/>
          </a:solidFill>
          <a:ln>
            <a:noFill/>
          </a:ln>
          <a:effectLst>
            <a:outerShdw algn="tl" blurRad="50800" dir="2700000" dist="37674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LEARNING OUTCOMES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111" name="Graphic 30" descr="Idea outline"/>
          <p:cNvPicPr/>
          <p:nvPr/>
        </p:nvPicPr>
        <p:blipFill>
          <a:blip r:embed="rId3"/>
          <a:stretch/>
        </p:blipFill>
        <p:spPr>
          <a:xfrm>
            <a:off x="914400" y="4765680"/>
            <a:ext cx="914040" cy="914040"/>
          </a:xfrm>
          <a:prstGeom prst="rect">
            <a:avLst/>
          </a:prstGeom>
          <a:ln>
            <a:noFill/>
          </a:ln>
        </p:spPr>
      </p:pic>
      <p:sp>
        <p:nvSpPr>
          <p:cNvPr id="112" name="CustomShape 6"/>
          <p:cNvSpPr/>
          <p:nvPr/>
        </p:nvSpPr>
        <p:spPr>
          <a:xfrm>
            <a:off x="1752480" y="4772160"/>
            <a:ext cx="8791200" cy="1065240"/>
          </a:xfrm>
          <a:prstGeom prst="rect">
            <a:avLst/>
          </a:prstGeom>
          <a:gradFill rotWithShape="0">
            <a:gsLst>
              <a:gs pos="0">
                <a:srgbClr val="f7fafd"/>
              </a:gs>
              <a:gs pos="100000">
                <a:srgbClr val="cee1f2"/>
              </a:gs>
            </a:gsLst>
            <a:path path="circle">
              <a:fillToRect l="50000" t="50000" r="50000" b="50000"/>
            </a:path>
          </a:gra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algn="l" blurRad="50800" dist="38160" rotWithShape="0">
              <a:schemeClr val="accent1">
                <a:lumMod val="40000"/>
                <a:lumOff val="60000"/>
                <a:alpha val="4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2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At the end of this session, you should be able to:</a:t>
            </a:r>
            <a:endParaRPr b="0" lang="en-IN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Define Early stopping, Dropout</a:t>
            </a:r>
            <a:endParaRPr b="0" lang="en-IN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Describe advantage of Early stopping and Dropout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113" name="Picture 2" descr="KL Deemed to be University Logo"/>
          <p:cNvPicPr/>
          <p:nvPr/>
        </p:nvPicPr>
        <p:blipFill>
          <a:blip r:embed="rId4"/>
          <a:stretch/>
        </p:blipFill>
        <p:spPr>
          <a:xfrm>
            <a:off x="0" y="0"/>
            <a:ext cx="1990440" cy="599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3263760" y="84600"/>
            <a:ext cx="6639480" cy="477720"/>
          </a:xfrm>
          <a:prstGeom prst="roundRect">
            <a:avLst>
              <a:gd name="adj" fmla="val 16667"/>
            </a:avLst>
          </a:prstGeom>
          <a:solidFill>
            <a:srgbClr val="ba2532"/>
          </a:solidFill>
          <a:ln>
            <a:noFill/>
          </a:ln>
          <a:effectLst>
            <a:outerShdw algn="tl" blurRad="50800" dir="2700000" dist="37674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SESSION INTRODUCTION 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115" name="Picture 2" descr="KL Deemed to be University Logo"/>
          <p:cNvPicPr/>
          <p:nvPr/>
        </p:nvPicPr>
        <p:blipFill>
          <a:blip r:embed="rId1"/>
          <a:stretch/>
        </p:blipFill>
        <p:spPr>
          <a:xfrm>
            <a:off x="0" y="0"/>
            <a:ext cx="1990440" cy="599760"/>
          </a:xfrm>
          <a:prstGeom prst="rect">
            <a:avLst/>
          </a:prstGeom>
          <a:ln>
            <a:noFill/>
          </a:ln>
        </p:spPr>
      </p:pic>
      <p:sp>
        <p:nvSpPr>
          <p:cNvPr id="116" name="CustomShape 2"/>
          <p:cNvSpPr/>
          <p:nvPr/>
        </p:nvSpPr>
        <p:spPr>
          <a:xfrm>
            <a:off x="1083240" y="1252080"/>
            <a:ext cx="10086120" cy="475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3744000" y="804600"/>
            <a:ext cx="43023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292929"/>
                </a:solidFill>
                <a:latin typeface="sohne"/>
              </a:rPr>
              <a:t>Early Stopping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391320" y="1544760"/>
            <a:ext cx="11206440" cy="447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 algn="just">
              <a:lnSpc>
                <a:spcPct val="100000"/>
              </a:lnSpc>
              <a:buClr>
                <a:srgbClr val="29292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92929"/>
                </a:solidFill>
                <a:latin typeface="Times New Roman"/>
              </a:rPr>
              <a:t>In machine learning, early stopping is one of the most widely used regularization techniques to combat the overfitting issue.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29292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92929"/>
                </a:solidFill>
                <a:latin typeface="Times New Roman"/>
              </a:rPr>
              <a:t>Early Stopping monitors the performance of the model for every epoch on a held-out validation set during the training and terminate the training conditionally on the validation performance.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29292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92929"/>
                </a:solidFill>
                <a:latin typeface="Times New Roman"/>
              </a:rPr>
              <a:t>Early Stopping is a very different way to regularize the machine learning model. 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29292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92929"/>
                </a:solidFill>
                <a:latin typeface="Times New Roman"/>
              </a:rPr>
              <a:t>The way it does is to stop training as soon as the validation error reaches a minimum. 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125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473640" y="84240"/>
            <a:ext cx="6201000" cy="428400"/>
          </a:xfrm>
          <a:prstGeom prst="roundRect">
            <a:avLst>
              <a:gd name="adj" fmla="val 16667"/>
            </a:avLst>
          </a:prstGeom>
          <a:solidFill>
            <a:srgbClr val="ba2532"/>
          </a:solidFill>
          <a:ln>
            <a:noFill/>
          </a:ln>
          <a:effectLst>
            <a:outerShdw algn="tl" blurRad="50800" dir="2700000" dist="37674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SESSION DESCRIPTION</a:t>
            </a:r>
            <a:r>
              <a:rPr b="0" lang="en-US" sz="2000" spc="-1" strike="noStrike">
                <a:solidFill>
                  <a:srgbClr val="ffffff"/>
                </a:solidFill>
                <a:latin typeface="Poppins"/>
              </a:rPr>
              <a:t> 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120" name="Picture 2" descr="KL Deemed to be University Logo"/>
          <p:cNvPicPr/>
          <p:nvPr/>
        </p:nvPicPr>
        <p:blipFill>
          <a:blip r:embed="rId1"/>
          <a:stretch/>
        </p:blipFill>
        <p:spPr>
          <a:xfrm>
            <a:off x="0" y="0"/>
            <a:ext cx="1990440" cy="599760"/>
          </a:xfrm>
          <a:prstGeom prst="rect">
            <a:avLst/>
          </a:prstGeom>
          <a:ln>
            <a:noFill/>
          </a:ln>
        </p:spPr>
      </p:pic>
      <p:sp>
        <p:nvSpPr>
          <p:cNvPr id="121" name="CustomShape 2"/>
          <p:cNvSpPr/>
          <p:nvPr/>
        </p:nvSpPr>
        <p:spPr>
          <a:xfrm>
            <a:off x="1139400" y="984600"/>
            <a:ext cx="10226880" cy="530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325080" y="897840"/>
            <a:ext cx="6097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292929"/>
                </a:solidFill>
                <a:latin typeface="Times New Roman"/>
              </a:rPr>
              <a:t>The figure below shows a model being trained.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123" name="Picture 2" descr=""/>
          <p:cNvPicPr/>
          <p:nvPr/>
        </p:nvPicPr>
        <p:blipFill>
          <a:blip r:embed="rId2"/>
          <a:stretch/>
        </p:blipFill>
        <p:spPr>
          <a:xfrm>
            <a:off x="2073240" y="1532520"/>
            <a:ext cx="7495560" cy="4433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42" dur="indefinite" restart="never" nodeType="tmRoot">
          <p:childTnLst>
            <p:seq>
              <p:cTn id="43" dur="indefinite" nodeType="mainSeq">
                <p:childTnLst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nodeType="clickEffect" fill="hold" presetClass="emph" presetID="26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121920" y="70560"/>
            <a:ext cx="6201000" cy="428400"/>
          </a:xfrm>
          <a:prstGeom prst="roundRect">
            <a:avLst>
              <a:gd name="adj" fmla="val 16667"/>
            </a:avLst>
          </a:prstGeom>
          <a:solidFill>
            <a:srgbClr val="ba2532"/>
          </a:solidFill>
          <a:ln>
            <a:noFill/>
          </a:ln>
          <a:effectLst>
            <a:outerShdw algn="tl" blurRad="50800" dir="2700000" dist="37674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SESSION DESCRIPTION         (Cont..)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125" name="Picture 2" descr="KL Deemed to be University Logo"/>
          <p:cNvPicPr/>
          <p:nvPr/>
        </p:nvPicPr>
        <p:blipFill>
          <a:blip r:embed="rId1"/>
          <a:stretch/>
        </p:blipFill>
        <p:spPr>
          <a:xfrm>
            <a:off x="0" y="0"/>
            <a:ext cx="1990440" cy="599760"/>
          </a:xfrm>
          <a:prstGeom prst="rect">
            <a:avLst/>
          </a:prstGeom>
          <a:ln>
            <a:noFill/>
          </a:ln>
        </p:spPr>
      </p:pic>
      <p:sp>
        <p:nvSpPr>
          <p:cNvPr id="126" name="CustomShape 2"/>
          <p:cNvSpPr/>
          <p:nvPr/>
        </p:nvSpPr>
        <p:spPr>
          <a:xfrm>
            <a:off x="1083240" y="1252080"/>
            <a:ext cx="10086120" cy="475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368280" y="980640"/>
            <a:ext cx="11387880" cy="338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 algn="just">
              <a:lnSpc>
                <a:spcPct val="100000"/>
              </a:lnSpc>
              <a:buClr>
                <a:srgbClr val="29292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92929"/>
                </a:solidFill>
                <a:latin typeface="Times New Roman"/>
              </a:rPr>
              <a:t>As the epochs go by, the algorithm leans and its error on the training set naturally goes down, and so does its error on the validation set. 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29292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92929"/>
                </a:solidFill>
                <a:latin typeface="Times New Roman"/>
              </a:rPr>
              <a:t>However, after a while, the validation error stops decreasing and starts to go back up. 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29292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92929"/>
                </a:solidFill>
                <a:latin typeface="Times New Roman"/>
              </a:rPr>
              <a:t>This indicates that the model has started to overfit the training data. 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29292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92929"/>
                </a:solidFill>
                <a:latin typeface="Times New Roman"/>
              </a:rPr>
              <a:t>With Early Stopping, you just stop training as soon as the validation error reaches the minimum.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49" dur="indefinite" restart="never" nodeType="tmRoot">
          <p:childTnLst>
            <p:seq>
              <p:cTn id="50" dur="indefinite" nodeType="mainSeq">
                <p:childTnLst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2" descr="KL Deemed to be University Logo"/>
          <p:cNvPicPr/>
          <p:nvPr/>
        </p:nvPicPr>
        <p:blipFill>
          <a:blip r:embed="rId1"/>
          <a:stretch/>
        </p:blipFill>
        <p:spPr>
          <a:xfrm>
            <a:off x="0" y="0"/>
            <a:ext cx="1990440" cy="599760"/>
          </a:xfrm>
          <a:prstGeom prst="rect">
            <a:avLst/>
          </a:prstGeom>
          <a:ln>
            <a:noFill/>
          </a:ln>
        </p:spPr>
      </p:pic>
      <p:sp>
        <p:nvSpPr>
          <p:cNvPr id="129" name="CustomShape 1"/>
          <p:cNvSpPr/>
          <p:nvPr/>
        </p:nvSpPr>
        <p:spPr>
          <a:xfrm>
            <a:off x="5263200" y="600120"/>
            <a:ext cx="388080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292929"/>
                </a:solidFill>
                <a:latin typeface="sohne"/>
              </a:rPr>
              <a:t>Dropout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3176640" y="122040"/>
            <a:ext cx="6639480" cy="477720"/>
          </a:xfrm>
          <a:prstGeom prst="roundRect">
            <a:avLst>
              <a:gd name="adj" fmla="val 16667"/>
            </a:avLst>
          </a:prstGeom>
          <a:solidFill>
            <a:srgbClr val="ba2532"/>
          </a:solidFill>
          <a:ln>
            <a:noFill/>
          </a:ln>
          <a:effectLst>
            <a:outerShdw algn="tl" blurRad="50800" dir="2700000" dist="37674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SESSION INTRODUCTION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489960" y="1307880"/>
            <a:ext cx="11277360" cy="539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 algn="just">
              <a:lnSpc>
                <a:spcPct val="100000"/>
              </a:lnSpc>
              <a:buClr>
                <a:srgbClr val="29292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92929"/>
                </a:solidFill>
                <a:latin typeface="Times New Roman"/>
              </a:rPr>
              <a:t>Dropout layers have been the go-to method to reduce the overfitting of neural networks.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29292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92929"/>
                </a:solidFill>
                <a:latin typeface="Times New Roman"/>
              </a:rPr>
              <a:t>The term “dropout” refers to dropping out the nodes (input and hidden layer) in a neural network.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29292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92929"/>
                </a:solidFill>
                <a:latin typeface="Times New Roman"/>
              </a:rPr>
              <a:t>All the forward and backwards connections with a dropped node are temporarily removed, thus creating a new network architecture out of the parent network. 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29292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92929"/>
                </a:solidFill>
                <a:latin typeface="Times New Roman"/>
              </a:rPr>
              <a:t>The nodes are dropped by a dropout probability of p.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2" descr="KL Deemed to be University Logo"/>
          <p:cNvPicPr/>
          <p:nvPr/>
        </p:nvPicPr>
        <p:blipFill>
          <a:blip r:embed="rId1"/>
          <a:stretch/>
        </p:blipFill>
        <p:spPr>
          <a:xfrm>
            <a:off x="0" y="0"/>
            <a:ext cx="1990440" cy="599760"/>
          </a:xfrm>
          <a:prstGeom prst="rect">
            <a:avLst/>
          </a:prstGeom>
          <a:ln>
            <a:noFill/>
          </a:ln>
        </p:spPr>
      </p:pic>
      <p:pic>
        <p:nvPicPr>
          <p:cNvPr id="133" name="Picture 3" descr=""/>
          <p:cNvPicPr/>
          <p:nvPr/>
        </p:nvPicPr>
        <p:blipFill>
          <a:blip r:embed="rId2"/>
          <a:stretch/>
        </p:blipFill>
        <p:spPr>
          <a:xfrm>
            <a:off x="1990800" y="1093320"/>
            <a:ext cx="8263080" cy="3706920"/>
          </a:xfrm>
          <a:prstGeom prst="rect">
            <a:avLst/>
          </a:prstGeom>
          <a:ln>
            <a:noFill/>
          </a:ln>
        </p:spPr>
      </p:pic>
      <p:sp>
        <p:nvSpPr>
          <p:cNvPr id="134" name="CustomShape 1"/>
          <p:cNvSpPr/>
          <p:nvPr/>
        </p:nvSpPr>
        <p:spPr>
          <a:xfrm>
            <a:off x="3772080" y="28800"/>
            <a:ext cx="5475240" cy="559800"/>
          </a:xfrm>
          <a:prstGeom prst="roundRect">
            <a:avLst>
              <a:gd name="adj" fmla="val 16667"/>
            </a:avLst>
          </a:prstGeom>
          <a:solidFill>
            <a:srgbClr val="ba2532"/>
          </a:solidFill>
          <a:ln>
            <a:noFill/>
          </a:ln>
          <a:effectLst>
            <a:outerShdw algn="tl" blurRad="50800" dir="2700000" dist="37674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EXAMPLES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135" name="Picture 7" descr=""/>
          <p:cNvPicPr/>
          <p:nvPr/>
        </p:nvPicPr>
        <p:blipFill>
          <a:blip r:embed="rId3"/>
          <a:stretch/>
        </p:blipFill>
        <p:spPr>
          <a:xfrm>
            <a:off x="3601440" y="5294160"/>
            <a:ext cx="5768280" cy="409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56" dur="indefinite" restart="never" nodeType="tmRoot">
          <p:childTnLst>
            <p:seq>
              <p:cTn id="57" dur="indefinite" nodeType="mainSeq">
                <p:childTnLst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Picture 2" descr="KL Deemed to be University Logo"/>
          <p:cNvPicPr/>
          <p:nvPr/>
        </p:nvPicPr>
        <p:blipFill>
          <a:blip r:embed="rId1"/>
          <a:stretch/>
        </p:blipFill>
        <p:spPr>
          <a:xfrm>
            <a:off x="0" y="0"/>
            <a:ext cx="1990440" cy="599760"/>
          </a:xfrm>
          <a:prstGeom prst="rect">
            <a:avLst/>
          </a:prstGeom>
          <a:ln>
            <a:noFill/>
          </a:ln>
        </p:spPr>
      </p:pic>
      <p:sp>
        <p:nvSpPr>
          <p:cNvPr id="137" name="CustomShape 1"/>
          <p:cNvSpPr/>
          <p:nvPr/>
        </p:nvSpPr>
        <p:spPr>
          <a:xfrm>
            <a:off x="380880" y="1252080"/>
            <a:ext cx="11462400" cy="533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2800" spc="-1" strike="noStrike">
                <a:solidFill>
                  <a:srgbClr val="292929"/>
                </a:solidFill>
                <a:latin typeface="Times New Roman"/>
              </a:rPr>
              <a:t>Let’s try to understand with a given input x: {1, 2, 3, 4, 5} to the fully connected layer. We have a dropout layer with probability p = 0.2 (or keep probability = 0.8). 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800" spc="-1" strike="noStrike">
                <a:solidFill>
                  <a:srgbClr val="292929"/>
                </a:solidFill>
                <a:latin typeface="Times New Roman"/>
              </a:rPr>
              <a:t>During the forward propagation (training) from the input x, 20% of the nodes would be dropped, i.e., the x could become {1, 0, 3, 4, 5} or {1, 2, 0, 4, 5} and so on. Similarly, it applied to the hidden layers.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800" spc="-1" strike="noStrike">
                <a:solidFill>
                  <a:srgbClr val="292929"/>
                </a:solidFill>
                <a:latin typeface="Times New Roman"/>
              </a:rPr>
              <a:t>For instance, if the hidden layers have 1000 neurons (nodes) and a dropout is applied with drop probability = 0.5, then 500 neurons would be randomly dropped in every iteration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772080" y="86040"/>
            <a:ext cx="5475240" cy="559800"/>
          </a:xfrm>
          <a:prstGeom prst="roundRect">
            <a:avLst>
              <a:gd name="adj" fmla="val 16667"/>
            </a:avLst>
          </a:prstGeom>
          <a:solidFill>
            <a:srgbClr val="ba2532"/>
          </a:solidFill>
          <a:ln>
            <a:noFill/>
          </a:ln>
          <a:effectLst>
            <a:outerShdw algn="tl" blurRad="50800" dir="2700000" dist="37674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EXAMPLES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1250"/>
    </mc:Choice>
    <mc:Fallback>
      <p:transition spd="slow"/>
    </mc:Fallback>
  </mc:AlternateContent>
  <p:timing>
    <p:tnLst>
      <p:par>
        <p:cTn id="63" dur="indefinite" restart="never" nodeType="tmRoot">
          <p:childTnLst>
            <p:seq>
              <p:cTn id="64" dur="indefinite" nodeType="mainSeq">
                <p:childTnLst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2" descr="KL Deemed to be University Logo"/>
          <p:cNvPicPr/>
          <p:nvPr/>
        </p:nvPicPr>
        <p:blipFill>
          <a:blip r:embed="rId1"/>
          <a:stretch/>
        </p:blipFill>
        <p:spPr>
          <a:xfrm>
            <a:off x="0" y="0"/>
            <a:ext cx="1990440" cy="599760"/>
          </a:xfrm>
          <a:prstGeom prst="rect">
            <a:avLst/>
          </a:prstGeom>
          <a:ln>
            <a:noFill/>
          </a:ln>
        </p:spPr>
      </p:pic>
      <p:sp>
        <p:nvSpPr>
          <p:cNvPr id="140" name="CustomShape 1"/>
          <p:cNvSpPr/>
          <p:nvPr/>
        </p:nvSpPr>
        <p:spPr>
          <a:xfrm>
            <a:off x="359280" y="1252080"/>
            <a:ext cx="11451240" cy="502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2800" spc="-1" strike="noStrike">
                <a:solidFill>
                  <a:srgbClr val="292929"/>
                </a:solidFill>
                <a:latin typeface="Times New Roman"/>
              </a:rPr>
              <a:t>Dropout, applied to a layer, consists of randomly dropping out (setting to zero) a number of output features of the layer during training.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800" spc="-1" strike="noStrike">
                <a:solidFill>
                  <a:srgbClr val="292929"/>
                </a:solidFill>
                <a:latin typeface="Times New Roman"/>
              </a:rPr>
              <a:t>The dropout rate is the fraction of the features that are zeroed out; it’s usually set between 0.2 and 0.5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800" spc="-1" strike="noStrike">
                <a:solidFill>
                  <a:srgbClr val="292929"/>
                </a:solidFill>
                <a:latin typeface="Times New Roman"/>
              </a:rPr>
              <a:t>At test time, no </a:t>
            </a:r>
            <a:r>
              <a:rPr b="0" lang="en-US" sz="2800" spc="-1" strike="noStrike">
                <a:solidFill>
                  <a:srgbClr val="292929"/>
                </a:solidFill>
                <a:latin typeface="Times New Roman"/>
              </a:rPr>
              <a:t>units are dropped out; instead, the layer’s output values are scaled down by a factor equal to the dropout rate, to balance for the fact that more units are active than at </a:t>
            </a:r>
            <a:r>
              <a:rPr b="0" lang="en-IN" sz="2800" spc="-1" strike="noStrike">
                <a:solidFill>
                  <a:srgbClr val="292929"/>
                </a:solidFill>
                <a:latin typeface="Times New Roman"/>
              </a:rPr>
              <a:t>training time.</a:t>
            </a: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121920" y="81360"/>
            <a:ext cx="6201000" cy="428400"/>
          </a:xfrm>
          <a:prstGeom prst="roundRect">
            <a:avLst>
              <a:gd name="adj" fmla="val 16667"/>
            </a:avLst>
          </a:prstGeom>
          <a:solidFill>
            <a:srgbClr val="ba2532"/>
          </a:solidFill>
          <a:ln>
            <a:noFill/>
          </a:ln>
          <a:effectLst>
            <a:outerShdw algn="tl" blurRad="50800" dir="2700000" dist="37674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SESSION DESCRIPTION         (Cont..)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1250"/>
    </mc:Choice>
    <mc:Fallback>
      <p:transition spd="slow"/>
    </mc:Fallback>
  </mc:AlternateContent>
  <p:timing>
    <p:tnLst>
      <p:par>
        <p:cTn id="70" dur="indefinite" restart="never" nodeType="tmRoot">
          <p:childTnLst>
            <p:seq>
              <p:cTn id="71" dur="indefinite" nodeType="mainSeq">
                <p:childTnLst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5058B0D91A7444BDF69F20EF097C18" ma:contentTypeVersion="14" ma:contentTypeDescription="Create a new document." ma:contentTypeScope="" ma:versionID="0ede872240208156a106060c7bf37a70">
  <xsd:schema xmlns:xsd="http://www.w3.org/2001/XMLSchema" xmlns:xs="http://www.w3.org/2001/XMLSchema" xmlns:p="http://schemas.microsoft.com/office/2006/metadata/properties" xmlns:ns3="d43ee83c-3e71-4748-8ebc-8eaadf793425" xmlns:ns4="0125a647-8023-46ae-ae6e-85cf36d841bd" targetNamespace="http://schemas.microsoft.com/office/2006/metadata/properties" ma:root="true" ma:fieldsID="e836ceb473825fb8f3d8aa266dca4abb" ns3:_="" ns4:_="">
    <xsd:import namespace="d43ee83c-3e71-4748-8ebc-8eaadf793425"/>
    <xsd:import namespace="0125a647-8023-46ae-ae6e-85cf36d841b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LengthInSeconds" minOccurs="0"/>
                <xsd:element ref="ns4:MediaServiceAutoKeyPoints" minOccurs="0"/>
                <xsd:element ref="ns4:MediaServiceKeyPoint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3ee83c-3e71-4748-8ebc-8eaadf79342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25a647-8023-46ae-ae6e-85cf36d841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A00F5F-5366-4B1C-9406-30DECA796AB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BBD0A98-E68B-4DAA-8964-2F739D6D4075}">
  <ds:schemaRefs>
    <ds:schemaRef ds:uri="0125a647-8023-46ae-ae6e-85cf36d841bd"/>
    <ds:schemaRef ds:uri="d43ee83c-3e71-4748-8ebc-8eaadf79342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89A6ECA-0C1B-4F00-836D-A696F073E5C2}">
  <ds:schemaRefs>
    <ds:schemaRef ds:uri="0125a647-8023-46ae-ae6e-85cf36d841bd"/>
    <ds:schemaRef ds:uri="d43ee83c-3e71-4748-8ebc-8eaadf79342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</TotalTime>
  <Application>LibreOffice/6.4.7.2$Linux_X86_64 LibreOffice_project/40$Build-2</Application>
  <Words>877</Words>
  <Paragraphs>155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2020-02-08T09:57:44Z</dcterms:created>
  <dc:creator>Younus Sayyad</dc:creator>
  <dc:description/>
  <dc:language>en-IN</dc:language>
  <cp:lastModifiedBy/>
  <dcterms:modified xsi:type="dcterms:W3CDTF">2024-04-02T00:22:09Z</dcterms:modified>
  <cp:revision>57</cp:revision>
  <dc:subject/>
  <dc:title>CHAPTER 1 : FUNDMENTALS OF ORGANIZATIONAL BEHAVIOUR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0x010100845058B0D91A7444BDF69F20EF097C18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15</vt:i4>
  </property>
</Properties>
</file>