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5" r:id="rId2"/>
    <p:sldId id="316" r:id="rId3"/>
    <p:sldId id="321" r:id="rId4"/>
    <p:sldId id="320" r:id="rId5"/>
    <p:sldId id="318" r:id="rId6"/>
    <p:sldId id="322" r:id="rId7"/>
    <p:sldId id="31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S Sagar Imambi" userId="3e651c86-0e6f-4a35-99d3-c4f89ca82b77" providerId="ADAL" clId="{643CF249-1E65-4A16-ADC0-D742C020B908}"/>
    <pc:docChg chg="modSld">
      <pc:chgData name="Dr. S Sagar Imambi" userId="3e651c86-0e6f-4a35-99d3-c4f89ca82b77" providerId="ADAL" clId="{643CF249-1E65-4A16-ADC0-D742C020B908}" dt="2023-02-06T04:20:26.697" v="0" actId="207"/>
      <pc:docMkLst>
        <pc:docMk/>
      </pc:docMkLst>
      <pc:sldChg chg="modSp mod">
        <pc:chgData name="Dr. S Sagar Imambi" userId="3e651c86-0e6f-4a35-99d3-c4f89ca82b77" providerId="ADAL" clId="{643CF249-1E65-4A16-ADC0-D742C020B908}" dt="2023-02-06T04:20:26.697" v="0" actId="207"/>
        <pc:sldMkLst>
          <pc:docMk/>
          <pc:sldMk cId="3386256630" sldId="318"/>
        </pc:sldMkLst>
        <pc:spChg chg="mod">
          <ac:chgData name="Dr. S Sagar Imambi" userId="3e651c86-0e6f-4a35-99d3-c4f89ca82b77" providerId="ADAL" clId="{643CF249-1E65-4A16-ADC0-D742C020B908}" dt="2023-02-06T04:20:26.697" v="0" actId="207"/>
          <ac:spMkLst>
            <pc:docMk/>
            <pc:sldMk cId="3386256630" sldId="318"/>
            <ac:spMk id="4" creationId="{C47B0CE8-18BB-7974-AEDD-802C2A7CC5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6534B-C75B-499F-83A8-AD80A1295E6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2E89-1637-4CF1-825F-916440848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61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368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2791-2672-0396-2AE2-B8792AED7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6878B-0DA0-59E6-DE57-9142BF81A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1C3A1-86E8-C039-7D28-A42088BF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724-2B3B-4273-9065-39BE068156A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538E1-FF4E-DF99-1729-FF692D78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23B2E-EDF5-DEC7-4447-AEB99A98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DF6-9211-4079-9F5C-D82293424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56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D7F9-B7AC-C70A-43D5-27F6FB22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53D47-7450-CBE1-7C93-9728584EF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98E60-43FF-2B73-CB7A-D171FDA3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724-2B3B-4273-9065-39BE068156A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14E15-C685-0D2C-CA4C-0AD41A56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133C3-F3AD-E816-CDB1-B027CB82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DF6-9211-4079-9F5C-D82293424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04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7C1D7-EB09-92B1-6C0D-D7E75865A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24606-16F3-A88A-D180-E97B81621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8823B-BA17-1253-FFAD-2C019DBC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724-2B3B-4273-9065-39BE068156A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A4FB2-6714-1609-D820-6666F047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79C5D-7B5A-8331-F623-CCA5B1CC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DF6-9211-4079-9F5C-D82293424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459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947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E88B-A939-48F5-6E93-0BDFA147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A55F-DC06-2D70-7A81-612F1E559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B1387-0A06-BC93-7C2B-EC42C6D1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724-2B3B-4273-9065-39BE068156A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6B595-96EF-6F25-B95C-72C3D629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5F69E-8F25-B7D1-1BF8-E3B7FC03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DF6-9211-4079-9F5C-D82293424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64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FF3D-6DE5-B5C0-8780-CEE8DF97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A7BB7-9B71-CC39-5301-E25FE6651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6C0B6-69C7-B72E-FF4F-14CE1657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724-2B3B-4273-9065-39BE068156A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D5E97-F264-053A-3CCF-E0E57273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AB226-3106-D6DC-B4C9-51135B9A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DF6-9211-4079-9F5C-D82293424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57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B539-E7C2-E7EA-579D-661757F1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E2EF4-B612-17FA-9F6A-8E990FBEA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D6DCB-6C12-569D-9D31-029962726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E330F-AB88-D649-323D-E145E008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724-2B3B-4273-9065-39BE068156A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9A6F8-6568-37A9-D051-B37668B5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4660D-0E0B-D9D9-0E00-01BFBE9F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DF6-9211-4079-9F5C-D82293424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74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9EA0-E6A3-37A8-8FA3-3B2B3AA3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67021-86E3-0F35-971C-98FB2FAAC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19F85-D666-F3F2-FC0E-1B897FEB7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7EA15-176C-4CE2-4FEB-E3809DDC4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0AA3C-F423-592F-45DF-75D9D02A1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D6A65-0700-801E-A875-CB7735F8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724-2B3B-4273-9065-39BE068156A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C4E8A-BAEE-C942-9200-B98CDD25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8BB4B-73CF-16CA-7E26-F35C8424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DF6-9211-4079-9F5C-D82293424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89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92F8-4476-D6DC-AEFF-EC1F95E2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16491-9691-EE96-0A61-02678BED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724-2B3B-4273-9065-39BE068156A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410B5-295C-CE02-CB9E-ACA6CDA7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C346A-5EDB-AE13-AA43-9CF34D68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DF6-9211-4079-9F5C-D82293424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92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FA734-4EEC-A8D1-B143-CA1667CF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724-2B3B-4273-9065-39BE068156A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7AA65-792C-B2C5-F37C-527FC6D2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C8E43-A45A-8499-5132-994F5DFD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DF6-9211-4079-9F5C-D82293424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0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0ABB-F738-9E17-F767-6A61EF95C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0B37-1663-0460-C885-23221F1BB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C9CE5-06D0-6670-5637-A37B4ACD0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EB636-FC6D-0C53-90A6-2F463C62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724-2B3B-4273-9065-39BE068156A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9D7B7-174A-1456-11E1-0989582C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7411B-2FE9-FFAC-19F7-1EE37677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DF6-9211-4079-9F5C-D82293424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99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2149-2A4D-DF73-9280-79394E86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36D60-76EC-0F5A-1682-180599D6C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6AB27-0560-E6D9-F7BF-982713E7F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A236E-0FFF-FE83-9AA1-4746EA94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724-2B3B-4273-9065-39BE068156A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3F1EC-BD46-EB1E-A429-A0CAAAFC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FADCA-AEB9-4DD2-C34A-FD93A313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DF6-9211-4079-9F5C-D82293424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39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46A5C-100D-59AA-3505-2433785C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AF6E9-D07A-8AA8-482C-78C11D3CB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E1EE0-9A73-783D-1F5A-7438B15F9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2724-2B3B-4273-9065-39BE068156A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ED1D0-98A7-7039-63D3-DFAF653BB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28894-CC8B-3BC5-DCA3-85336F2BC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8CDF6-9211-4079-9F5C-D82293424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72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98423B-5803-30F8-31C4-BF716BD7197E}"/>
              </a:ext>
            </a:extLst>
          </p:cNvPr>
          <p:cNvSpPr/>
          <p:nvPr/>
        </p:nvSpPr>
        <p:spPr>
          <a:xfrm>
            <a:off x="0" y="22859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Greedy Layer wise</a:t>
            </a:r>
          </a:p>
          <a:p>
            <a:pPr algn="ctr"/>
            <a:r>
              <a:rPr lang="en-US"/>
              <a:t>Pre-training</a:t>
            </a:r>
          </a:p>
        </p:txBody>
      </p:sp>
      <p:pic>
        <p:nvPicPr>
          <p:cNvPr id="464" name="Google Shape;464;p1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34"/>
            <a:ext cx="6027459" cy="662393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6"/>
          <p:cNvSpPr txBox="1"/>
          <p:nvPr/>
        </p:nvSpPr>
        <p:spPr>
          <a:xfrm>
            <a:off x="5394455" y="1933408"/>
            <a:ext cx="690254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Deep Learning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20CS3269AA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all" dirty="0">
                <a:ln/>
                <a:solidFill>
                  <a:srgbClr val="C00000"/>
                </a:solidFill>
                <a:effectLst/>
                <a:cs typeface="Poppins" panose="00000500000000000000" pitchFamily="2" charset="0"/>
              </a:rPr>
              <a:t>Normalization </a:t>
            </a:r>
            <a:r>
              <a:rPr lang="en-US" sz="3200" b="1" cap="all" dirty="0">
                <a:ln/>
                <a:solidFill>
                  <a:srgbClr val="C00000"/>
                </a:solidFill>
                <a:effectLst/>
                <a:cs typeface="Poppins" panose="00000500000000000000" pitchFamily="2" charset="0"/>
              </a:rPr>
              <a:t> </a:t>
            </a:r>
            <a:endParaRPr lang="en-US" sz="3200" b="1" dirty="0">
              <a:solidFill>
                <a:srgbClr val="C00000"/>
              </a:solidFill>
              <a:effectLst/>
              <a:cs typeface="Poppins" panose="000005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F0C376-F4D3-1950-3474-EFF28411BDC6}"/>
              </a:ext>
            </a:extLst>
          </p:cNvPr>
          <p:cNvSpPr/>
          <p:nvPr/>
        </p:nvSpPr>
        <p:spPr>
          <a:xfrm>
            <a:off x="6233250" y="925390"/>
            <a:ext cx="4486331" cy="574765"/>
          </a:xfrm>
          <a:prstGeom prst="roundRect">
            <a:avLst/>
          </a:prstGeom>
          <a:solidFill>
            <a:schemeClr val="bg1">
              <a:alpha val="6000"/>
            </a:schemeClr>
          </a:solidFill>
          <a:ln>
            <a:solidFill>
              <a:srgbClr val="C00000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Google Shape;475;p16"/>
          <p:cNvSpPr txBox="1"/>
          <p:nvPr/>
        </p:nvSpPr>
        <p:spPr>
          <a:xfrm>
            <a:off x="6095999" y="830715"/>
            <a:ext cx="4595447" cy="7078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cs typeface="Poppins" pitchFamily="2" charset="77"/>
              </a:rPr>
              <a:t>Department of ---</a:t>
            </a:r>
          </a:p>
        </p:txBody>
      </p:sp>
      <p:sp>
        <p:nvSpPr>
          <p:cNvPr id="8" name="Google Shape;502;p17">
            <a:extLst>
              <a:ext uri="{FF2B5EF4-FFF2-40B4-BE49-F238E27FC236}">
                <a16:creationId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7623168" y="4758078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Session - 17</a:t>
            </a:r>
            <a:endParaRPr sz="2400" dirty="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BDCC77-0491-FC57-401C-380586D8ED1D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9C68F-2EE2-5410-B640-4F43BF92A6C1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703" y="81945"/>
            <a:ext cx="2509863" cy="1061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0172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530E72E-233E-E443-1A84-D3CD02ECB889}"/>
              </a:ext>
            </a:extLst>
          </p:cNvPr>
          <p:cNvSpPr/>
          <p:nvPr/>
        </p:nvSpPr>
        <p:spPr>
          <a:xfrm>
            <a:off x="4471372" y="84408"/>
            <a:ext cx="3011576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AIM OF THE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61438-200D-827A-D4DD-5B5127AFA187}"/>
              </a:ext>
            </a:extLst>
          </p:cNvPr>
          <p:cNvSpPr txBox="1"/>
          <p:nvPr/>
        </p:nvSpPr>
        <p:spPr>
          <a:xfrm>
            <a:off x="914400" y="684469"/>
            <a:ext cx="10731286" cy="11654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Poppins"/>
                <a:cs typeface="Poppins"/>
              </a:rPr>
              <a:t>To familiarize students with the basic concept of normalization </a:t>
            </a:r>
            <a:endParaRPr lang="en-GB" sz="1600" dirty="0"/>
          </a:p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Poppins"/>
                <a:cs typeface="Poppins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Poppins"/>
                <a:cs typeface="Poppins"/>
              </a:rPr>
              <a:t> </a:t>
            </a: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7F3AABB0-F8BA-C900-B6BF-45F4B58E9490}"/>
              </a:ext>
            </a:extLst>
          </p:cNvPr>
          <p:cNvSpPr/>
          <p:nvPr/>
        </p:nvSpPr>
        <p:spPr>
          <a:xfrm>
            <a:off x="4160582" y="1807062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INSTRUCTIONAL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EAD4E-C007-9DE7-A40A-12802D3C9611}"/>
              </a:ext>
            </a:extLst>
          </p:cNvPr>
          <p:cNvSpPr txBox="1"/>
          <p:nvPr/>
        </p:nvSpPr>
        <p:spPr>
          <a:xfrm>
            <a:off x="1752600" y="2438605"/>
            <a:ext cx="8791575" cy="10772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Poppins"/>
                <a:cs typeface="Poppins"/>
              </a:rPr>
              <a:t>This</a:t>
            </a:r>
            <a:r>
              <a:rPr lang="en-US" sz="1600" b="0" i="0" dirty="0">
                <a:effectLst/>
                <a:latin typeface="Poppins"/>
                <a:cs typeface="Poppins"/>
              </a:rPr>
              <a:t> </a:t>
            </a:r>
            <a:r>
              <a:rPr lang="en-US" sz="1600" dirty="0">
                <a:latin typeface="Poppins"/>
                <a:cs typeface="Poppins"/>
              </a:rPr>
              <a:t>Session</a:t>
            </a:r>
            <a:r>
              <a:rPr lang="en-US" sz="1600" b="0" i="0" dirty="0">
                <a:effectLst/>
                <a:latin typeface="Poppins"/>
                <a:cs typeface="Poppins"/>
              </a:rPr>
              <a:t> is designed to:</a:t>
            </a:r>
          </a:p>
          <a:p>
            <a:pPr marL="342900" indent="-342900">
              <a:buFontTx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Introduce   </a:t>
            </a:r>
            <a:r>
              <a:rPr lang="en-GB" sz="1600" dirty="0">
                <a:solidFill>
                  <a:srgbClr val="000000"/>
                </a:solidFill>
                <a:latin typeface="TimesNewRomanPSMT"/>
              </a:rPr>
              <a:t>normalization and its methods</a:t>
            </a:r>
            <a:endParaRPr lang="en-GB" sz="1600" dirty="0"/>
          </a:p>
          <a:p>
            <a:pPr marL="342900" indent="-342900">
              <a:buAutoNum type="arabicPeriod"/>
            </a:pPr>
            <a:endParaRPr lang="en-US" sz="1600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phic 10" descr="Bullseye outline">
            <a:extLst>
              <a:ext uri="{FF2B5EF4-FFF2-40B4-BE49-F238E27FC236}">
                <a16:creationId xmlns:a16="http://schemas.microsoft.com/office/drawing/2014/main" id="{AB75B03E-9C0C-0AF7-2A76-D8618F8F9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25326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checklist outline">
            <a:extLst>
              <a:ext uri="{FF2B5EF4-FFF2-40B4-BE49-F238E27FC236}">
                <a16:creationId xmlns:a16="http://schemas.microsoft.com/office/drawing/2014/main" id="{1E9F25CA-EF99-00B6-5FFA-810D1F1806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438605"/>
            <a:ext cx="914400" cy="914400"/>
          </a:xfrm>
          <a:prstGeom prst="rect">
            <a:avLst/>
          </a:prstGeom>
        </p:spPr>
      </p:pic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6652A33D-9A9E-3EAC-0CAE-113901ECA179}"/>
              </a:ext>
            </a:extLst>
          </p:cNvPr>
          <p:cNvSpPr/>
          <p:nvPr/>
        </p:nvSpPr>
        <p:spPr>
          <a:xfrm>
            <a:off x="4212971" y="4249110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LEARNING OUTCOMES</a:t>
            </a:r>
          </a:p>
        </p:txBody>
      </p:sp>
      <p:pic>
        <p:nvPicPr>
          <p:cNvPr id="31" name="Graphic 30" descr="Idea outline">
            <a:extLst>
              <a:ext uri="{FF2B5EF4-FFF2-40B4-BE49-F238E27FC236}">
                <a16:creationId xmlns:a16="http://schemas.microsoft.com/office/drawing/2014/main" id="{5F765FC3-60CF-297F-C1BD-F5A7B8B94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00" y="4765771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BB8E68-8B73-12DE-615E-1091F19A9A9A}"/>
              </a:ext>
            </a:extLst>
          </p:cNvPr>
          <p:cNvSpPr txBox="1"/>
          <p:nvPr/>
        </p:nvSpPr>
        <p:spPr>
          <a:xfrm>
            <a:off x="1752600" y="4772230"/>
            <a:ext cx="8791575" cy="86177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0" i="0" dirty="0">
                <a:effectLst/>
                <a:latin typeface="Arial"/>
                <a:cs typeface="Arial"/>
              </a:rPr>
              <a:t>At the end of this </a:t>
            </a:r>
            <a:r>
              <a:rPr lang="en-US" sz="1600" dirty="0">
                <a:latin typeface="Arial"/>
                <a:cs typeface="Arial"/>
              </a:rPr>
              <a:t>session</a:t>
            </a:r>
            <a:r>
              <a:rPr lang="en-US" sz="1600" b="0" i="0" dirty="0">
                <a:effectLst/>
                <a:latin typeface="Arial"/>
                <a:cs typeface="Arial"/>
              </a:rPr>
              <a:t>, you should be able to understand that </a:t>
            </a:r>
          </a:p>
          <a:p>
            <a:pPr fontAlgn="base"/>
            <a:r>
              <a:rPr lang="en-GB" dirty="0"/>
              <a:t> .normalization  techniques.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3A83FE-21EC-2129-918C-D0F182ACEECD}"/>
              </a:ext>
            </a:extLst>
          </p:cNvPr>
          <p:cNvGraphicFramePr>
            <a:graphicFrameLocks noGrp="1"/>
          </p:cNvGraphicFramePr>
          <p:nvPr/>
        </p:nvGraphicFramePr>
        <p:xfrm>
          <a:off x="3801139" y="3237504"/>
          <a:ext cx="4100623" cy="1095009"/>
        </p:xfrm>
        <a:graphic>
          <a:graphicData uri="http://schemas.openxmlformats.org/drawingml/2006/table">
            <a:tbl>
              <a:tblPr/>
              <a:tblGrid>
                <a:gridCol w="4100623">
                  <a:extLst>
                    <a:ext uri="{9D8B030D-6E8A-4147-A177-3AD203B41FA5}">
                      <a16:colId xmlns:a16="http://schemas.microsoft.com/office/drawing/2014/main" val="2957924884"/>
                    </a:ext>
                  </a:extLst>
                </a:gridCol>
              </a:tblGrid>
              <a:tr h="1095009">
                <a:tc>
                  <a:txBody>
                    <a:bodyPr/>
                    <a:lstStyle/>
                    <a:p>
                      <a:endParaRPr lang="en-GB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65932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1F48467-2EB0-FFBA-1D0C-71766BD4D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278206" y="2913864"/>
            <a:ext cx="656099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19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29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8B34ECDE-4751-640C-A439-E0733F07CE21}"/>
              </a:ext>
            </a:extLst>
          </p:cNvPr>
          <p:cNvSpPr/>
          <p:nvPr/>
        </p:nvSpPr>
        <p:spPr>
          <a:xfrm>
            <a:off x="2995352" y="171277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bg1"/>
                </a:solidFill>
                <a:latin typeface="CIDFont+F7"/>
              </a:rPr>
              <a:t>What is normalization 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B0CE8-18BB-7974-AEDD-802C2A7CC531}"/>
              </a:ext>
            </a:extLst>
          </p:cNvPr>
          <p:cNvSpPr txBox="1"/>
          <p:nvPr/>
        </p:nvSpPr>
        <p:spPr>
          <a:xfrm>
            <a:off x="299634" y="1638396"/>
            <a:ext cx="1069995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000000"/>
                </a:solidFill>
                <a:effectLst/>
                <a:latin typeface="Raleway" pitchFamily="2" charset="0"/>
              </a:rPr>
              <a:t>Normalization is a pre-processing technique used to standardize data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Raleway" pitchFamily="2" charset="0"/>
              </a:rPr>
              <a:t>.</a:t>
            </a:r>
          </a:p>
          <a:p>
            <a:r>
              <a:rPr lang="en-GB" sz="32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For ex., having different sources of data inside the same range. </a:t>
            </a:r>
          </a:p>
          <a:p>
            <a:r>
              <a:rPr lang="en-GB" sz="3200" b="0" i="0" dirty="0">
                <a:solidFill>
                  <a:srgbClr val="000000"/>
                </a:solidFill>
                <a:effectLst/>
                <a:latin typeface="Raleway" pitchFamily="2" charset="0"/>
              </a:rPr>
              <a:t>Not normalizing the data before training can cause problems in our network, </a:t>
            </a:r>
          </a:p>
          <a:p>
            <a:r>
              <a:rPr lang="en-GB" sz="3200" dirty="0">
                <a:solidFill>
                  <a:srgbClr val="000000"/>
                </a:solidFill>
                <a:latin typeface="Raleway" pitchFamily="2" charset="0"/>
              </a:rPr>
              <a:t>It makes 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drastically harder to train and decrease its learning speed.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58991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8B34ECDE-4751-640C-A439-E0733F07CE21}"/>
              </a:ext>
            </a:extLst>
          </p:cNvPr>
          <p:cNvSpPr/>
          <p:nvPr/>
        </p:nvSpPr>
        <p:spPr>
          <a:xfrm>
            <a:off x="2995352" y="171277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bg1"/>
                </a:solidFill>
                <a:latin typeface="CIDFont+F7"/>
              </a:rPr>
              <a:t>What is Batch normalization 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B0CE8-18BB-7974-AEDD-802C2A7CC531}"/>
              </a:ext>
            </a:extLst>
          </p:cNvPr>
          <p:cNvSpPr txBox="1"/>
          <p:nvPr/>
        </p:nvSpPr>
        <p:spPr>
          <a:xfrm>
            <a:off x="315132" y="1638396"/>
            <a:ext cx="1068445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555555"/>
                </a:solidFill>
                <a:effectLst/>
                <a:latin typeface="CIDFont+F7"/>
              </a:rPr>
              <a:t> </a:t>
            </a:r>
            <a:r>
              <a:rPr lang="en-GB" sz="3600" b="0" i="0" dirty="0">
                <a:solidFill>
                  <a:srgbClr val="555555"/>
                </a:solidFill>
                <a:effectLst/>
                <a:latin typeface="CIDFont+F7"/>
              </a:rPr>
              <a:t>Batch normalization, it is a process to make neural networks faster and more stable through adding extra layers in a deep neural network.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rgbClr val="555555"/>
                </a:solidFill>
                <a:effectLst/>
                <a:latin typeface="CIDFont+F7"/>
              </a:rPr>
              <a:t>Batch Norm is a normalization technique done between the layers of a Neural Network </a:t>
            </a:r>
            <a:r>
              <a:rPr lang="en-GB" sz="3600" b="0" i="0" dirty="0">
                <a:solidFill>
                  <a:srgbClr val="FF0000"/>
                </a:solidFill>
                <a:effectLst/>
                <a:latin typeface="CIDFont+F7"/>
              </a:rPr>
              <a:t>instead of in the raw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rgbClr val="555555"/>
                </a:solidFill>
                <a:effectLst/>
                <a:latin typeface="CIDFont+F7"/>
              </a:rPr>
              <a:t> The new layer performs the standardizing and normalizing operations on the input of a layer coming from a previous layer.</a:t>
            </a:r>
          </a:p>
        </p:txBody>
      </p:sp>
    </p:spTree>
    <p:extLst>
      <p:ext uri="{BB962C8B-B14F-4D97-AF65-F5344CB8AC3E}">
        <p14:creationId xmlns:p14="http://schemas.microsoft.com/office/powerpoint/2010/main" val="3420379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8B34ECDE-4751-640C-A439-E0733F07CE21}"/>
              </a:ext>
            </a:extLst>
          </p:cNvPr>
          <p:cNvSpPr/>
          <p:nvPr/>
        </p:nvSpPr>
        <p:spPr>
          <a:xfrm>
            <a:off x="2995352" y="171277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bg1"/>
                </a:solidFill>
                <a:latin typeface="CIDFont+F7"/>
              </a:rPr>
              <a:t>Batch normalization 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B0CE8-18BB-7974-AEDD-802C2A7CC531}"/>
              </a:ext>
            </a:extLst>
          </p:cNvPr>
          <p:cNvSpPr txBox="1"/>
          <p:nvPr/>
        </p:nvSpPr>
        <p:spPr>
          <a:xfrm>
            <a:off x="286202" y="1808877"/>
            <a:ext cx="1125582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124"/>
                </a:solidFill>
                <a:latin typeface="arial" panose="020B0604020202020204" pitchFamily="34" charset="0"/>
              </a:rPr>
              <a:t>It is a technique for training very deep neural networks that normalizes the contributions to a layer for every mini-batch.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124"/>
                </a:solidFill>
                <a:latin typeface="arial" panose="020B0604020202020204" pitchFamily="34" charset="0"/>
              </a:rPr>
              <a:t> This has the impact of settling the learning process and drastically decreasing the number of training epochs required to train deep neural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i="0" dirty="0">
              <a:solidFill>
                <a:srgbClr val="555555"/>
              </a:solidFill>
              <a:effectLst/>
              <a:latin typeface="CIDFont+F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Batch Norm </a:t>
            </a:r>
            <a:r>
              <a:rPr lang="en-GB" sz="240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is just another network layer </a:t>
            </a:r>
            <a:r>
              <a:rPr lang="en-GB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that gets inserted between a hidden layer and the next hidden layer.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Its job is to take the outputs from the first hidden layer and normalize them before passing them on as the input of the next hidden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allows us to use much higher learning rates, which further increases the speed at which networks train.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124"/>
                </a:solidFill>
                <a:latin typeface="arial" panose="020B0604020202020204" pitchFamily="34" charset="0"/>
              </a:rPr>
              <a:t>It </a:t>
            </a:r>
            <a:r>
              <a:rPr lang="en-GB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400" dirty="0">
                <a:solidFill>
                  <a:srgbClr val="202124"/>
                </a:solidFill>
                <a:latin typeface="arial" panose="020B0604020202020204" pitchFamily="34" charset="0"/>
              </a:rPr>
              <a:t>m</a:t>
            </a:r>
            <a:r>
              <a:rPr lang="en-GB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akes weights easier to initialize</a:t>
            </a:r>
            <a:endParaRPr lang="en-GB" sz="2400" i="0" dirty="0">
              <a:solidFill>
                <a:srgbClr val="555555"/>
              </a:solidFill>
              <a:effectLst/>
              <a:latin typeface="CIDFont+F7"/>
            </a:endParaRPr>
          </a:p>
          <a:p>
            <a:r>
              <a:rPr lang="en-GB" sz="1800" b="0" i="0" dirty="0">
                <a:solidFill>
                  <a:srgbClr val="555555"/>
                </a:solidFill>
                <a:effectLst/>
                <a:latin typeface="CIDFont+F7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256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8B34ECDE-4751-640C-A439-E0733F07CE21}"/>
              </a:ext>
            </a:extLst>
          </p:cNvPr>
          <p:cNvSpPr/>
          <p:nvPr/>
        </p:nvSpPr>
        <p:spPr>
          <a:xfrm>
            <a:off x="2541128" y="536747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bg1"/>
                </a:solidFill>
                <a:latin typeface="CIDFont+F7"/>
              </a:rPr>
              <a:t>What is </a:t>
            </a:r>
            <a:r>
              <a:rPr lang="en-GB" sz="2400" b="1" dirty="0">
                <a:solidFill>
                  <a:srgbClr val="000000"/>
                </a:solidFill>
                <a:latin typeface="Raleway" pitchFamily="2" charset="0"/>
              </a:rPr>
              <a:t>Batch Norm 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B0CE8-18BB-7974-AEDD-802C2A7CC531}"/>
              </a:ext>
            </a:extLst>
          </p:cNvPr>
          <p:cNvSpPr txBox="1"/>
          <p:nvPr/>
        </p:nvSpPr>
        <p:spPr>
          <a:xfrm>
            <a:off x="299634" y="1638396"/>
            <a:ext cx="106999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000000"/>
                </a:solidFill>
                <a:effectLst/>
                <a:latin typeface="Raleway" pitchFamily="2" charset="0"/>
              </a:rPr>
              <a:t> normalization formula of Batch Norm  is </a:t>
            </a:r>
            <a:endParaRPr lang="en-GB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B00AFD-D352-5734-5443-7186AA044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8823" y="2693644"/>
            <a:ext cx="4080361" cy="13472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90AF97-E799-7BBB-BBD8-3EF3DCC35CD5}"/>
              </a:ext>
            </a:extLst>
          </p:cNvPr>
          <p:cNvSpPr txBox="1"/>
          <p:nvPr/>
        </p:nvSpPr>
        <p:spPr>
          <a:xfrm>
            <a:off x="661261" y="4511406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Where m </a:t>
            </a:r>
            <a:r>
              <a:rPr lang="en-GB" sz="2400" baseline="-25000" dirty="0"/>
              <a:t>z </a:t>
            </a:r>
            <a:r>
              <a:rPr lang="en-GB" sz="2400" dirty="0"/>
              <a:t> is the mean of the neurons’ output and </a:t>
            </a:r>
          </a:p>
          <a:p>
            <a:r>
              <a:rPr lang="en-GB" sz="2400" dirty="0" err="1"/>
              <a:t>s_z</a:t>
            </a:r>
            <a:r>
              <a:rPr lang="en-GB" sz="2400" dirty="0"/>
              <a:t> the standard deviation of the neurons’ output.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75EDB-EDAA-2206-C604-24671D53388F}"/>
              </a:ext>
            </a:extLst>
          </p:cNvPr>
          <p:cNvSpPr txBox="1"/>
          <p:nvPr/>
        </p:nvSpPr>
        <p:spPr>
          <a:xfrm>
            <a:off x="7067228" y="2626438"/>
            <a:ext cx="4845803" cy="28623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000" dirty="0"/>
              <a:t>Ex:</a:t>
            </a:r>
          </a:p>
          <a:p>
            <a:r>
              <a:rPr lang="en-IN" sz="2000" dirty="0"/>
              <a:t>Model = Sequential([</a:t>
            </a:r>
          </a:p>
          <a:p>
            <a:r>
              <a:rPr lang="en-IN" sz="2000" dirty="0"/>
              <a:t>    Dense(16, </a:t>
            </a:r>
            <a:r>
              <a:rPr lang="en-IN" sz="2000" dirty="0" err="1"/>
              <a:t>input_shape</a:t>
            </a:r>
            <a:r>
              <a:rPr lang="en-IN" sz="2000" dirty="0"/>
              <a:t>=(1,5), activation='</a:t>
            </a:r>
            <a:r>
              <a:rPr lang="en-IN" sz="2000" dirty="0" err="1"/>
              <a:t>relu</a:t>
            </a:r>
            <a:r>
              <a:rPr lang="en-IN" sz="2000" dirty="0"/>
              <a:t>'),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BatchNormalization</a:t>
            </a:r>
            <a:r>
              <a:rPr lang="en-IN" sz="2000" dirty="0"/>
              <a:t>(),</a:t>
            </a:r>
          </a:p>
          <a:p>
            <a:r>
              <a:rPr lang="en-IN" sz="2000" dirty="0"/>
              <a:t>    Dense(32, activation='</a:t>
            </a:r>
            <a:r>
              <a:rPr lang="en-IN" sz="2000" dirty="0" err="1"/>
              <a:t>relu</a:t>
            </a:r>
            <a:r>
              <a:rPr lang="en-IN" sz="2000" dirty="0"/>
              <a:t>'),</a:t>
            </a:r>
          </a:p>
          <a:p>
            <a:r>
              <a:rPr lang="en-IN" sz="2000" dirty="0"/>
              <a:t>    </a:t>
            </a:r>
            <a:r>
              <a:rPr lang="en-IN" sz="2000" dirty="0" err="1">
                <a:solidFill>
                  <a:srgbClr val="FF0000"/>
                </a:solidFill>
              </a:rPr>
              <a:t>BatchNormalization</a:t>
            </a:r>
            <a:r>
              <a:rPr lang="en-IN" sz="2000" dirty="0">
                <a:solidFill>
                  <a:srgbClr val="FF0000"/>
                </a:solidFill>
              </a:rPr>
              <a:t>(),</a:t>
            </a:r>
          </a:p>
          <a:p>
            <a:r>
              <a:rPr lang="en-IN" sz="2000" dirty="0"/>
              <a:t>    Dense(2, activation='</a:t>
            </a:r>
            <a:r>
              <a:rPr lang="en-IN" sz="2000" dirty="0" err="1"/>
              <a:t>softmax</a:t>
            </a:r>
            <a:r>
              <a:rPr lang="en-IN" sz="2000" dirty="0"/>
              <a:t>')</a:t>
            </a:r>
          </a:p>
          <a:p>
            <a:r>
              <a:rPr lang="en-IN" sz="20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760186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45E056E-10BD-0B9E-4ACE-A3F54C31FD9F}"/>
              </a:ext>
            </a:extLst>
          </p:cNvPr>
          <p:cNvSpPr/>
          <p:nvPr/>
        </p:nvSpPr>
        <p:spPr>
          <a:xfrm>
            <a:off x="2161309" y="93891"/>
            <a:ext cx="7105194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REFERENCES FOR FURTHER LEARNING OF THE SESSION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9789" y="1424978"/>
            <a:ext cx="9608234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Reference Books:</a:t>
            </a:r>
            <a:endParaRPr lang="en-US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/>
              <a:t>Ian Goodfellow,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, Aaron Courville - Deep Learning (2017, MIT)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Deeplearning</a:t>
            </a:r>
            <a:r>
              <a:rPr lang="en-US" dirty="0"/>
              <a:t> with python by </a:t>
            </a:r>
            <a:r>
              <a:rPr lang="en-IN" sz="1800" b="0" i="0" u="none" strike="noStrike" baseline="0" dirty="0">
                <a:latin typeface="BodegaSans-Light"/>
              </a:rPr>
              <a:t>François Chollet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>
                <a:latin typeface="BodegaSans-Light"/>
              </a:rPr>
              <a:t>Deep Learning by Andrew W.</a:t>
            </a:r>
          </a:p>
          <a:p>
            <a:pPr>
              <a:lnSpc>
                <a:spcPct val="150000"/>
              </a:lnSpc>
            </a:pP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949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434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</vt:lpstr>
      <vt:lpstr>BodegaSans-Light</vt:lpstr>
      <vt:lpstr>Calibri</vt:lpstr>
      <vt:lpstr>Calibri Light</vt:lpstr>
      <vt:lpstr>CIDFont+F7</vt:lpstr>
      <vt:lpstr>Poppins</vt:lpstr>
      <vt:lpstr>Raleway</vt:lpstr>
      <vt:lpstr>TimesNewRomanPSMT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 Sagar Imambi</dc:creator>
  <cp:lastModifiedBy>Dr. S Sagar Imambi</cp:lastModifiedBy>
  <cp:revision>1</cp:revision>
  <dcterms:created xsi:type="dcterms:W3CDTF">2023-02-06T04:18:56Z</dcterms:created>
  <dcterms:modified xsi:type="dcterms:W3CDTF">2023-02-06T04:20:37Z</dcterms:modified>
</cp:coreProperties>
</file>