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 id="257" r:id="rId4"/>
    <p:sldId id="260" r:id="rId5"/>
    <p:sldId id="259" r:id="rId6"/>
    <p:sldId id="263" r:id="rId7"/>
    <p:sldId id="264"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66756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401941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87511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DC2EC4-A682-4648-AE49-70173C237B3A}"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78878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DC2EC4-A682-4648-AE49-70173C237B3A}"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279884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DC2EC4-A682-4648-AE49-70173C237B3A}"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07492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DC2EC4-A682-4648-AE49-70173C237B3A}" type="datetimeFigureOut">
              <a:rPr lang="en-US" smtClean="0"/>
              <a:t>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425195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DC2EC4-A682-4648-AE49-70173C237B3A}" type="datetimeFigureOut">
              <a:rPr lang="en-US" smtClean="0"/>
              <a:t>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284021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C2EC4-A682-4648-AE49-70173C237B3A}" type="datetimeFigureOut">
              <a:rPr lang="en-US" smtClean="0"/>
              <a:t>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92426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DC2EC4-A682-4648-AE49-70173C237B3A}"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18820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DC2EC4-A682-4648-AE49-70173C237B3A}"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92683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152400"/>
            <a:ext cx="9956800" cy="838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3200" y="1219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3200" y="6356351"/>
            <a:ext cx="1828800" cy="365125"/>
          </a:xfrm>
          <a:prstGeom prst="rect">
            <a:avLst/>
          </a:prstGeom>
        </p:spPr>
        <p:txBody>
          <a:bodyPr vert="horz" lIns="91440" tIns="45720" rIns="91440" bIns="45720" rtlCol="0" anchor="ctr"/>
          <a:lstStyle>
            <a:lvl1pPr algn="l">
              <a:defRPr sz="1200" b="1">
                <a:solidFill>
                  <a:schemeClr val="tx1"/>
                </a:solidFill>
              </a:defRPr>
            </a:lvl1pPr>
          </a:lstStyle>
          <a:p>
            <a:fld id="{94DC2EC4-A682-4648-AE49-70173C237B3A}" type="datetimeFigureOut">
              <a:rPr lang="en-US" smtClean="0"/>
              <a:t>1/8/2019</a:t>
            </a:fld>
            <a:endParaRPr lang="en-US"/>
          </a:p>
        </p:txBody>
      </p:sp>
      <p:sp>
        <p:nvSpPr>
          <p:cNvPr id="5" name="Footer Placeholder 4"/>
          <p:cNvSpPr>
            <a:spLocks noGrp="1"/>
          </p:cNvSpPr>
          <p:nvPr>
            <p:ph type="ftr" sz="quarter" idx="3"/>
          </p:nvPr>
        </p:nvSpPr>
        <p:spPr>
          <a:xfrm>
            <a:off x="9855200" y="6356351"/>
            <a:ext cx="2235200" cy="365125"/>
          </a:xfrm>
          <a:prstGeom prst="rect">
            <a:avLst/>
          </a:prstGeom>
        </p:spPr>
        <p:txBody>
          <a:bodyPr vert="horz" lIns="91440" tIns="45720" rIns="91440" bIns="45720" rtlCol="0" anchor="ctr"/>
          <a:lstStyle>
            <a:lvl1pPr algn="r">
              <a:defRPr sz="1200" b="1">
                <a:solidFill>
                  <a:schemeClr val="tx1"/>
                </a:solidFill>
              </a:defRPr>
            </a:lvl1pPr>
          </a:lstStyle>
          <a:p>
            <a:endParaRPr lang="en-US"/>
          </a:p>
        </p:txBody>
      </p:sp>
      <p:sp>
        <p:nvSpPr>
          <p:cNvPr id="6" name="Slide Number Placeholder 5"/>
          <p:cNvSpPr>
            <a:spLocks noGrp="1"/>
          </p:cNvSpPr>
          <p:nvPr>
            <p:ph type="sldNum" sz="quarter" idx="4"/>
          </p:nvPr>
        </p:nvSpPr>
        <p:spPr>
          <a:xfrm>
            <a:off x="10871200" y="609600"/>
            <a:ext cx="1320800" cy="381000"/>
          </a:xfrm>
          <a:prstGeom prst="rect">
            <a:avLst/>
          </a:prstGeom>
        </p:spPr>
        <p:txBody>
          <a:bodyPr vert="horz" lIns="91440" tIns="45720" rIns="91440" bIns="45720" rtlCol="0" anchor="ctr"/>
          <a:lstStyle>
            <a:lvl1pPr algn="r">
              <a:defRPr sz="1800">
                <a:solidFill>
                  <a:schemeClr val="tx1">
                    <a:tint val="75000"/>
                  </a:schemeClr>
                </a:solidFill>
                <a:latin typeface="Arial" pitchFamily="34" charset="0"/>
                <a:cs typeface="Arial" pitchFamily="34" charset="0"/>
              </a:defRPr>
            </a:lvl1pPr>
          </a:lstStyle>
          <a:p>
            <a:fld id="{615D40AC-A62B-412C-A8B6-203EC4FF5FB6}" type="slidenum">
              <a:rPr lang="en-US" smtClean="0"/>
              <a:t>‹#›</a:t>
            </a:fld>
            <a:endParaRPr lang="en-US"/>
          </a:p>
        </p:txBody>
      </p:sp>
      <p:cxnSp>
        <p:nvCxnSpPr>
          <p:cNvPr id="8" name="Straight Connector 7"/>
          <p:cNvCxnSpPr/>
          <p:nvPr/>
        </p:nvCxnSpPr>
        <p:spPr>
          <a:xfrm>
            <a:off x="0" y="990600"/>
            <a:ext cx="12192000" cy="1588"/>
          </a:xfrm>
          <a:prstGeom prst="line">
            <a:avLst/>
          </a:prstGeom>
          <a:ln w="57150"/>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324600"/>
            <a:ext cx="12192000" cy="158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509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Multiple linear Regression</a:t>
            </a:r>
            <a:endParaRPr lang="en-US" dirty="0"/>
          </a:p>
        </p:txBody>
      </p:sp>
      <p:sp>
        <p:nvSpPr>
          <p:cNvPr id="4" name="TextBox 3"/>
          <p:cNvSpPr txBox="1"/>
          <p:nvPr/>
        </p:nvSpPr>
        <p:spPr>
          <a:xfrm>
            <a:off x="490451" y="1219201"/>
            <a:ext cx="5910349" cy="3970318"/>
          </a:xfrm>
          <a:prstGeom prst="rect">
            <a:avLst/>
          </a:prstGeom>
          <a:noFill/>
        </p:spPr>
        <p:txBody>
          <a:bodyPr wrap="square" rtlCol="0">
            <a:spAutoFit/>
          </a:bodyPr>
          <a:lstStyle/>
          <a:p>
            <a:r>
              <a:rPr lang="en-US" b="1" u="sng" dirty="0"/>
              <a:t>Problem Statement:</a:t>
            </a:r>
            <a:r>
              <a:rPr lang="en-US" dirty="0"/>
              <a:t> </a:t>
            </a:r>
            <a:r>
              <a:rPr lang="en-US" dirty="0" smtClean="0"/>
              <a:t>For a venture capitalist to decide which type of  investments from a given set of investments would lead to the highest profits. </a:t>
            </a:r>
          </a:p>
          <a:p>
            <a:endParaRPr lang="en-US" dirty="0" smtClean="0"/>
          </a:p>
          <a:p>
            <a:r>
              <a:rPr lang="en-US" b="1" u="sng" dirty="0" smtClean="0"/>
              <a:t>Given:</a:t>
            </a:r>
            <a:r>
              <a:rPr lang="en-US" u="sng" dirty="0" smtClean="0"/>
              <a:t> </a:t>
            </a:r>
            <a:r>
              <a:rPr lang="en-US" dirty="0" smtClean="0"/>
              <a:t>data Set of 50 startup companies established at different locations with their corresponding expenditures and profits.</a:t>
            </a:r>
            <a:endParaRPr lang="en-US" b="1" u="sng" dirty="0" smtClean="0"/>
          </a:p>
          <a:p>
            <a:endParaRPr lang="en-US" b="1" u="sng" dirty="0" smtClean="0"/>
          </a:p>
          <a:p>
            <a:r>
              <a:rPr lang="en-US" b="1" u="sng" dirty="0" smtClean="0"/>
              <a:t>Expectation of the regression:</a:t>
            </a:r>
            <a:r>
              <a:rPr lang="en-US" dirty="0" smtClean="0"/>
              <a:t> To develop a model which would help the investor to decide which investments would lead him to the best profits and which would also help him to determine what amount of profit he would gain with the type of investment he decides on.</a:t>
            </a:r>
          </a:p>
          <a:p>
            <a:endParaRPr lang="en-US" b="1" u="sng" dirty="0"/>
          </a:p>
        </p:txBody>
      </p:sp>
      <p:sp>
        <p:nvSpPr>
          <p:cNvPr id="7" name="Date Placeholder 6"/>
          <p:cNvSpPr>
            <a:spLocks noGrp="1"/>
          </p:cNvSpPr>
          <p:nvPr>
            <p:ph type="dt" sz="half" idx="10"/>
          </p:nvPr>
        </p:nvSpPr>
        <p:spPr/>
        <p:txBody>
          <a:bodyPr/>
          <a:lstStyle/>
          <a:p>
            <a:fld id="{CE5545B6-6FDD-460F-A1D5-7DBF4363784A}" type="datetime3">
              <a:rPr lang="en-US" smtClean="0"/>
              <a:t>8 January 2019</a:t>
            </a:fld>
            <a:endParaRPr lang="en-US"/>
          </a:p>
        </p:txBody>
      </p:sp>
      <p:sp>
        <p:nvSpPr>
          <p:cNvPr id="8" name="Footer Placeholder 7"/>
          <p:cNvSpPr>
            <a:spLocks noGrp="1"/>
          </p:cNvSpPr>
          <p:nvPr>
            <p:ph type="ftr" sz="quarter" idx="11"/>
          </p:nvPr>
        </p:nvSpPr>
        <p:spPr/>
        <p:txBody>
          <a:bodyPr/>
          <a:lstStyle/>
          <a:p>
            <a:r>
              <a:rPr lang="en-US" smtClean="0"/>
              <a:t>sai Prasad Ashila</a:t>
            </a:r>
            <a:endParaRPr lang="en-US"/>
          </a:p>
        </p:txBody>
      </p:sp>
      <p:sp>
        <p:nvSpPr>
          <p:cNvPr id="9" name="Slide Number Placeholder 8"/>
          <p:cNvSpPr>
            <a:spLocks noGrp="1"/>
          </p:cNvSpPr>
          <p:nvPr>
            <p:ph type="sldNum" sz="quarter" idx="12"/>
          </p:nvPr>
        </p:nvSpPr>
        <p:spPr/>
        <p:txBody>
          <a:bodyPr/>
          <a:lstStyle/>
          <a:p>
            <a:fld id="{2EE3F54D-A22C-49A4-910F-D37A9559DC15}" type="slidenum">
              <a:rPr lang="en-US" smtClean="0"/>
              <a:t>1</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0826" y="1219200"/>
            <a:ext cx="4376869" cy="4060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42754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53" y="1360516"/>
            <a:ext cx="4590358" cy="4258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19869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grpSp>
        <p:nvGrpSpPr>
          <p:cNvPr id="6" name="Group 5"/>
          <p:cNvGrpSpPr/>
          <p:nvPr/>
        </p:nvGrpSpPr>
        <p:grpSpPr>
          <a:xfrm>
            <a:off x="927525" y="2779328"/>
            <a:ext cx="6738851" cy="1290807"/>
            <a:chOff x="423949" y="1637606"/>
            <a:chExt cx="3873731" cy="415637"/>
          </a:xfrm>
        </p:grpSpPr>
        <p:sp>
          <p:nvSpPr>
            <p:cNvPr id="3" name="Rectangle 2"/>
            <p:cNvSpPr/>
            <p:nvPr/>
          </p:nvSpPr>
          <p:spPr>
            <a:xfrm>
              <a:off x="423949" y="1637606"/>
              <a:ext cx="3873731" cy="41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23950" y="1668212"/>
              <a:ext cx="3873730" cy="356772"/>
            </a:xfrm>
            <a:prstGeom prst="rect">
              <a:avLst/>
            </a:prstGeom>
            <a:noFill/>
          </p:spPr>
          <p:txBody>
            <a:bodyPr wrap="square" rtlCol="0">
              <a:spAutoFit/>
            </a:bodyPr>
            <a:lstStyle/>
            <a:p>
              <a:r>
                <a:rPr lang="en-US" b="1" i="1" u="sng" dirty="0" smtClean="0">
                  <a:solidFill>
                    <a:schemeClr val="bg1">
                      <a:lumMod val="95000"/>
                    </a:schemeClr>
                  </a:solidFill>
                </a:rPr>
                <a:t>Multiple </a:t>
              </a:r>
              <a:r>
                <a:rPr lang="en-US" b="1" i="1" u="sng" dirty="0">
                  <a:solidFill>
                    <a:schemeClr val="bg1">
                      <a:lumMod val="95000"/>
                    </a:schemeClr>
                  </a:solidFill>
                </a:rPr>
                <a:t>linear Regression </a:t>
              </a:r>
              <a:r>
                <a:rPr lang="en-US" dirty="0">
                  <a:solidFill>
                    <a:schemeClr val="bg1">
                      <a:lumMod val="95000"/>
                    </a:schemeClr>
                  </a:solidFill>
                </a:rPr>
                <a:t>: y = </a:t>
              </a:r>
              <a:r>
                <a:rPr lang="en-US" dirty="0" smtClean="0">
                  <a:solidFill>
                    <a:schemeClr val="bg1">
                      <a:lumMod val="95000"/>
                    </a:schemeClr>
                  </a:solidFill>
                </a:rPr>
                <a:t>a+bx</a:t>
              </a:r>
              <a:r>
                <a:rPr lang="en-US" baseline="-25000" dirty="0" smtClean="0">
                  <a:solidFill>
                    <a:schemeClr val="bg1">
                      <a:lumMod val="95000"/>
                    </a:schemeClr>
                  </a:solidFill>
                </a:rPr>
                <a:t>1</a:t>
              </a:r>
              <a:r>
                <a:rPr lang="en-US" dirty="0" smtClean="0">
                  <a:solidFill>
                    <a:schemeClr val="bg1">
                      <a:lumMod val="95000"/>
                    </a:schemeClr>
                  </a:solidFill>
                </a:rPr>
                <a:t>+cx</a:t>
              </a:r>
              <a:r>
                <a:rPr lang="en-US" baseline="-25000" dirty="0" smtClean="0">
                  <a:solidFill>
                    <a:schemeClr val="bg1">
                      <a:lumMod val="95000"/>
                    </a:schemeClr>
                  </a:solidFill>
                </a:rPr>
                <a:t>2</a:t>
              </a:r>
              <a:r>
                <a:rPr lang="en-US" dirty="0" smtClean="0">
                  <a:solidFill>
                    <a:schemeClr val="bg1">
                      <a:lumMod val="95000"/>
                    </a:schemeClr>
                  </a:solidFill>
                </a:rPr>
                <a:t>+dx</a:t>
              </a:r>
              <a:r>
                <a:rPr lang="en-US" baseline="-25000" dirty="0" smtClean="0">
                  <a:solidFill>
                    <a:schemeClr val="bg1">
                      <a:lumMod val="95000"/>
                    </a:schemeClr>
                  </a:solidFill>
                </a:rPr>
                <a:t>3</a:t>
              </a:r>
            </a:p>
            <a:p>
              <a:endParaRPr lang="en-US" baseline="-25000" dirty="0">
                <a:solidFill>
                  <a:schemeClr val="bg1">
                    <a:lumMod val="95000"/>
                  </a:schemeClr>
                </a:solidFill>
              </a:endParaRPr>
            </a:p>
            <a:p>
              <a:r>
                <a:rPr lang="en-US" dirty="0" smtClean="0">
                  <a:solidFill>
                    <a:schemeClr val="bg1">
                      <a:lumMod val="95000"/>
                    </a:schemeClr>
                  </a:solidFill>
                </a:rPr>
                <a:t>Where x1 ,x2 ,x3 are the independent variable and y is dependent </a:t>
              </a:r>
              <a:r>
                <a:rPr lang="en-US" dirty="0" smtClean="0">
                  <a:solidFill>
                    <a:schemeClr val="bg1">
                      <a:lumMod val="95000"/>
                    </a:schemeClr>
                  </a:solidFill>
                </a:rPr>
                <a:t>variable. </a:t>
              </a:r>
              <a:endParaRPr lang="en-US" dirty="0">
                <a:solidFill>
                  <a:schemeClr val="bg1">
                    <a:lumMod val="95000"/>
                  </a:schemeClr>
                </a:solidFill>
              </a:endParaRPr>
            </a:p>
          </p:txBody>
        </p:sp>
      </p:grpSp>
      <p:grpSp>
        <p:nvGrpSpPr>
          <p:cNvPr id="7" name="Group 6"/>
          <p:cNvGrpSpPr/>
          <p:nvPr/>
        </p:nvGrpSpPr>
        <p:grpSpPr>
          <a:xfrm>
            <a:off x="576349" y="1790006"/>
            <a:ext cx="3873731" cy="415637"/>
            <a:chOff x="423949" y="1637606"/>
            <a:chExt cx="3873731" cy="415637"/>
          </a:xfrm>
        </p:grpSpPr>
        <p:sp>
          <p:nvSpPr>
            <p:cNvPr id="8" name="Rectangle 7"/>
            <p:cNvSpPr/>
            <p:nvPr/>
          </p:nvSpPr>
          <p:spPr>
            <a:xfrm>
              <a:off x="423949" y="1637606"/>
              <a:ext cx="3873731" cy="41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23950" y="1637607"/>
              <a:ext cx="3873730" cy="369332"/>
            </a:xfrm>
            <a:prstGeom prst="rect">
              <a:avLst/>
            </a:prstGeom>
            <a:noFill/>
          </p:spPr>
          <p:txBody>
            <a:bodyPr wrap="square" rtlCol="0">
              <a:spAutoFit/>
            </a:bodyPr>
            <a:lstStyle/>
            <a:p>
              <a:r>
                <a:rPr lang="en-US" b="1" i="1" u="sng" dirty="0">
                  <a:solidFill>
                    <a:schemeClr val="bg1">
                      <a:lumMod val="95000"/>
                    </a:schemeClr>
                  </a:solidFill>
                </a:rPr>
                <a:t>Simple linear Regression </a:t>
              </a:r>
              <a:r>
                <a:rPr lang="en-US" dirty="0">
                  <a:solidFill>
                    <a:schemeClr val="bg1">
                      <a:lumMod val="95000"/>
                    </a:schemeClr>
                  </a:solidFill>
                </a:rPr>
                <a:t>: y = </a:t>
              </a:r>
              <a:r>
                <a:rPr lang="en-US" dirty="0" err="1" smtClean="0">
                  <a:solidFill>
                    <a:schemeClr val="bg1">
                      <a:lumMod val="95000"/>
                    </a:schemeClr>
                  </a:solidFill>
                </a:rPr>
                <a:t>a+bx</a:t>
              </a:r>
              <a:endParaRPr lang="en-US" dirty="0">
                <a:solidFill>
                  <a:schemeClr val="bg1">
                    <a:lumMod val="95000"/>
                  </a:schemeClr>
                </a:solidFill>
              </a:endParaRPr>
            </a:p>
          </p:txBody>
        </p:sp>
      </p:grpSp>
      <p:grpSp>
        <p:nvGrpSpPr>
          <p:cNvPr id="10" name="Group 9"/>
          <p:cNvGrpSpPr/>
          <p:nvPr/>
        </p:nvGrpSpPr>
        <p:grpSpPr>
          <a:xfrm>
            <a:off x="2253043" y="4360091"/>
            <a:ext cx="6514260" cy="1812175"/>
            <a:chOff x="423949" y="1637606"/>
            <a:chExt cx="3940798" cy="707488"/>
          </a:xfrm>
        </p:grpSpPr>
        <p:sp>
          <p:nvSpPr>
            <p:cNvPr id="11" name="Rectangle 10"/>
            <p:cNvSpPr/>
            <p:nvPr/>
          </p:nvSpPr>
          <p:spPr>
            <a:xfrm>
              <a:off x="423949" y="1637606"/>
              <a:ext cx="3940798" cy="707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23950" y="1639649"/>
              <a:ext cx="3873730" cy="684903"/>
            </a:xfrm>
            <a:prstGeom prst="rect">
              <a:avLst/>
            </a:prstGeom>
            <a:noFill/>
          </p:spPr>
          <p:txBody>
            <a:bodyPr wrap="square" rtlCol="0">
              <a:spAutoFit/>
            </a:bodyPr>
            <a:lstStyle/>
            <a:p>
              <a:r>
                <a:rPr lang="en-US" b="1" i="1" u="sng" dirty="0" smtClean="0">
                  <a:solidFill>
                    <a:schemeClr val="bg1">
                      <a:lumMod val="95000"/>
                    </a:schemeClr>
                  </a:solidFill>
                </a:rPr>
                <a:t>Assumptions Of a Linear Regression</a:t>
              </a:r>
              <a:r>
                <a:rPr lang="en-US" dirty="0" smtClean="0">
                  <a:solidFill>
                    <a:schemeClr val="bg1">
                      <a:lumMod val="95000"/>
                    </a:schemeClr>
                  </a:solidFill>
                </a:rPr>
                <a:t>:</a:t>
              </a:r>
            </a:p>
            <a:p>
              <a:pPr marL="342900" indent="-342900">
                <a:buFont typeface="+mj-lt"/>
                <a:buAutoNum type="arabicPeriod"/>
              </a:pPr>
              <a:r>
                <a:rPr lang="en-US" dirty="0" smtClean="0">
                  <a:solidFill>
                    <a:schemeClr val="bg1">
                      <a:lumMod val="95000"/>
                    </a:schemeClr>
                  </a:solidFill>
                </a:rPr>
                <a:t>Linearity </a:t>
              </a:r>
            </a:p>
            <a:p>
              <a:pPr marL="342900" indent="-342900">
                <a:buFont typeface="+mj-lt"/>
                <a:buAutoNum type="arabicPeriod"/>
              </a:pPr>
              <a:r>
                <a:rPr lang="en-US" dirty="0" smtClean="0">
                  <a:solidFill>
                    <a:schemeClr val="bg1">
                      <a:lumMod val="95000"/>
                    </a:schemeClr>
                  </a:solidFill>
                </a:rPr>
                <a:t>Homoscedasticity</a:t>
              </a:r>
            </a:p>
            <a:p>
              <a:pPr marL="342900" indent="-342900">
                <a:buFont typeface="+mj-lt"/>
                <a:buAutoNum type="arabicPeriod"/>
              </a:pPr>
              <a:r>
                <a:rPr lang="en-US" dirty="0" smtClean="0">
                  <a:solidFill>
                    <a:schemeClr val="bg1">
                      <a:lumMod val="95000"/>
                    </a:schemeClr>
                  </a:solidFill>
                </a:rPr>
                <a:t>Multivariate normality</a:t>
              </a:r>
            </a:p>
            <a:p>
              <a:pPr marL="342900" indent="-342900">
                <a:buFont typeface="+mj-lt"/>
                <a:buAutoNum type="arabicPeriod"/>
              </a:pPr>
              <a:r>
                <a:rPr lang="en-US" dirty="0" smtClean="0">
                  <a:solidFill>
                    <a:schemeClr val="bg1">
                      <a:lumMod val="95000"/>
                    </a:schemeClr>
                  </a:solidFill>
                </a:rPr>
                <a:t>Independence of errors</a:t>
              </a:r>
            </a:p>
            <a:p>
              <a:pPr marL="342900" indent="-342900">
                <a:buFont typeface="+mj-lt"/>
                <a:buAutoNum type="arabicPeriod"/>
              </a:pPr>
              <a:r>
                <a:rPr lang="en-US" dirty="0" smtClean="0">
                  <a:solidFill>
                    <a:schemeClr val="bg1">
                      <a:lumMod val="95000"/>
                    </a:schemeClr>
                  </a:solidFill>
                </a:rPr>
                <a:t>Lack of </a:t>
              </a:r>
              <a:r>
                <a:rPr lang="en-US" dirty="0" err="1" smtClean="0">
                  <a:solidFill>
                    <a:schemeClr val="bg1">
                      <a:lumMod val="95000"/>
                    </a:schemeClr>
                  </a:solidFill>
                </a:rPr>
                <a:t>Multicollinearity</a:t>
              </a:r>
              <a:endParaRPr lang="en-US" dirty="0">
                <a:solidFill>
                  <a:schemeClr val="bg1">
                    <a:lumMod val="95000"/>
                  </a:schemeClr>
                </a:solidFill>
              </a:endParaRPr>
            </a:p>
          </p:txBody>
        </p:sp>
      </p:grpSp>
      <p:pic>
        <p:nvPicPr>
          <p:cNvPr id="13" name="Picture 1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146" y="1390560"/>
            <a:ext cx="1495515" cy="1116122"/>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9057" y="1753034"/>
            <a:ext cx="4324954" cy="2324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7188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sp>
        <p:nvSpPr>
          <p:cNvPr id="3" name="TextBox 2"/>
          <p:cNvSpPr txBox="1"/>
          <p:nvPr/>
        </p:nvSpPr>
        <p:spPr>
          <a:xfrm>
            <a:off x="1909011" y="2053389"/>
            <a:ext cx="3593431" cy="2554545"/>
          </a:xfrm>
          <a:prstGeom prst="rect">
            <a:avLst/>
          </a:prstGeom>
          <a:noFill/>
        </p:spPr>
        <p:txBody>
          <a:bodyPr wrap="square" rtlCol="0">
            <a:spAutoFit/>
          </a:bodyPr>
          <a:lstStyle/>
          <a:p>
            <a:r>
              <a:rPr lang="en-US" sz="3200" dirty="0" smtClean="0"/>
              <a:t>Slides about the explanations of </a:t>
            </a:r>
          </a:p>
          <a:p>
            <a:pPr marL="342900" indent="-342900">
              <a:buFont typeface="+mj-lt"/>
              <a:buAutoNum type="arabicPeriod"/>
            </a:pPr>
            <a:r>
              <a:rPr lang="en-US" sz="3200" dirty="0" smtClean="0"/>
              <a:t>assumptions and </a:t>
            </a:r>
          </a:p>
          <a:p>
            <a:pPr marL="342900" indent="-342900">
              <a:buFont typeface="+mj-lt"/>
              <a:buAutoNum type="arabicPeriod"/>
            </a:pPr>
            <a:r>
              <a:rPr lang="en-US" sz="3200" dirty="0" smtClean="0"/>
              <a:t>P values </a:t>
            </a:r>
          </a:p>
          <a:p>
            <a:pPr marL="342900" indent="-342900">
              <a:buFont typeface="+mj-lt"/>
              <a:buAutoNum type="arabicPeriod"/>
            </a:pPr>
            <a:r>
              <a:rPr lang="en-US" sz="3200" dirty="0"/>
              <a:t>N</a:t>
            </a:r>
            <a:r>
              <a:rPr lang="en-US" sz="3200" dirty="0" smtClean="0"/>
              <a:t>ull hypothesis</a:t>
            </a:r>
            <a:endParaRPr lang="en-US" sz="3200" dirty="0"/>
          </a:p>
        </p:txBody>
      </p:sp>
    </p:spTree>
    <p:extLst>
      <p:ext uri="{BB962C8B-B14F-4D97-AF65-F5344CB8AC3E}">
        <p14:creationId xmlns:p14="http://schemas.microsoft.com/office/powerpoint/2010/main" val="651282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03676275"/>
              </p:ext>
            </p:extLst>
          </p:nvPr>
        </p:nvGraphicFramePr>
        <p:xfrm>
          <a:off x="1918702" y="1122944"/>
          <a:ext cx="5813594" cy="4143741"/>
        </p:xfrm>
        <a:graphic>
          <a:graphicData uri="http://schemas.openxmlformats.org/drawingml/2006/table">
            <a:tbl>
              <a:tblPr/>
              <a:tblGrid>
                <a:gridCol w="959131">
                  <a:extLst>
                    <a:ext uri="{9D8B030D-6E8A-4147-A177-3AD203B41FA5}">
                      <a16:colId xmlns:a16="http://schemas.microsoft.com/office/drawing/2014/main" val="1838879499"/>
                    </a:ext>
                  </a:extLst>
                </a:gridCol>
                <a:gridCol w="1031517">
                  <a:extLst>
                    <a:ext uri="{9D8B030D-6E8A-4147-A177-3AD203B41FA5}">
                      <a16:colId xmlns:a16="http://schemas.microsoft.com/office/drawing/2014/main" val="2196968266"/>
                    </a:ext>
                  </a:extLst>
                </a:gridCol>
                <a:gridCol w="1375355">
                  <a:extLst>
                    <a:ext uri="{9D8B030D-6E8A-4147-A177-3AD203B41FA5}">
                      <a16:colId xmlns:a16="http://schemas.microsoft.com/office/drawing/2014/main" val="701240692"/>
                    </a:ext>
                  </a:extLst>
                </a:gridCol>
                <a:gridCol w="1209219">
                  <a:extLst>
                    <a:ext uri="{9D8B030D-6E8A-4147-A177-3AD203B41FA5}">
                      <a16:colId xmlns:a16="http://schemas.microsoft.com/office/drawing/2014/main" val="4167202541"/>
                    </a:ext>
                  </a:extLst>
                </a:gridCol>
                <a:gridCol w="1238372">
                  <a:extLst>
                    <a:ext uri="{9D8B030D-6E8A-4147-A177-3AD203B41FA5}">
                      <a16:colId xmlns:a16="http://schemas.microsoft.com/office/drawing/2014/main" val="698970820"/>
                    </a:ext>
                  </a:extLst>
                </a:gridCol>
              </a:tblGrid>
              <a:tr h="224300">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377019">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7019">
                <a:tc>
                  <a:txBody>
                    <a:bodyPr/>
                    <a:lstStyle/>
                    <a:p>
                      <a:pPr algn="r" fontAlgn="b"/>
                      <a:r>
                        <a:rPr lang="en-US" sz="1600" b="0" i="0" u="none" strike="noStrike">
                          <a:solidFill>
                            <a:srgbClr val="000000"/>
                          </a:solidFill>
                          <a:effectLst/>
                          <a:latin typeface="Calibri" panose="020F050202020403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7019">
                <a:tc>
                  <a:txBody>
                    <a:bodyPr/>
                    <a:lstStyle/>
                    <a:p>
                      <a:pPr algn="r" fontAlgn="b"/>
                      <a:r>
                        <a:rPr lang="en-US" sz="1600" b="0" i="0" u="none" strike="noStrike">
                          <a:solidFill>
                            <a:srgbClr val="000000"/>
                          </a:solidFill>
                          <a:effectLst/>
                          <a:latin typeface="Calibri" panose="020F050202020403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7019">
                <a:tc>
                  <a:txBody>
                    <a:bodyPr/>
                    <a:lstStyle/>
                    <a:p>
                      <a:pPr algn="r" fontAlgn="b"/>
                      <a:r>
                        <a:rPr lang="en-US" sz="1600" b="0" i="0" u="none" strike="noStrike">
                          <a:solidFill>
                            <a:srgbClr val="000000"/>
                          </a:solidFill>
                          <a:effectLst/>
                          <a:latin typeface="Calibri" panose="020F050202020403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7019">
                <a:tc>
                  <a:txBody>
                    <a:bodyPr/>
                    <a:lstStyle/>
                    <a:p>
                      <a:pPr algn="r" fontAlgn="b"/>
                      <a:r>
                        <a:rPr lang="en-US" sz="1600" b="0" i="0" u="none" strike="noStrike">
                          <a:solidFill>
                            <a:srgbClr val="000000"/>
                          </a:solidFill>
                          <a:effectLst/>
                          <a:latin typeface="Calibri" panose="020F050202020403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7019">
                <a:tc>
                  <a:txBody>
                    <a:bodyPr/>
                    <a:lstStyle/>
                    <a:p>
                      <a:pPr algn="r" fontAlgn="b"/>
                      <a:r>
                        <a:rPr lang="en-US" sz="1600" b="0" i="0" u="none" strike="noStrike">
                          <a:solidFill>
                            <a:srgbClr val="000000"/>
                          </a:solidFill>
                          <a:effectLst/>
                          <a:latin typeface="Calibri" panose="020F050202020403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7019">
                <a:tc>
                  <a:txBody>
                    <a:bodyPr/>
                    <a:lstStyle/>
                    <a:p>
                      <a:pPr algn="r" fontAlgn="b"/>
                      <a:r>
                        <a:rPr lang="en-US" sz="1600" b="0" i="0" u="none" strike="noStrike">
                          <a:solidFill>
                            <a:srgbClr val="000000"/>
                          </a:solidFill>
                          <a:effectLst/>
                          <a:latin typeface="Calibri" panose="020F050202020403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7019">
                <a:tc>
                  <a:txBody>
                    <a:bodyPr/>
                    <a:lstStyle/>
                    <a:p>
                      <a:pPr algn="r" fontAlgn="b"/>
                      <a:r>
                        <a:rPr lang="en-US" sz="1600" b="0" i="0" u="none" strike="noStrike">
                          <a:solidFill>
                            <a:srgbClr val="000000"/>
                          </a:solidFill>
                          <a:effectLst/>
                          <a:latin typeface="Calibri" panose="020F050202020403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7019">
                <a:tc>
                  <a:txBody>
                    <a:bodyPr/>
                    <a:lstStyle/>
                    <a:p>
                      <a:pPr algn="r" fontAlgn="b"/>
                      <a:r>
                        <a:rPr lang="en-US" sz="1600" b="0" i="0" u="none" strike="noStrike">
                          <a:solidFill>
                            <a:srgbClr val="000000"/>
                          </a:solidFill>
                          <a:effectLst/>
                          <a:latin typeface="Calibri" panose="020F050202020403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7019">
                <a:tc>
                  <a:txBody>
                    <a:bodyPr/>
                    <a:lstStyle/>
                    <a:p>
                      <a:pPr algn="r" fontAlgn="b"/>
                      <a:r>
                        <a:rPr lang="en-US" sz="1600" b="0" i="0" u="none" strike="noStrike">
                          <a:solidFill>
                            <a:srgbClr val="000000"/>
                          </a:solidFill>
                          <a:effectLst/>
                          <a:latin typeface="Calibri" panose="020F050202020403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077" y="5399029"/>
            <a:ext cx="5868219" cy="762106"/>
          </a:xfrm>
          <a:prstGeom prst="rect">
            <a:avLst/>
          </a:prstGeom>
        </p:spPr>
      </p:pic>
      <p:sp>
        <p:nvSpPr>
          <p:cNvPr id="7" name="Rectangle 6"/>
          <p:cNvSpPr/>
          <p:nvPr/>
        </p:nvSpPr>
        <p:spPr>
          <a:xfrm>
            <a:off x="8523705" y="1913885"/>
            <a:ext cx="3203074" cy="3064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8582526" y="2069432"/>
            <a:ext cx="303195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State : Categorical variable</a:t>
            </a:r>
          </a:p>
          <a:p>
            <a:pPr marL="285750" indent="-285750">
              <a:buFont typeface="Arial" panose="020B0604020202020204" pitchFamily="34" charset="0"/>
              <a:buChar char="•"/>
            </a:pPr>
            <a:r>
              <a:rPr lang="en-US" dirty="0" smtClean="0"/>
              <a:t>Dummy variables to replace the categorical variables.</a:t>
            </a:r>
            <a:endParaRPr lang="en-US" dirty="0"/>
          </a:p>
        </p:txBody>
      </p:sp>
    </p:spTree>
    <p:extLst>
      <p:ext uri="{BB962C8B-B14F-4D97-AF65-F5344CB8AC3E}">
        <p14:creationId xmlns:p14="http://schemas.microsoft.com/office/powerpoint/2010/main" val="3664849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0283381"/>
              </p:ext>
            </p:extLst>
          </p:nvPr>
        </p:nvGraphicFramePr>
        <p:xfrm>
          <a:off x="529389" y="1241177"/>
          <a:ext cx="6240387" cy="4157851"/>
        </p:xfrm>
        <a:graphic>
          <a:graphicData uri="http://schemas.openxmlformats.org/drawingml/2006/table">
            <a:tbl>
              <a:tblPr/>
              <a:tblGrid>
                <a:gridCol w="1029544">
                  <a:extLst>
                    <a:ext uri="{9D8B030D-6E8A-4147-A177-3AD203B41FA5}">
                      <a16:colId xmlns:a16="http://schemas.microsoft.com/office/drawing/2014/main" val="1838879499"/>
                    </a:ext>
                  </a:extLst>
                </a:gridCol>
                <a:gridCol w="1107243">
                  <a:extLst>
                    <a:ext uri="{9D8B030D-6E8A-4147-A177-3AD203B41FA5}">
                      <a16:colId xmlns:a16="http://schemas.microsoft.com/office/drawing/2014/main" val="2196968266"/>
                    </a:ext>
                  </a:extLst>
                </a:gridCol>
                <a:gridCol w="1476324">
                  <a:extLst>
                    <a:ext uri="{9D8B030D-6E8A-4147-A177-3AD203B41FA5}">
                      <a16:colId xmlns:a16="http://schemas.microsoft.com/office/drawing/2014/main" val="701240692"/>
                    </a:ext>
                  </a:extLst>
                </a:gridCol>
                <a:gridCol w="1297991">
                  <a:extLst>
                    <a:ext uri="{9D8B030D-6E8A-4147-A177-3AD203B41FA5}">
                      <a16:colId xmlns:a16="http://schemas.microsoft.com/office/drawing/2014/main" val="4167202541"/>
                    </a:ext>
                  </a:extLst>
                </a:gridCol>
                <a:gridCol w="1329285">
                  <a:extLst>
                    <a:ext uri="{9D8B030D-6E8A-4147-A177-3AD203B41FA5}">
                      <a16:colId xmlns:a16="http://schemas.microsoft.com/office/drawing/2014/main" val="698970820"/>
                    </a:ext>
                  </a:extLst>
                </a:gridCol>
              </a:tblGrid>
              <a:tr h="261695">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513551">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9" y="5399029"/>
            <a:ext cx="6240387" cy="76210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641963171"/>
              </p:ext>
            </p:extLst>
          </p:nvPr>
        </p:nvGraphicFramePr>
        <p:xfrm>
          <a:off x="7331239" y="1241176"/>
          <a:ext cx="2999877" cy="4157855"/>
        </p:xfrm>
        <a:graphic>
          <a:graphicData uri="http://schemas.openxmlformats.org/drawingml/2006/table">
            <a:tbl>
              <a:tblPr/>
              <a:tblGrid>
                <a:gridCol w="999959">
                  <a:extLst>
                    <a:ext uri="{9D8B030D-6E8A-4147-A177-3AD203B41FA5}">
                      <a16:colId xmlns:a16="http://schemas.microsoft.com/office/drawing/2014/main" val="1891412545"/>
                    </a:ext>
                  </a:extLst>
                </a:gridCol>
                <a:gridCol w="999959">
                  <a:extLst>
                    <a:ext uri="{9D8B030D-6E8A-4147-A177-3AD203B41FA5}">
                      <a16:colId xmlns:a16="http://schemas.microsoft.com/office/drawing/2014/main" val="2026713738"/>
                    </a:ext>
                  </a:extLst>
                </a:gridCol>
                <a:gridCol w="999959">
                  <a:extLst>
                    <a:ext uri="{9D8B030D-6E8A-4147-A177-3AD203B41FA5}">
                      <a16:colId xmlns:a16="http://schemas.microsoft.com/office/drawing/2014/main" val="3999946819"/>
                    </a:ext>
                  </a:extLst>
                </a:gridCol>
              </a:tblGrid>
              <a:tr h="744308">
                <a:tc>
                  <a:txBody>
                    <a:bodyPr/>
                    <a:lstStyle/>
                    <a:p>
                      <a:pPr algn="l" fontAlgn="b"/>
                      <a:r>
                        <a:rPr lang="en-US" sz="1600" b="1" i="0" u="sng" strike="noStrike">
                          <a:solidFill>
                            <a:srgbClr val="000000"/>
                          </a:solidFill>
                          <a:effectLst/>
                          <a:latin typeface="Calibri" panose="020F0502020204030204" pitchFamily="34" charset="0"/>
                        </a:rPr>
                        <a:t>New York</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802191882"/>
                  </a:ext>
                </a:extLst>
              </a:tr>
              <a:tr h="379283">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678997"/>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865322"/>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5111315"/>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19255"/>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96726"/>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78420"/>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147831"/>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08442"/>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919094"/>
                  </a:ext>
                </a:extLst>
              </a:tr>
            </a:tbl>
          </a:graphicData>
        </a:graphic>
      </p:graphicFrame>
      <p:cxnSp>
        <p:nvCxnSpPr>
          <p:cNvPr id="8" name="Straight Connector 7"/>
          <p:cNvCxnSpPr/>
          <p:nvPr/>
        </p:nvCxnSpPr>
        <p:spPr>
          <a:xfrm>
            <a:off x="5518491" y="1989221"/>
            <a:ext cx="1251285" cy="340980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flipH="1">
            <a:off x="5518491" y="1989221"/>
            <a:ext cx="1251285" cy="3409807"/>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Right Brace 12"/>
          <p:cNvSpPr/>
          <p:nvPr/>
        </p:nvSpPr>
        <p:spPr>
          <a:xfrm>
            <a:off x="10446079" y="1241176"/>
            <a:ext cx="395705" cy="74804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10892579" y="1241176"/>
            <a:ext cx="1257654" cy="74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Dummy variables</a:t>
            </a:r>
            <a:endParaRPr lang="en-US" dirty="0"/>
          </a:p>
        </p:txBody>
      </p:sp>
      <p:sp>
        <p:nvSpPr>
          <p:cNvPr id="15" name="TextBox 14"/>
          <p:cNvSpPr txBox="1"/>
          <p:nvPr/>
        </p:nvSpPr>
        <p:spPr>
          <a:xfrm>
            <a:off x="689809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4</a:t>
            </a:r>
            <a:r>
              <a:rPr lang="en-US" sz="2800" dirty="0" smtClean="0"/>
              <a:t>*D</a:t>
            </a:r>
            <a:r>
              <a:rPr lang="en-US" sz="2800" baseline="-25000" dirty="0" smtClean="0"/>
              <a:t>1</a:t>
            </a:r>
            <a:endParaRPr lang="en-US" sz="2800" baseline="-25000" dirty="0"/>
          </a:p>
        </p:txBody>
      </p:sp>
      <p:sp>
        <p:nvSpPr>
          <p:cNvPr id="17" name="TextBox 16"/>
          <p:cNvSpPr txBox="1"/>
          <p:nvPr/>
        </p:nvSpPr>
        <p:spPr>
          <a:xfrm>
            <a:off x="816542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5</a:t>
            </a:r>
            <a:r>
              <a:rPr lang="en-US" sz="2800" dirty="0" smtClean="0"/>
              <a:t>*D</a:t>
            </a:r>
            <a:r>
              <a:rPr lang="en-US" sz="2800" baseline="-25000" dirty="0"/>
              <a:t>2</a:t>
            </a:r>
          </a:p>
        </p:txBody>
      </p:sp>
      <p:cxnSp>
        <p:nvCxnSpPr>
          <p:cNvPr id="19" name="Straight Connector 18"/>
          <p:cNvCxnSpPr/>
          <p:nvPr/>
        </p:nvCxnSpPr>
        <p:spPr>
          <a:xfrm>
            <a:off x="9367243" y="1989221"/>
            <a:ext cx="915746" cy="340980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0" name="Action Button: Help 19">
            <a:hlinkClick r:id="" action="ppaction://noaction" highlightClick="1"/>
          </p:cNvPr>
          <p:cNvSpPr/>
          <p:nvPr/>
        </p:nvSpPr>
        <p:spPr>
          <a:xfrm>
            <a:off x="9561095" y="5518472"/>
            <a:ext cx="884984" cy="642663"/>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9204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 Trap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0283381"/>
              </p:ext>
            </p:extLst>
          </p:nvPr>
        </p:nvGraphicFramePr>
        <p:xfrm>
          <a:off x="529389" y="1241177"/>
          <a:ext cx="6240387" cy="4157851"/>
        </p:xfrm>
        <a:graphic>
          <a:graphicData uri="http://schemas.openxmlformats.org/drawingml/2006/table">
            <a:tbl>
              <a:tblPr/>
              <a:tblGrid>
                <a:gridCol w="1029544">
                  <a:extLst>
                    <a:ext uri="{9D8B030D-6E8A-4147-A177-3AD203B41FA5}">
                      <a16:colId xmlns:a16="http://schemas.microsoft.com/office/drawing/2014/main" val="1838879499"/>
                    </a:ext>
                  </a:extLst>
                </a:gridCol>
                <a:gridCol w="1107243">
                  <a:extLst>
                    <a:ext uri="{9D8B030D-6E8A-4147-A177-3AD203B41FA5}">
                      <a16:colId xmlns:a16="http://schemas.microsoft.com/office/drawing/2014/main" val="2196968266"/>
                    </a:ext>
                  </a:extLst>
                </a:gridCol>
                <a:gridCol w="1476324">
                  <a:extLst>
                    <a:ext uri="{9D8B030D-6E8A-4147-A177-3AD203B41FA5}">
                      <a16:colId xmlns:a16="http://schemas.microsoft.com/office/drawing/2014/main" val="701240692"/>
                    </a:ext>
                  </a:extLst>
                </a:gridCol>
                <a:gridCol w="1297991">
                  <a:extLst>
                    <a:ext uri="{9D8B030D-6E8A-4147-A177-3AD203B41FA5}">
                      <a16:colId xmlns:a16="http://schemas.microsoft.com/office/drawing/2014/main" val="4167202541"/>
                    </a:ext>
                  </a:extLst>
                </a:gridCol>
                <a:gridCol w="1329285">
                  <a:extLst>
                    <a:ext uri="{9D8B030D-6E8A-4147-A177-3AD203B41FA5}">
                      <a16:colId xmlns:a16="http://schemas.microsoft.com/office/drawing/2014/main" val="698970820"/>
                    </a:ext>
                  </a:extLst>
                </a:gridCol>
              </a:tblGrid>
              <a:tr h="261695">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513551">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9" y="5399029"/>
            <a:ext cx="6240387" cy="76210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641963171"/>
              </p:ext>
            </p:extLst>
          </p:nvPr>
        </p:nvGraphicFramePr>
        <p:xfrm>
          <a:off x="7331239" y="1241176"/>
          <a:ext cx="2999877" cy="4157855"/>
        </p:xfrm>
        <a:graphic>
          <a:graphicData uri="http://schemas.openxmlformats.org/drawingml/2006/table">
            <a:tbl>
              <a:tblPr/>
              <a:tblGrid>
                <a:gridCol w="999959">
                  <a:extLst>
                    <a:ext uri="{9D8B030D-6E8A-4147-A177-3AD203B41FA5}">
                      <a16:colId xmlns:a16="http://schemas.microsoft.com/office/drawing/2014/main" val="1891412545"/>
                    </a:ext>
                  </a:extLst>
                </a:gridCol>
                <a:gridCol w="999959">
                  <a:extLst>
                    <a:ext uri="{9D8B030D-6E8A-4147-A177-3AD203B41FA5}">
                      <a16:colId xmlns:a16="http://schemas.microsoft.com/office/drawing/2014/main" val="2026713738"/>
                    </a:ext>
                  </a:extLst>
                </a:gridCol>
                <a:gridCol w="999959">
                  <a:extLst>
                    <a:ext uri="{9D8B030D-6E8A-4147-A177-3AD203B41FA5}">
                      <a16:colId xmlns:a16="http://schemas.microsoft.com/office/drawing/2014/main" val="3999946819"/>
                    </a:ext>
                  </a:extLst>
                </a:gridCol>
              </a:tblGrid>
              <a:tr h="744308">
                <a:tc>
                  <a:txBody>
                    <a:bodyPr/>
                    <a:lstStyle/>
                    <a:p>
                      <a:pPr algn="l" fontAlgn="b"/>
                      <a:r>
                        <a:rPr lang="en-US" sz="1600" b="1" i="0" u="sng" strike="noStrike">
                          <a:solidFill>
                            <a:srgbClr val="000000"/>
                          </a:solidFill>
                          <a:effectLst/>
                          <a:latin typeface="Calibri" panose="020F0502020204030204" pitchFamily="34" charset="0"/>
                        </a:rPr>
                        <a:t>New York</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802191882"/>
                  </a:ext>
                </a:extLst>
              </a:tr>
              <a:tr h="379283">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678997"/>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865322"/>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5111315"/>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19255"/>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96726"/>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78420"/>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147831"/>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08442"/>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919094"/>
                  </a:ext>
                </a:extLst>
              </a:tr>
            </a:tbl>
          </a:graphicData>
        </a:graphic>
      </p:graphicFrame>
      <p:sp>
        <p:nvSpPr>
          <p:cNvPr id="13" name="Right Brace 12"/>
          <p:cNvSpPr/>
          <p:nvPr/>
        </p:nvSpPr>
        <p:spPr>
          <a:xfrm>
            <a:off x="10446079" y="1241176"/>
            <a:ext cx="395705" cy="74804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10892579" y="1241176"/>
            <a:ext cx="1257654" cy="74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Dummy variables</a:t>
            </a:r>
            <a:endParaRPr lang="en-US" dirty="0"/>
          </a:p>
        </p:txBody>
      </p:sp>
      <p:sp>
        <p:nvSpPr>
          <p:cNvPr id="15" name="TextBox 14"/>
          <p:cNvSpPr txBox="1"/>
          <p:nvPr/>
        </p:nvSpPr>
        <p:spPr>
          <a:xfrm>
            <a:off x="689809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4</a:t>
            </a:r>
            <a:r>
              <a:rPr lang="en-US" sz="2800" dirty="0" smtClean="0"/>
              <a:t>*D</a:t>
            </a:r>
            <a:r>
              <a:rPr lang="en-US" sz="2800" baseline="-25000" dirty="0" smtClean="0"/>
              <a:t>1</a:t>
            </a:r>
            <a:endParaRPr lang="en-US" sz="2800" baseline="-25000" dirty="0"/>
          </a:p>
        </p:txBody>
      </p:sp>
      <p:sp>
        <p:nvSpPr>
          <p:cNvPr id="17" name="TextBox 16"/>
          <p:cNvSpPr txBox="1"/>
          <p:nvPr/>
        </p:nvSpPr>
        <p:spPr>
          <a:xfrm>
            <a:off x="816542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5</a:t>
            </a:r>
            <a:r>
              <a:rPr lang="en-US" sz="2800" dirty="0" smtClean="0"/>
              <a:t>*D</a:t>
            </a:r>
            <a:r>
              <a:rPr lang="en-US" sz="2800" baseline="-25000" dirty="0"/>
              <a:t>2</a:t>
            </a:r>
          </a:p>
        </p:txBody>
      </p:sp>
      <p:cxnSp>
        <p:nvCxnSpPr>
          <p:cNvPr id="19" name="Straight Connector 18"/>
          <p:cNvCxnSpPr/>
          <p:nvPr/>
        </p:nvCxnSpPr>
        <p:spPr>
          <a:xfrm>
            <a:off x="9367243" y="1989221"/>
            <a:ext cx="915746" cy="340980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6" name="Action Button: Help 15">
            <a:hlinkClick r:id="" action="ppaction://noaction" highlightClick="1"/>
          </p:cNvPr>
          <p:cNvSpPr/>
          <p:nvPr/>
        </p:nvSpPr>
        <p:spPr>
          <a:xfrm>
            <a:off x="9561095" y="5518472"/>
            <a:ext cx="884984" cy="642663"/>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Callout 6"/>
          <p:cNvSpPr/>
          <p:nvPr/>
        </p:nvSpPr>
        <p:spPr>
          <a:xfrm>
            <a:off x="1331496" y="1989221"/>
            <a:ext cx="7755016" cy="3208410"/>
          </a:xfrm>
          <a:prstGeom prst="cloudCallout">
            <a:avLst>
              <a:gd name="adj1" fmla="val 51504"/>
              <a:gd name="adj2" fmla="val 570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D3 = 1-(D1+D2</a:t>
            </a:r>
            <a:r>
              <a:rPr lang="en-US" sz="4400" dirty="0" smtClean="0"/>
              <a:t>)</a:t>
            </a:r>
          </a:p>
          <a:p>
            <a:pPr algn="ctr"/>
            <a:r>
              <a:rPr lang="en-US" sz="4400" dirty="0" smtClean="0"/>
              <a:t>So </a:t>
            </a:r>
            <a:r>
              <a:rPr lang="en-US" sz="4400" dirty="0" smtClean="0">
                <a:solidFill>
                  <a:schemeClr val="bg1">
                    <a:lumMod val="95000"/>
                  </a:schemeClr>
                </a:solidFill>
              </a:rPr>
              <a:t>always remove one dummy variable</a:t>
            </a:r>
            <a:endParaRPr lang="en-US" sz="4400" dirty="0">
              <a:solidFill>
                <a:schemeClr val="bg1">
                  <a:lumMod val="95000"/>
                </a:schemeClr>
              </a:solidFill>
            </a:endParaRPr>
          </a:p>
        </p:txBody>
      </p:sp>
    </p:spTree>
    <p:extLst>
      <p:ext uri="{BB962C8B-B14F-4D97-AF65-F5344CB8AC3E}">
        <p14:creationId xmlns:p14="http://schemas.microsoft.com/office/powerpoint/2010/main" val="4242452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9393047"/>
      </p:ext>
    </p:extLst>
  </p:cSld>
  <p:clrMapOvr>
    <a:masterClrMapping/>
  </p:clrMapOvr>
</p:sld>
</file>

<file path=ppt/theme/theme1.xml><?xml version="1.0" encoding="utf-8"?>
<a:theme xmlns:a="http://schemas.openxmlformats.org/drawingml/2006/main" name="S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A6DA75F-FDD1-4906-ABA7-049C4286B20F}" vid="{F9FD41C8-64B9-401A-8FC9-4BEBFBB11585}"/>
    </a:ext>
  </a:extLst>
</a:theme>
</file>

<file path=docProps/app.xml><?xml version="1.0" encoding="utf-8"?>
<Properties xmlns="http://schemas.openxmlformats.org/officeDocument/2006/extended-properties" xmlns:vt="http://schemas.openxmlformats.org/officeDocument/2006/docPropsVTypes">
  <Template>SP</Template>
  <TotalTime>104</TotalTime>
  <Words>456</Words>
  <Application>Microsoft Office PowerPoint</Application>
  <PresentationFormat>Widescreen</PresentationFormat>
  <Paragraphs>264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SP</vt:lpstr>
      <vt:lpstr>Multiple linear Regression</vt:lpstr>
      <vt:lpstr>Multiple linear Regression</vt:lpstr>
      <vt:lpstr>Multiple linear Regression</vt:lpstr>
      <vt:lpstr>Multiple linear Regression</vt:lpstr>
      <vt:lpstr>Dummy Variables</vt:lpstr>
      <vt:lpstr>Dummy Variables</vt:lpstr>
      <vt:lpstr>Dummy Variables Trap</vt:lpstr>
      <vt:lpstr>PowerPoint Presentation</vt:lpstr>
    </vt:vector>
  </TitlesOfParts>
  <Company>Bradley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Ashila, Sai Prasad</dc:creator>
  <cp:lastModifiedBy>Ashila, Sai Prasad</cp:lastModifiedBy>
  <cp:revision>37</cp:revision>
  <dcterms:created xsi:type="dcterms:W3CDTF">2019-01-04T15:08:23Z</dcterms:created>
  <dcterms:modified xsi:type="dcterms:W3CDTF">2019-01-08T21:35:05Z</dcterms:modified>
</cp:coreProperties>
</file>