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7" r:id="rId3"/>
    <p:sldId id="258" r:id="rId4"/>
    <p:sldId id="259" r:id="rId5"/>
    <p:sldId id="260"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665115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9805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879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804377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9204B3-6C33-4373-97D1-810DB6132C83}" type="datetimeFigureOut">
              <a:rPr lang="en-US" smtClean="0"/>
              <a:t>1/16/2019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23347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93507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204B3-6C33-4373-97D1-810DB6132C83}" type="datetimeFigureOut">
              <a:rPr lang="en-US" smtClean="0"/>
              <a:t>1/16/2019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20671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204B3-6C33-4373-97D1-810DB6132C83}" type="datetimeFigureOut">
              <a:rPr lang="en-US" smtClean="0"/>
              <a:t>1/16/2019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373521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204B3-6C33-4373-97D1-810DB6132C83}" type="datetimeFigureOut">
              <a:rPr lang="en-US" smtClean="0"/>
              <a:t>1/16/2019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14313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41276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19204B3-6C33-4373-97D1-810DB6132C83}" type="datetimeFigureOut">
              <a:rPr lang="en-US" smtClean="0"/>
              <a:t>1/16/2019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6ABF2-A2A0-4B16-821F-315884B82C0A}" type="slidenum">
              <a:rPr lang="en-US" smtClean="0"/>
              <a:t>‹#›</a:t>
            </a:fld>
            <a:endParaRPr lang="en-US"/>
          </a:p>
        </p:txBody>
      </p:sp>
    </p:spTree>
    <p:extLst>
      <p:ext uri="{BB962C8B-B14F-4D97-AF65-F5344CB8AC3E}">
        <p14:creationId xmlns:p14="http://schemas.microsoft.com/office/powerpoint/2010/main" val="19521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200" y="152400"/>
            <a:ext cx="9956800" cy="8382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3200" y="1219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3200" y="6356351"/>
            <a:ext cx="1828800" cy="365125"/>
          </a:xfrm>
          <a:prstGeom prst="rect">
            <a:avLst/>
          </a:prstGeom>
        </p:spPr>
        <p:txBody>
          <a:bodyPr vert="horz" lIns="91440" tIns="45720" rIns="91440" bIns="45720" rtlCol="0" anchor="ctr"/>
          <a:lstStyle>
            <a:lvl1pPr algn="l">
              <a:defRPr sz="1200" b="1">
                <a:solidFill>
                  <a:schemeClr val="tx1"/>
                </a:solidFill>
              </a:defRPr>
            </a:lvl1pPr>
          </a:lstStyle>
          <a:p>
            <a:fld id="{919204B3-6C33-4373-97D1-810DB6132C83}" type="datetimeFigureOut">
              <a:rPr lang="en-US" smtClean="0"/>
              <a:t>1/16/2019</a:t>
            </a:fld>
            <a:endParaRPr lang="en-US"/>
          </a:p>
        </p:txBody>
      </p:sp>
      <p:sp>
        <p:nvSpPr>
          <p:cNvPr id="5" name="Footer Placeholder 4"/>
          <p:cNvSpPr>
            <a:spLocks noGrp="1"/>
          </p:cNvSpPr>
          <p:nvPr>
            <p:ph type="ftr" sz="quarter" idx="3"/>
          </p:nvPr>
        </p:nvSpPr>
        <p:spPr>
          <a:xfrm>
            <a:off x="9855200" y="6356351"/>
            <a:ext cx="2235200" cy="365125"/>
          </a:xfrm>
          <a:prstGeom prst="rect">
            <a:avLst/>
          </a:prstGeom>
        </p:spPr>
        <p:txBody>
          <a:bodyPr vert="horz" lIns="91440" tIns="45720" rIns="91440" bIns="45720" rtlCol="0" anchor="ctr"/>
          <a:lstStyle>
            <a:lvl1pPr algn="r">
              <a:defRPr sz="1200" b="1">
                <a:solidFill>
                  <a:schemeClr val="tx1"/>
                </a:solidFill>
              </a:defRPr>
            </a:lvl1pPr>
          </a:lstStyle>
          <a:p>
            <a:endParaRPr lang="en-US"/>
          </a:p>
        </p:txBody>
      </p:sp>
      <p:sp>
        <p:nvSpPr>
          <p:cNvPr id="6" name="Slide Number Placeholder 5"/>
          <p:cNvSpPr>
            <a:spLocks noGrp="1"/>
          </p:cNvSpPr>
          <p:nvPr>
            <p:ph type="sldNum" sz="quarter" idx="4"/>
          </p:nvPr>
        </p:nvSpPr>
        <p:spPr>
          <a:xfrm>
            <a:off x="10871200" y="609600"/>
            <a:ext cx="1320800" cy="381000"/>
          </a:xfrm>
          <a:prstGeom prst="rect">
            <a:avLst/>
          </a:prstGeom>
        </p:spPr>
        <p:txBody>
          <a:bodyPr vert="horz" lIns="91440" tIns="45720" rIns="91440" bIns="45720" rtlCol="0" anchor="ctr"/>
          <a:lstStyle>
            <a:lvl1pPr algn="r">
              <a:defRPr sz="1800">
                <a:solidFill>
                  <a:schemeClr val="tx1">
                    <a:tint val="75000"/>
                  </a:schemeClr>
                </a:solidFill>
                <a:latin typeface="Arial" pitchFamily="34" charset="0"/>
                <a:cs typeface="Arial" pitchFamily="34" charset="0"/>
              </a:defRPr>
            </a:lvl1pPr>
          </a:lstStyle>
          <a:p>
            <a:fld id="{EC06ABF2-A2A0-4B16-821F-315884B82C0A}" type="slidenum">
              <a:rPr lang="en-US" smtClean="0"/>
              <a:t>‹#›</a:t>
            </a:fld>
            <a:endParaRPr lang="en-US"/>
          </a:p>
        </p:txBody>
      </p:sp>
      <p:cxnSp>
        <p:nvCxnSpPr>
          <p:cNvPr id="8" name="Straight Connector 7"/>
          <p:cNvCxnSpPr/>
          <p:nvPr/>
        </p:nvCxnSpPr>
        <p:spPr>
          <a:xfrm>
            <a:off x="0" y="990600"/>
            <a:ext cx="12192000" cy="1588"/>
          </a:xfrm>
          <a:prstGeom prst="line">
            <a:avLst/>
          </a:prstGeom>
          <a:ln w="57150"/>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324600"/>
            <a:ext cx="12192000" cy="158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998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74" y="1267327"/>
            <a:ext cx="5721386" cy="3831156"/>
          </a:xfrm>
          <a:prstGeom prst="rect">
            <a:avLst/>
          </a:prstGeom>
        </p:spPr>
      </p:pic>
      <p:sp>
        <p:nvSpPr>
          <p:cNvPr id="6" name="Rectangle 5"/>
          <p:cNvSpPr/>
          <p:nvPr/>
        </p:nvSpPr>
        <p:spPr>
          <a:xfrm>
            <a:off x="5924586" y="1860430"/>
            <a:ext cx="6096000" cy="3046988"/>
          </a:xfrm>
          <a:prstGeom prst="rect">
            <a:avLst/>
          </a:prstGeom>
        </p:spPr>
        <p:txBody>
          <a:bodyPr>
            <a:spAutoFit/>
          </a:bodyPr>
          <a:lstStyle/>
          <a:p>
            <a:r>
              <a:rPr lang="en-US" sz="3200" b="0" i="1" dirty="0" smtClean="0">
                <a:effectLst/>
                <a:latin typeface="medium-content-serif-font"/>
              </a:rPr>
              <a:t>In simple regression we try to minimize the error rate. While in SVR we try to fit the error within a certain threshold. This might be a bit confusing but let me explain.</a:t>
            </a:r>
            <a:endParaRPr lang="en-US" sz="3200" dirty="0"/>
          </a:p>
        </p:txBody>
      </p:sp>
    </p:spTree>
    <p:extLst>
      <p:ext uri="{BB962C8B-B14F-4D97-AF65-F5344CB8AC3E}">
        <p14:creationId xmlns:p14="http://schemas.microsoft.com/office/powerpoint/2010/main" val="1022583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Rectangle 3"/>
          <p:cNvSpPr/>
          <p:nvPr/>
        </p:nvSpPr>
        <p:spPr>
          <a:xfrm>
            <a:off x="203200" y="1415673"/>
            <a:ext cx="2995353" cy="1200329"/>
          </a:xfrm>
          <a:prstGeom prst="rect">
            <a:avLst/>
          </a:prstGeom>
        </p:spPr>
        <p:txBody>
          <a:bodyPr wrap="square">
            <a:spAutoFit/>
          </a:bodyPr>
          <a:lstStyle/>
          <a:p>
            <a:r>
              <a:rPr lang="en-US" dirty="0">
                <a:solidFill>
                  <a:srgbClr val="008000"/>
                </a:solidFill>
                <a:highlight>
                  <a:srgbClr val="FFFFFF"/>
                </a:highlight>
              </a:rPr>
              <a:t># Fitting SVR to the dataset</a:t>
            </a:r>
            <a:endParaRPr lang="en-US" dirty="0">
              <a:solidFill>
                <a:srgbClr val="000000"/>
              </a:solidFill>
              <a:highlight>
                <a:srgbClr val="FFFFFF"/>
              </a:highlight>
            </a:endParaRPr>
          </a:p>
          <a:p>
            <a:r>
              <a:rPr lang="en-US" b="1" dirty="0">
                <a:solidFill>
                  <a:srgbClr val="0000FF"/>
                </a:solidFill>
                <a:highlight>
                  <a:srgbClr val="FFFFFF"/>
                </a:highlight>
              </a:rPr>
              <a:t>from</a:t>
            </a:r>
            <a:r>
              <a:rPr lang="en-US" dirty="0">
                <a:solidFill>
                  <a:srgbClr val="000000"/>
                </a:solidFill>
                <a:highlight>
                  <a:srgbClr val="FFFFFF"/>
                </a:highlight>
              </a:rPr>
              <a:t> </a:t>
            </a:r>
            <a:r>
              <a:rPr lang="en-US" dirty="0" err="1">
                <a:solidFill>
                  <a:srgbClr val="000000"/>
                </a:solidFill>
                <a:highlight>
                  <a:srgbClr val="FFFFFF"/>
                </a:highlight>
              </a:rPr>
              <a:t>sklearn</a:t>
            </a:r>
            <a:r>
              <a:rPr lang="en-US" b="1" dirty="0" err="1">
                <a:solidFill>
                  <a:srgbClr val="000080"/>
                </a:solidFill>
                <a:highlight>
                  <a:srgbClr val="FFFFFF"/>
                </a:highlight>
              </a:rPr>
              <a:t>.</a:t>
            </a:r>
            <a:r>
              <a:rPr lang="en-US" dirty="0" err="1">
                <a:solidFill>
                  <a:srgbClr val="000000"/>
                </a:solidFill>
                <a:highlight>
                  <a:srgbClr val="FFFFFF"/>
                </a:highlight>
              </a:rPr>
              <a:t>svm</a:t>
            </a:r>
            <a:r>
              <a:rPr lang="en-US" dirty="0">
                <a:solidFill>
                  <a:srgbClr val="000000"/>
                </a:solidFill>
                <a:highlight>
                  <a:srgbClr val="FFFFFF"/>
                </a:highlight>
              </a:rPr>
              <a:t> </a:t>
            </a:r>
            <a:r>
              <a:rPr lang="en-US" b="1" dirty="0">
                <a:solidFill>
                  <a:srgbClr val="0000FF"/>
                </a:solidFill>
                <a:highlight>
                  <a:srgbClr val="FFFFFF"/>
                </a:highlight>
              </a:rPr>
              <a:t>import</a:t>
            </a:r>
            <a:r>
              <a:rPr lang="en-US" dirty="0">
                <a:solidFill>
                  <a:srgbClr val="000000"/>
                </a:solidFill>
                <a:highlight>
                  <a:srgbClr val="FFFFFF"/>
                </a:highlight>
              </a:rPr>
              <a:t> SVR</a:t>
            </a:r>
          </a:p>
          <a:p>
            <a:r>
              <a:rPr lang="en-US" dirty="0" err="1">
                <a:solidFill>
                  <a:srgbClr val="000000"/>
                </a:solidFill>
                <a:highlight>
                  <a:srgbClr val="FFFFFF"/>
                </a:highlight>
              </a:rPr>
              <a:t>regressor</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SVR</a:t>
            </a:r>
            <a:r>
              <a:rPr lang="en-US" b="1" dirty="0">
                <a:solidFill>
                  <a:srgbClr val="000080"/>
                </a:solidFill>
                <a:highlight>
                  <a:srgbClr val="FFFFFF"/>
                </a:highlight>
              </a:rPr>
              <a:t>(</a:t>
            </a:r>
            <a:r>
              <a:rPr lang="en-US" dirty="0">
                <a:solidFill>
                  <a:srgbClr val="000000"/>
                </a:solidFill>
                <a:highlight>
                  <a:srgbClr val="FFFFFF"/>
                </a:highlight>
              </a:rPr>
              <a:t>kernel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808080"/>
                </a:solidFill>
                <a:highlight>
                  <a:srgbClr val="FFFFFF"/>
                </a:highlight>
              </a:rPr>
              <a:t>'</a:t>
            </a:r>
            <a:r>
              <a:rPr lang="en-US" dirty="0" err="1">
                <a:solidFill>
                  <a:srgbClr val="808080"/>
                </a:solidFill>
                <a:highlight>
                  <a:srgbClr val="FFFFFF"/>
                </a:highlight>
              </a:rPr>
              <a:t>rbf</a:t>
            </a:r>
            <a:r>
              <a:rPr lang="en-US" dirty="0">
                <a:solidFill>
                  <a:srgbClr val="808080"/>
                </a:solidFill>
                <a:highlight>
                  <a:srgbClr val="FFFFFF"/>
                </a:highlight>
              </a:rPr>
              <a:t>'</a:t>
            </a:r>
            <a:r>
              <a:rPr lang="en-US" b="1" dirty="0">
                <a:solidFill>
                  <a:srgbClr val="000080"/>
                </a:solidFill>
                <a:highlight>
                  <a:srgbClr val="FFFFFF"/>
                </a:highlight>
              </a:rPr>
              <a:t>)</a:t>
            </a:r>
            <a:endParaRPr lang="en-US" dirty="0">
              <a:solidFill>
                <a:srgbClr val="000000"/>
              </a:solidFill>
              <a:highlight>
                <a:srgbClr val="FFFFFF"/>
              </a:highlight>
            </a:endParaRPr>
          </a:p>
          <a:p>
            <a:r>
              <a:rPr lang="en-US" dirty="0" err="1">
                <a:solidFill>
                  <a:srgbClr val="000000"/>
                </a:solidFill>
                <a:highlight>
                  <a:srgbClr val="FFFFFF"/>
                </a:highlight>
              </a:rPr>
              <a:t>regressor</a:t>
            </a:r>
            <a:r>
              <a:rPr lang="en-US" b="1" dirty="0" err="1">
                <a:solidFill>
                  <a:srgbClr val="000080"/>
                </a:solidFill>
                <a:highlight>
                  <a:srgbClr val="FFFFFF"/>
                </a:highlight>
              </a:rPr>
              <a:t>.</a:t>
            </a:r>
            <a:r>
              <a:rPr lang="en-US" dirty="0" err="1">
                <a:solidFill>
                  <a:srgbClr val="000000"/>
                </a:solidFill>
                <a:highlight>
                  <a:srgbClr val="FFFFFF"/>
                </a:highlight>
              </a:rPr>
              <a:t>fit</a:t>
            </a:r>
            <a:r>
              <a:rPr lang="en-US" b="1" dirty="0">
                <a:solidFill>
                  <a:srgbClr val="000080"/>
                </a:solidFill>
                <a:highlight>
                  <a:srgbClr val="FFFFFF"/>
                </a:highlight>
              </a:rPr>
              <a:t>(</a:t>
            </a:r>
            <a:r>
              <a:rPr lang="en-US" dirty="0">
                <a:solidFill>
                  <a:srgbClr val="000000"/>
                </a:solidFill>
                <a:highlight>
                  <a:srgbClr val="FFFFFF"/>
                </a:highlight>
              </a:rPr>
              <a:t>X</a:t>
            </a:r>
            <a:r>
              <a:rPr lang="en-US" b="1" dirty="0">
                <a:solidFill>
                  <a:srgbClr val="000080"/>
                </a:solidFill>
                <a:highlight>
                  <a:srgbClr val="FFFFFF"/>
                </a:highlight>
              </a:rPr>
              <a:t>,</a:t>
            </a:r>
            <a:r>
              <a:rPr lang="en-US" dirty="0">
                <a:solidFill>
                  <a:srgbClr val="000000"/>
                </a:solidFill>
                <a:highlight>
                  <a:srgbClr val="FFFFFF"/>
                </a:highlight>
              </a:rPr>
              <a:t> y</a:t>
            </a:r>
            <a:r>
              <a:rPr lang="en-US" b="1" dirty="0">
                <a:solidFill>
                  <a:srgbClr val="000080"/>
                </a:solidFill>
                <a:highlight>
                  <a:srgbClr val="FFFFFF"/>
                </a:highlight>
              </a:rPr>
              <a:t>)</a:t>
            </a:r>
            <a:endParaRPr lang="en-US" dirty="0"/>
          </a:p>
        </p:txBody>
      </p:sp>
      <p:pic>
        <p:nvPicPr>
          <p:cNvPr id="7" name="Picture 6" descr="Spyder (Python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7594" y="1415673"/>
            <a:ext cx="8816340" cy="4808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72002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34618" cy="838200"/>
          </a:xfrm>
        </p:spPr>
        <p:txBody>
          <a:bodyPr>
            <a:normAutofit fontScale="90000"/>
          </a:bodyPr>
          <a:lstStyle/>
          <a:p>
            <a:r>
              <a:rPr lang="en-US" dirty="0">
                <a:solidFill>
                  <a:schemeClr val="tx2"/>
                </a:solidFill>
              </a:rPr>
              <a:t>Support vector </a:t>
            </a:r>
            <a:r>
              <a:rPr lang="en-US" dirty="0" smtClean="0">
                <a:solidFill>
                  <a:schemeClr val="tx2"/>
                </a:solidFill>
              </a:rPr>
              <a:t>Regression -</a:t>
            </a:r>
            <a:r>
              <a:rPr lang="en-US" dirty="0">
                <a:solidFill>
                  <a:srgbClr val="008000"/>
                </a:solidFill>
                <a:highlight>
                  <a:srgbClr val="FFFFFF"/>
                </a:highlight>
              </a:rPr>
              <a:t> </a:t>
            </a:r>
            <a:r>
              <a:rPr lang="en-US" dirty="0" smtClean="0">
                <a:solidFill>
                  <a:schemeClr val="tx2"/>
                </a:solidFill>
              </a:rPr>
              <a:t>Visualizing </a:t>
            </a:r>
            <a:r>
              <a:rPr lang="en-US" dirty="0">
                <a:solidFill>
                  <a:schemeClr val="tx2"/>
                </a:solidFill>
              </a:rPr>
              <a:t>the SVR results</a:t>
            </a:r>
          </a:p>
        </p:txBody>
      </p:sp>
      <p:pic>
        <p:nvPicPr>
          <p:cNvPr id="4" name="Picture 3"/>
          <p:cNvPicPr>
            <a:picLocks noChangeAspect="1"/>
          </p:cNvPicPr>
          <p:nvPr/>
        </p:nvPicPr>
        <p:blipFill>
          <a:blip r:embed="rId2"/>
          <a:stretch>
            <a:fillRect/>
          </a:stretch>
        </p:blipFill>
        <p:spPr>
          <a:xfrm>
            <a:off x="6359239" y="1746424"/>
            <a:ext cx="5043049" cy="3531405"/>
          </a:xfrm>
          <a:prstGeom prst="rect">
            <a:avLst/>
          </a:prstGeom>
        </p:spPr>
      </p:pic>
      <p:sp>
        <p:nvSpPr>
          <p:cNvPr id="5" name="Rectangle 4"/>
          <p:cNvSpPr/>
          <p:nvPr/>
        </p:nvSpPr>
        <p:spPr>
          <a:xfrm>
            <a:off x="203200" y="990600"/>
            <a:ext cx="5998095" cy="2677656"/>
          </a:xfrm>
          <a:prstGeom prst="rect">
            <a:avLst/>
          </a:prstGeom>
        </p:spPr>
        <p:txBody>
          <a:bodyPr wrap="square">
            <a:spAutoFit/>
          </a:bodyPr>
          <a:lstStyle/>
          <a:p>
            <a:r>
              <a:rPr lang="en-US" sz="2400" dirty="0">
                <a:solidFill>
                  <a:srgbClr val="008000"/>
                </a:solidFill>
                <a:highlight>
                  <a:srgbClr val="FFFFFF"/>
                </a:highlight>
              </a:rPr>
              <a:t># </a:t>
            </a:r>
            <a:r>
              <a:rPr lang="en-US" sz="2400" dirty="0" smtClean="0">
                <a:solidFill>
                  <a:srgbClr val="008000"/>
                </a:solidFill>
                <a:highlight>
                  <a:srgbClr val="FFFFFF"/>
                </a:highlight>
              </a:rPr>
              <a:t>Visualizing </a:t>
            </a:r>
            <a:r>
              <a:rPr lang="en-US" sz="2400" dirty="0">
                <a:solidFill>
                  <a:srgbClr val="008000"/>
                </a:solidFill>
                <a:highlight>
                  <a:srgbClr val="FFFFFF"/>
                </a:highlight>
              </a:rPr>
              <a:t>the SVR results</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scatter</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y</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'red'</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plot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regressor</a:t>
            </a:r>
            <a:r>
              <a:rPr lang="en-US" sz="2400" b="1" dirty="0" err="1">
                <a:solidFill>
                  <a:srgbClr val="000080"/>
                </a:solidFill>
                <a:highlight>
                  <a:srgbClr val="FFFFFF"/>
                </a:highlight>
              </a:rPr>
              <a:t>.</a:t>
            </a:r>
            <a:r>
              <a:rPr lang="en-US" sz="2400" dirty="0" err="1">
                <a:solidFill>
                  <a:srgbClr val="000000"/>
                </a:solidFill>
                <a:highlight>
                  <a:srgbClr val="FFFFFF"/>
                </a:highlight>
              </a:rPr>
              <a:t>predict</a:t>
            </a:r>
            <a:r>
              <a:rPr lang="en-US" sz="2400" b="1" dirty="0">
                <a:solidFill>
                  <a:srgbClr val="000080"/>
                </a:solidFill>
                <a:highlight>
                  <a:srgbClr val="FFFFFF"/>
                </a:highlight>
              </a:rPr>
              <a:t>(</a:t>
            </a:r>
            <a:r>
              <a:rPr lang="en-US" sz="2400" dirty="0">
                <a:solidFill>
                  <a:srgbClr val="000000"/>
                </a:solidFill>
                <a:highlight>
                  <a:srgbClr val="FFFFFF"/>
                </a:highlight>
              </a:rPr>
              <a:t>X</a:t>
            </a:r>
            <a:r>
              <a:rPr lang="en-US" sz="2400" b="1" dirty="0">
                <a:solidFill>
                  <a:srgbClr val="000080"/>
                </a:solidFill>
                <a:highlight>
                  <a:srgbClr val="FFFFFF"/>
                </a:highlight>
              </a:rPr>
              <a:t>),</a:t>
            </a:r>
            <a:r>
              <a:rPr lang="en-US" sz="2400" dirty="0">
                <a:solidFill>
                  <a:srgbClr val="000000"/>
                </a:solidFill>
                <a:highlight>
                  <a:srgbClr val="FFFFFF"/>
                </a:highlight>
              </a:rPr>
              <a:t> color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808080"/>
                </a:solidFill>
                <a:highlight>
                  <a:srgbClr val="FFFFFF"/>
                </a:highlight>
              </a:rPr>
              <a:t>'blue'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title</a:t>
            </a:r>
            <a:r>
              <a:rPr lang="en-US" sz="2400" b="1" dirty="0">
                <a:solidFill>
                  <a:srgbClr val="000080"/>
                </a:solidFill>
                <a:highlight>
                  <a:srgbClr val="FFFFFF"/>
                </a:highlight>
              </a:rPr>
              <a:t>(</a:t>
            </a:r>
            <a:r>
              <a:rPr lang="en-US" sz="2400" dirty="0">
                <a:solidFill>
                  <a:srgbClr val="808080"/>
                </a:solidFill>
                <a:highlight>
                  <a:srgbClr val="FFFFFF"/>
                </a:highlight>
              </a:rPr>
              <a:t>'Truth or Bluff (SVR)'</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xlabel</a:t>
            </a:r>
            <a:r>
              <a:rPr lang="en-US" sz="2400" b="1" dirty="0">
                <a:solidFill>
                  <a:srgbClr val="000080"/>
                </a:solidFill>
                <a:highlight>
                  <a:srgbClr val="FFFFFF"/>
                </a:highlight>
              </a:rPr>
              <a:t>(</a:t>
            </a:r>
            <a:r>
              <a:rPr lang="en-US" sz="2400" dirty="0">
                <a:solidFill>
                  <a:srgbClr val="808080"/>
                </a:solidFill>
                <a:highlight>
                  <a:srgbClr val="FFFFFF"/>
                </a:highlight>
              </a:rPr>
              <a:t>'Position level'</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ylabel</a:t>
            </a:r>
            <a:r>
              <a:rPr lang="en-US" sz="2400" b="1" dirty="0">
                <a:solidFill>
                  <a:srgbClr val="000080"/>
                </a:solidFill>
                <a:highlight>
                  <a:srgbClr val="FFFFFF"/>
                </a:highlight>
              </a:rPr>
              <a:t>(</a:t>
            </a:r>
            <a:r>
              <a:rPr lang="en-US" sz="2400" dirty="0">
                <a:solidFill>
                  <a:srgbClr val="808080"/>
                </a:solidFill>
                <a:highlight>
                  <a:srgbClr val="FFFFFF"/>
                </a:highlight>
              </a:rPr>
              <a:t>'Salary'</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plt</a:t>
            </a:r>
            <a:r>
              <a:rPr lang="en-US" sz="2400" b="1" dirty="0" err="1">
                <a:solidFill>
                  <a:srgbClr val="000080"/>
                </a:solidFill>
                <a:highlight>
                  <a:srgbClr val="FFFFFF"/>
                </a:highlight>
              </a:rPr>
              <a:t>.</a:t>
            </a:r>
            <a:r>
              <a:rPr lang="en-US" sz="2400" dirty="0" err="1">
                <a:solidFill>
                  <a:srgbClr val="000000"/>
                </a:solidFill>
                <a:highlight>
                  <a:srgbClr val="FFFFFF"/>
                </a:highlight>
              </a:rPr>
              <a:t>show</a:t>
            </a:r>
            <a:r>
              <a:rPr lang="en-US" sz="2400" b="1" dirty="0">
                <a:solidFill>
                  <a:srgbClr val="000080"/>
                </a:solidFill>
                <a:highlight>
                  <a:srgbClr val="FFFFFF"/>
                </a:highlight>
              </a:rPr>
              <a:t>()</a:t>
            </a:r>
            <a:endParaRPr lang="en-US" sz="2400" dirty="0"/>
          </a:p>
        </p:txBody>
      </p:sp>
    </p:spTree>
    <p:extLst>
      <p:ext uri="{BB962C8B-B14F-4D97-AF65-F5344CB8AC3E}">
        <p14:creationId xmlns:p14="http://schemas.microsoft.com/office/powerpoint/2010/main" val="4173898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09680" cy="838200"/>
          </a:xfrm>
        </p:spPr>
        <p:txBody>
          <a:bodyPr>
            <a:normAutofit fontScale="90000"/>
          </a:bodyPr>
          <a:lstStyle/>
          <a:p>
            <a:r>
              <a:rPr lang="en-US" dirty="0">
                <a:solidFill>
                  <a:schemeClr val="tx2"/>
                </a:solidFill>
              </a:rPr>
              <a:t>Support vector Regression -</a:t>
            </a:r>
            <a:r>
              <a:rPr lang="en-US" dirty="0">
                <a:solidFill>
                  <a:srgbClr val="008000"/>
                </a:solidFill>
                <a:highlight>
                  <a:srgbClr val="FFFFFF"/>
                </a:highlight>
              </a:rPr>
              <a:t> </a:t>
            </a:r>
            <a:r>
              <a:rPr lang="en-US" dirty="0">
                <a:solidFill>
                  <a:schemeClr val="tx2"/>
                </a:solidFill>
              </a:rPr>
              <a:t>Visualizing the SVR results</a:t>
            </a:r>
            <a:endParaRPr lang="en-US" dirty="0"/>
          </a:p>
        </p:txBody>
      </p:sp>
      <p:sp>
        <p:nvSpPr>
          <p:cNvPr id="4" name="Rectangle 3"/>
          <p:cNvSpPr/>
          <p:nvPr/>
        </p:nvSpPr>
        <p:spPr>
          <a:xfrm>
            <a:off x="203200" y="1170017"/>
            <a:ext cx="6096000" cy="4770537"/>
          </a:xfrm>
          <a:prstGeom prst="rect">
            <a:avLst/>
          </a:prstGeom>
        </p:spPr>
        <p:txBody>
          <a:bodyPr>
            <a:spAutoFit/>
          </a:bodyPr>
          <a:lstStyle/>
          <a:p>
            <a:r>
              <a:rPr lang="en-US" sz="800" dirty="0">
                <a:solidFill>
                  <a:srgbClr val="008000"/>
                </a:solidFill>
                <a:highlight>
                  <a:srgbClr val="FFFFFF"/>
                </a:highlight>
              </a:rPr>
              <a:t># Importing the libraries</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numpy</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np</a:t>
            </a:r>
          </a:p>
          <a:p>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matplotlib</a:t>
            </a:r>
            <a:r>
              <a:rPr lang="en-US" sz="800" b="1" dirty="0" err="1">
                <a:solidFill>
                  <a:srgbClr val="000080"/>
                </a:solidFill>
                <a:highlight>
                  <a:srgbClr val="FFFFFF"/>
                </a:highlight>
              </a:rPr>
              <a:t>.</a:t>
            </a:r>
            <a:r>
              <a:rPr lang="en-US" sz="800" dirty="0" err="1">
                <a:solidFill>
                  <a:srgbClr val="000000"/>
                </a:solidFill>
                <a:highlight>
                  <a:srgbClr val="FFFFFF"/>
                </a:highlight>
              </a:rPr>
              <a:t>pyplot</a:t>
            </a:r>
            <a:r>
              <a:rPr lang="en-US" sz="800" dirty="0">
                <a:solidFill>
                  <a:srgbClr val="000000"/>
                </a:solidFill>
                <a:highlight>
                  <a:srgbClr val="FFFFFF"/>
                </a:highlight>
              </a:rPr>
              <a:t>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plt</a:t>
            </a:r>
            <a:endParaRPr lang="en-US" sz="800" dirty="0">
              <a:solidFill>
                <a:srgbClr val="000000"/>
              </a:solidFill>
              <a:highlight>
                <a:srgbClr val="FFFFFF"/>
              </a:highlight>
            </a:endParaRPr>
          </a:p>
          <a:p>
            <a:r>
              <a:rPr lang="en-US" sz="800" b="1" dirty="0">
                <a:solidFill>
                  <a:srgbClr val="0000FF"/>
                </a:solidFill>
                <a:highlight>
                  <a:srgbClr val="FFFFFF"/>
                </a:highlight>
              </a:rPr>
              <a:t>import</a:t>
            </a:r>
            <a:r>
              <a:rPr lang="en-US" sz="800" dirty="0">
                <a:solidFill>
                  <a:srgbClr val="000000"/>
                </a:solidFill>
                <a:highlight>
                  <a:srgbClr val="FFFFFF"/>
                </a:highlight>
              </a:rPr>
              <a:t> pandas </a:t>
            </a:r>
            <a:r>
              <a:rPr lang="en-US" sz="800" b="1" dirty="0">
                <a:solidFill>
                  <a:srgbClr val="0000FF"/>
                </a:solidFill>
                <a:highlight>
                  <a:srgbClr val="FFFFFF"/>
                </a:highlight>
              </a:rPr>
              <a:t>as</a:t>
            </a:r>
            <a:r>
              <a:rPr lang="en-US" sz="800" dirty="0">
                <a:solidFill>
                  <a:srgbClr val="000000"/>
                </a:solidFill>
                <a:highlight>
                  <a:srgbClr val="FFFFFF"/>
                </a:highlight>
              </a:rPr>
              <a:t> </a:t>
            </a:r>
            <a:r>
              <a:rPr lang="en-US" sz="800" dirty="0" err="1">
                <a:solidFill>
                  <a:srgbClr val="000000"/>
                </a:solidFill>
                <a:highlight>
                  <a:srgbClr val="FFFFFF"/>
                </a:highlight>
              </a:rPr>
              <a:t>pd</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Importing the dataset</a:t>
            </a:r>
            <a:endParaRPr lang="en-US" sz="800" dirty="0">
              <a:solidFill>
                <a:srgbClr val="000000"/>
              </a:solidFill>
              <a:highlight>
                <a:srgbClr val="FFFFFF"/>
              </a:highlight>
            </a:endParaRPr>
          </a:p>
          <a:p>
            <a:r>
              <a:rPr lang="en-US" sz="800" dirty="0">
                <a:solidFill>
                  <a:srgbClr val="000000"/>
                </a:solidFill>
                <a:highlight>
                  <a:srgbClr val="FFFFFF"/>
                </a:highlight>
              </a:rPr>
              <a:t>dataset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pd</a:t>
            </a:r>
            <a:r>
              <a:rPr lang="en-US" sz="800" b="1" dirty="0" err="1">
                <a:solidFill>
                  <a:srgbClr val="000080"/>
                </a:solidFill>
                <a:highlight>
                  <a:srgbClr val="FFFFFF"/>
                </a:highlight>
              </a:rPr>
              <a:t>.</a:t>
            </a:r>
            <a:r>
              <a:rPr lang="en-US" sz="800" dirty="0" err="1">
                <a:solidFill>
                  <a:srgbClr val="000000"/>
                </a:solidFill>
                <a:highlight>
                  <a:srgbClr val="FFFFFF"/>
                </a:highlight>
              </a:rPr>
              <a:t>read_csv</a:t>
            </a:r>
            <a:r>
              <a:rPr lang="en-US" sz="800" b="1" dirty="0">
                <a:solidFill>
                  <a:srgbClr val="000080"/>
                </a:solidFill>
                <a:highlight>
                  <a:srgbClr val="FFFFFF"/>
                </a:highlight>
              </a:rPr>
              <a:t>(</a:t>
            </a:r>
            <a:r>
              <a:rPr lang="en-US" sz="800" dirty="0">
                <a:solidFill>
                  <a:srgbClr val="808080"/>
                </a:solidFill>
                <a:highlight>
                  <a:srgbClr val="FFFFFF"/>
                </a:highlight>
              </a:rPr>
              <a:t>'Position_Salaries.csv'</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dataset</a:t>
            </a:r>
            <a:r>
              <a:rPr lang="en-US" sz="800" b="1" dirty="0" err="1">
                <a:solidFill>
                  <a:srgbClr val="000080"/>
                </a:solidFill>
                <a:highlight>
                  <a:srgbClr val="FFFFFF"/>
                </a:highlight>
              </a:rPr>
              <a:t>.</a:t>
            </a:r>
            <a:r>
              <a:rPr lang="en-US" sz="800" dirty="0" err="1">
                <a:solidFill>
                  <a:srgbClr val="000000"/>
                </a:solidFill>
                <a:highlight>
                  <a:srgbClr val="FFFFFF"/>
                </a:highlight>
              </a:rPr>
              <a:t>iloc</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2</a:t>
            </a:r>
            <a:r>
              <a:rPr lang="en-US" sz="800" b="1" dirty="0">
                <a:solidFill>
                  <a:srgbClr val="000080"/>
                </a:solidFill>
                <a:highlight>
                  <a:srgbClr val="FFFFFF"/>
                </a:highlight>
              </a:rPr>
              <a:t>].</a:t>
            </a:r>
            <a:r>
              <a:rPr lang="en-US" sz="800" dirty="0">
                <a:solidFill>
                  <a:srgbClr val="000000"/>
                </a:solidFill>
                <a:highlight>
                  <a:srgbClr val="FFFFFF"/>
                </a:highlight>
              </a:rPr>
              <a:t>values</a:t>
            </a:r>
          </a:p>
          <a:p>
            <a:r>
              <a:rPr lang="es-ES" sz="800" dirty="0">
                <a:solidFill>
                  <a:srgbClr val="000000"/>
                </a:solidFill>
                <a:highlight>
                  <a:srgbClr val="FFFFFF"/>
                </a:highlight>
              </a:rPr>
              <a:t>y </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err="1">
                <a:solidFill>
                  <a:srgbClr val="000000"/>
                </a:solidFill>
                <a:highlight>
                  <a:srgbClr val="FFFFFF"/>
                </a:highlight>
              </a:rPr>
              <a:t>dataset</a:t>
            </a:r>
            <a:r>
              <a:rPr lang="es-ES" sz="800" b="1" dirty="0" err="1">
                <a:solidFill>
                  <a:srgbClr val="000080"/>
                </a:solidFill>
                <a:highlight>
                  <a:srgbClr val="FFFFFF"/>
                </a:highlight>
              </a:rPr>
              <a:t>.</a:t>
            </a:r>
            <a:r>
              <a:rPr lang="es-ES" sz="800" dirty="0" err="1">
                <a:solidFill>
                  <a:srgbClr val="000000"/>
                </a:solidFill>
                <a:highlight>
                  <a:srgbClr val="FFFFFF"/>
                </a:highlight>
              </a:rPr>
              <a:t>iloc</a:t>
            </a:r>
            <a:r>
              <a:rPr lang="es-ES" sz="800" b="1" dirty="0">
                <a:solidFill>
                  <a:srgbClr val="000080"/>
                </a:solidFill>
                <a:highlight>
                  <a:srgbClr val="FFFFFF"/>
                </a:highlight>
              </a:rPr>
              <a:t>[:,</a:t>
            </a:r>
            <a:r>
              <a:rPr lang="es-ES" sz="800" dirty="0">
                <a:solidFill>
                  <a:srgbClr val="000000"/>
                </a:solidFill>
                <a:highlight>
                  <a:srgbClr val="FFFFFF"/>
                </a:highlight>
              </a:rPr>
              <a:t> </a:t>
            </a:r>
            <a:r>
              <a:rPr lang="es-ES" sz="800" dirty="0">
                <a:solidFill>
                  <a:srgbClr val="FF0000"/>
                </a:solidFill>
                <a:highlight>
                  <a:srgbClr val="FFFFFF"/>
                </a:highlight>
              </a:rPr>
              <a:t>2</a:t>
            </a:r>
            <a:r>
              <a:rPr lang="es-ES" sz="800" b="1" dirty="0">
                <a:solidFill>
                  <a:srgbClr val="000080"/>
                </a:solidFill>
                <a:highlight>
                  <a:srgbClr val="FFFFFF"/>
                </a:highlight>
              </a:rPr>
              <a:t>].</a:t>
            </a:r>
            <a:r>
              <a:rPr lang="es-ES" sz="800" dirty="0" err="1">
                <a:solidFill>
                  <a:srgbClr val="000000"/>
                </a:solidFill>
                <a:highlight>
                  <a:srgbClr val="FFFFFF"/>
                </a:highlight>
              </a:rPr>
              <a:t>values</a:t>
            </a:r>
            <a:r>
              <a:rPr lang="es-ES" sz="800" b="1" dirty="0" err="1">
                <a:solidFill>
                  <a:srgbClr val="000080"/>
                </a:solidFill>
                <a:highlight>
                  <a:srgbClr val="FFFFFF"/>
                </a:highlight>
              </a:rPr>
              <a:t>.</a:t>
            </a:r>
            <a:r>
              <a:rPr lang="es-ES" sz="800" dirty="0" err="1">
                <a:solidFill>
                  <a:srgbClr val="000000"/>
                </a:solidFill>
                <a:highlight>
                  <a:srgbClr val="FFFFFF"/>
                </a:highlight>
              </a:rPr>
              <a:t>reshape</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r>
              <a:rPr lang="es-ES" sz="800" dirty="0">
                <a:solidFill>
                  <a:srgbClr val="FF0000"/>
                </a:solidFill>
                <a:highlight>
                  <a:srgbClr val="FFFFFF"/>
                </a:highlight>
              </a:rPr>
              <a:t>1</a:t>
            </a:r>
            <a:r>
              <a:rPr lang="es-ES" sz="800" b="1" dirty="0">
                <a:solidFill>
                  <a:srgbClr val="000080"/>
                </a:solidFill>
                <a:highlight>
                  <a:srgbClr val="FFFFFF"/>
                </a:highlight>
              </a:rPr>
              <a:t>)</a:t>
            </a:r>
            <a:endParaRPr lang="es-E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Feature Scaling</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preprocessing</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a:t>
            </a:r>
            <a:r>
              <a:rPr lang="en-US" sz="800" dirty="0" err="1">
                <a:solidFill>
                  <a:srgbClr val="000000"/>
                </a:solidFill>
                <a:highlight>
                  <a:srgbClr val="FFFFFF"/>
                </a:highlight>
              </a:rPr>
              <a:t>StandardScaler</a:t>
            </a:r>
            <a:endParaRPr lang="en-US" sz="800" dirty="0">
              <a:solidFill>
                <a:srgbClr val="000000"/>
              </a:solidFill>
              <a:highlight>
                <a:srgbClr val="FFFFFF"/>
              </a:highlight>
            </a:endParaRPr>
          </a:p>
          <a:p>
            <a:r>
              <a:rPr lang="en-US" sz="800" dirty="0" err="1">
                <a:solidFill>
                  <a:srgbClr val="000000"/>
                </a:solidFill>
                <a:highlight>
                  <a:srgbClr val="FFFFFF"/>
                </a:highlight>
              </a:rPr>
              <a:t>sc_X</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sc_y</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StandardScaler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X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a:solidFill>
                  <a:srgbClr val="000000"/>
                </a:solidFill>
                <a:highlight>
                  <a:srgbClr val="FFFFFF"/>
                </a:highlight>
              </a:rPr>
              <a:t>y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fit_transform</a:t>
            </a:r>
            <a:r>
              <a:rPr lang="en-US" sz="800" b="1" dirty="0">
                <a:solidFill>
                  <a:srgbClr val="000080"/>
                </a:solidFill>
                <a:highlight>
                  <a:srgbClr val="FFFFFF"/>
                </a:highlight>
              </a:rPr>
              <a:t>(</a:t>
            </a:r>
            <a:r>
              <a:rPr lang="en-US" sz="800" dirty="0">
                <a:solidFill>
                  <a:srgbClr val="000000"/>
                </a:solidFill>
                <a:highlight>
                  <a:srgbClr val="FFFFFF"/>
                </a:highlight>
              </a:rPr>
              <a:t>y</a:t>
            </a:r>
            <a:r>
              <a:rPr lang="en-US" sz="800" b="1" dirty="0">
                <a:solidFill>
                  <a:srgbClr val="000080"/>
                </a:solidFill>
                <a:highlight>
                  <a:srgbClr val="FFFFFF"/>
                </a:highlight>
              </a:rPr>
              <a:t>).</a:t>
            </a:r>
            <a:r>
              <a:rPr lang="en-US" sz="800" dirty="0">
                <a:solidFill>
                  <a:srgbClr val="000000"/>
                </a:solidFill>
                <a:highlight>
                  <a:srgbClr val="FFFFFF"/>
                </a:highlight>
              </a:rPr>
              <a:t>reshape</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r>
              <a:rPr lang="en-US" sz="800" dirty="0">
                <a:solidFill>
                  <a:srgbClr val="FF0000"/>
                </a:solidFill>
                <a:highlight>
                  <a:srgbClr val="FFFFFF"/>
                </a:highlight>
              </a:rPr>
              <a:t>1</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Fitting SVR to the dataset</a:t>
            </a:r>
            <a:endParaRPr lang="en-US" sz="800" dirty="0">
              <a:solidFill>
                <a:srgbClr val="000000"/>
              </a:solidFill>
              <a:highlight>
                <a:srgbClr val="FFFFFF"/>
              </a:highlight>
            </a:endParaRPr>
          </a:p>
          <a:p>
            <a:r>
              <a:rPr lang="en-US" sz="800" b="1" dirty="0">
                <a:solidFill>
                  <a:srgbClr val="0000FF"/>
                </a:solidFill>
                <a:highlight>
                  <a:srgbClr val="FFFFFF"/>
                </a:highlight>
              </a:rPr>
              <a:t>from</a:t>
            </a:r>
            <a:r>
              <a:rPr lang="en-US" sz="800" dirty="0">
                <a:solidFill>
                  <a:srgbClr val="000000"/>
                </a:solidFill>
                <a:highlight>
                  <a:srgbClr val="FFFFFF"/>
                </a:highlight>
              </a:rPr>
              <a:t> </a:t>
            </a:r>
            <a:r>
              <a:rPr lang="en-US" sz="800" dirty="0" err="1">
                <a:solidFill>
                  <a:srgbClr val="000000"/>
                </a:solidFill>
                <a:highlight>
                  <a:srgbClr val="FFFFFF"/>
                </a:highlight>
              </a:rPr>
              <a:t>sklearn</a:t>
            </a:r>
            <a:r>
              <a:rPr lang="en-US" sz="800" b="1" dirty="0" err="1">
                <a:solidFill>
                  <a:srgbClr val="000080"/>
                </a:solidFill>
                <a:highlight>
                  <a:srgbClr val="FFFFFF"/>
                </a:highlight>
              </a:rPr>
              <a:t>.</a:t>
            </a:r>
            <a:r>
              <a:rPr lang="en-US" sz="800" dirty="0" err="1">
                <a:solidFill>
                  <a:srgbClr val="000000"/>
                </a:solidFill>
                <a:highlight>
                  <a:srgbClr val="FFFFFF"/>
                </a:highlight>
              </a:rPr>
              <a:t>svm</a:t>
            </a:r>
            <a:r>
              <a:rPr lang="en-US" sz="800" dirty="0">
                <a:solidFill>
                  <a:srgbClr val="000000"/>
                </a:solidFill>
                <a:highlight>
                  <a:srgbClr val="FFFFFF"/>
                </a:highlight>
              </a:rPr>
              <a:t> </a:t>
            </a:r>
            <a:r>
              <a:rPr lang="en-US" sz="800" b="1" dirty="0">
                <a:solidFill>
                  <a:srgbClr val="0000FF"/>
                </a:solidFill>
                <a:highlight>
                  <a:srgbClr val="FFFFFF"/>
                </a:highlight>
              </a:rPr>
              <a:t>import</a:t>
            </a:r>
            <a:r>
              <a:rPr lang="en-US" sz="800" dirty="0">
                <a:solidFill>
                  <a:srgbClr val="000000"/>
                </a:solidFill>
                <a:highlight>
                  <a:srgbClr val="FFFFFF"/>
                </a:highlight>
              </a:rPr>
              <a:t> SVR</a:t>
            </a:r>
          </a:p>
          <a:p>
            <a:r>
              <a:rPr lang="en-US" sz="800" dirty="0" err="1">
                <a:solidFill>
                  <a:srgbClr val="000000"/>
                </a:solidFill>
                <a:highlight>
                  <a:srgbClr val="FFFFFF"/>
                </a:highlight>
              </a:rPr>
              <a:t>regressor</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SVR</a:t>
            </a:r>
            <a:r>
              <a:rPr lang="en-US" sz="800" b="1" dirty="0">
                <a:solidFill>
                  <a:srgbClr val="000080"/>
                </a:solidFill>
                <a:highlight>
                  <a:srgbClr val="FFFFFF"/>
                </a:highlight>
              </a:rPr>
              <a:t>(</a:t>
            </a:r>
            <a:r>
              <a:rPr lang="en-US" sz="800" dirty="0">
                <a:solidFill>
                  <a:srgbClr val="000000"/>
                </a:solidFill>
                <a:highlight>
                  <a:srgbClr val="FFFFFF"/>
                </a:highlight>
              </a:rPr>
              <a:t>kernel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a:t>
            </a:r>
            <a:r>
              <a:rPr lang="en-US" sz="800" dirty="0" err="1">
                <a:solidFill>
                  <a:srgbClr val="808080"/>
                </a:solidFill>
                <a:highlight>
                  <a:srgbClr val="FFFFFF"/>
                </a:highlight>
              </a:rPr>
              <a:t>rbf</a:t>
            </a:r>
            <a:r>
              <a:rPr lang="en-US" sz="800" dirty="0">
                <a:solidFill>
                  <a:srgbClr val="808080"/>
                </a:solidFill>
                <a:highlight>
                  <a:srgbClr val="FFFFFF"/>
                </a:highlight>
              </a:rPr>
              <a:t>'</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fit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0000"/>
                </a:solidFill>
                <a:highlight>
                  <a:srgbClr val="FFFFFF"/>
                </a:highlight>
              </a:rPr>
              <a:t>a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Predicting a new result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err="1">
                <a:solidFill>
                  <a:srgbClr val="000000"/>
                </a:solidFill>
                <a:highlight>
                  <a:srgbClr val="FFFFFF"/>
                </a:highlight>
              </a:rPr>
              <a:t>y_pred</a:t>
            </a:r>
            <a:r>
              <a:rPr lang="en-US" sz="800" dirty="0">
                <a:solidFill>
                  <a:srgbClr val="000000"/>
                </a:solidFill>
                <a:highlight>
                  <a:srgbClr val="FFFFFF"/>
                </a:highlight>
              </a:rPr>
              <a:t>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sc_y</a:t>
            </a:r>
            <a:r>
              <a:rPr lang="en-US" sz="800" b="1" dirty="0" err="1">
                <a:solidFill>
                  <a:srgbClr val="000080"/>
                </a:solidFill>
                <a:highlight>
                  <a:srgbClr val="FFFFFF"/>
                </a:highlight>
              </a:rPr>
              <a:t>.</a:t>
            </a:r>
            <a:r>
              <a:rPr lang="en-US" sz="800" dirty="0" err="1">
                <a:solidFill>
                  <a:srgbClr val="000000"/>
                </a:solidFill>
                <a:highlight>
                  <a:srgbClr val="FFFFFF"/>
                </a:highlight>
              </a:rPr>
              <a:t>inverse_transform</a:t>
            </a:r>
            <a:r>
              <a:rPr lang="en-US" sz="800" b="1" dirty="0">
                <a:solidFill>
                  <a:srgbClr val="000080"/>
                </a:solidFill>
                <a:highlight>
                  <a:srgbClr val="FFFFFF"/>
                </a:highlight>
              </a:rPr>
              <a:t>(</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err="1">
                <a:solidFill>
                  <a:srgbClr val="000000"/>
                </a:solidFill>
                <a:highlight>
                  <a:srgbClr val="FFFFFF"/>
                </a:highlight>
              </a:rPr>
              <a:t>sc_X</a:t>
            </a:r>
            <a:r>
              <a:rPr lang="en-US" sz="800" b="1" dirty="0" err="1">
                <a:solidFill>
                  <a:srgbClr val="000080"/>
                </a:solidFill>
                <a:highlight>
                  <a:srgbClr val="FFFFFF"/>
                </a:highlight>
              </a:rPr>
              <a:t>.</a:t>
            </a:r>
            <a:r>
              <a:rPr lang="en-US" sz="800" dirty="0" err="1">
                <a:solidFill>
                  <a:srgbClr val="000000"/>
                </a:solidFill>
                <a:highlight>
                  <a:srgbClr val="FFFFFF"/>
                </a:highlight>
              </a:rPr>
              <a:t>transform</a:t>
            </a:r>
            <a:r>
              <a:rPr lang="en-US" sz="800" b="1" dirty="0">
                <a:solidFill>
                  <a:srgbClr val="000080"/>
                </a:solidFill>
                <a:highlight>
                  <a:srgbClr val="FFFFFF"/>
                </a:highlight>
              </a:rPr>
              <a:t>(</a:t>
            </a:r>
            <a:r>
              <a:rPr lang="en-US" sz="800" dirty="0" err="1">
                <a:solidFill>
                  <a:srgbClr val="000000"/>
                </a:solidFill>
                <a:highlight>
                  <a:srgbClr val="FFFFFF"/>
                </a:highlight>
              </a:rPr>
              <a:t>np</a:t>
            </a:r>
            <a:r>
              <a:rPr lang="en-US" sz="800" b="1" dirty="0" err="1">
                <a:solidFill>
                  <a:srgbClr val="000080"/>
                </a:solidFill>
                <a:highlight>
                  <a:srgbClr val="FFFFFF"/>
                </a:highlight>
              </a:rPr>
              <a:t>.</a:t>
            </a:r>
            <a:r>
              <a:rPr lang="en-US" sz="800" dirty="0" err="1">
                <a:solidFill>
                  <a:srgbClr val="000000"/>
                </a:solidFill>
                <a:highlight>
                  <a:srgbClr val="FFFFFF"/>
                </a:highlight>
              </a:rPr>
              <a:t>array</a:t>
            </a:r>
            <a:r>
              <a:rPr lang="en-US" sz="800" b="1" dirty="0">
                <a:solidFill>
                  <a:srgbClr val="000080"/>
                </a:solidFill>
                <a:highlight>
                  <a:srgbClr val="FFFFFF"/>
                </a:highlight>
              </a:rPr>
              <a:t>([[</a:t>
            </a:r>
            <a:r>
              <a:rPr lang="en-US" sz="800" dirty="0">
                <a:solidFill>
                  <a:srgbClr val="FF0000"/>
                </a:solidFill>
                <a:highlight>
                  <a:srgbClr val="FFFFFF"/>
                </a:highlight>
              </a:rPr>
              <a:t>6.5</a:t>
            </a:r>
            <a:r>
              <a:rPr lang="en-US" sz="800" b="1" dirty="0">
                <a:solidFill>
                  <a:srgbClr val="000080"/>
                </a:solidFill>
                <a:highlight>
                  <a:srgbClr val="FFFFFF"/>
                </a:highlight>
              </a:rPr>
              <a:t>]]))))</a:t>
            </a:r>
            <a:endParaRPr lang="en-US" sz="800" dirty="0">
              <a:solidFill>
                <a:srgbClr val="000000"/>
              </a:solidFill>
              <a:highlight>
                <a:srgbClr val="FFFFFF"/>
              </a:highlight>
            </a:endParaRPr>
          </a:p>
          <a:p>
            <a:endParaRPr lang="en-US" sz="800" dirty="0">
              <a:solidFill>
                <a:srgbClr val="000000"/>
              </a:solidFill>
              <a:highlight>
                <a:srgbClr val="FFFFFF"/>
              </a:highlight>
            </a:endParaRPr>
          </a:p>
          <a:p>
            <a:r>
              <a:rPr lang="en-US" sz="800" dirty="0">
                <a:solidFill>
                  <a:srgbClr val="008000"/>
                </a:solidFill>
                <a:highlight>
                  <a:srgbClr val="FFFFFF"/>
                </a:highlight>
              </a:rPr>
              <a:t># </a:t>
            </a:r>
            <a:r>
              <a:rPr lang="en-US" sz="800" dirty="0" err="1">
                <a:solidFill>
                  <a:srgbClr val="008000"/>
                </a:solidFill>
                <a:highlight>
                  <a:srgbClr val="FFFFFF"/>
                </a:highlight>
              </a:rPr>
              <a:t>Visualising</a:t>
            </a:r>
            <a:r>
              <a:rPr lang="en-US" sz="800" dirty="0">
                <a:solidFill>
                  <a:srgbClr val="008000"/>
                </a:solidFill>
                <a:highlight>
                  <a:srgbClr val="FFFFFF"/>
                </a:highlight>
              </a:rPr>
              <a:t> the SVR results</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scatter</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y</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'red'</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plot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err="1">
                <a:solidFill>
                  <a:srgbClr val="000000"/>
                </a:solidFill>
                <a:highlight>
                  <a:srgbClr val="FFFFFF"/>
                </a:highlight>
              </a:rPr>
              <a:t>regressor</a:t>
            </a:r>
            <a:r>
              <a:rPr lang="en-US" sz="800" b="1" dirty="0" err="1">
                <a:solidFill>
                  <a:srgbClr val="000080"/>
                </a:solidFill>
                <a:highlight>
                  <a:srgbClr val="FFFFFF"/>
                </a:highlight>
              </a:rPr>
              <a:t>.</a:t>
            </a:r>
            <a:r>
              <a:rPr lang="en-US" sz="800" dirty="0" err="1">
                <a:solidFill>
                  <a:srgbClr val="000000"/>
                </a:solidFill>
                <a:highlight>
                  <a:srgbClr val="FFFFFF"/>
                </a:highlight>
              </a:rPr>
              <a:t>predict</a:t>
            </a:r>
            <a:r>
              <a:rPr lang="en-US" sz="800" b="1" dirty="0">
                <a:solidFill>
                  <a:srgbClr val="000080"/>
                </a:solidFill>
                <a:highlight>
                  <a:srgbClr val="FFFFFF"/>
                </a:highlight>
              </a:rPr>
              <a:t>(</a:t>
            </a:r>
            <a:r>
              <a:rPr lang="en-US" sz="800" dirty="0">
                <a:solidFill>
                  <a:srgbClr val="000000"/>
                </a:solidFill>
                <a:highlight>
                  <a:srgbClr val="FFFFFF"/>
                </a:highlight>
              </a:rPr>
              <a:t>X</a:t>
            </a:r>
            <a:r>
              <a:rPr lang="en-US" sz="800" b="1" dirty="0">
                <a:solidFill>
                  <a:srgbClr val="000080"/>
                </a:solidFill>
                <a:highlight>
                  <a:srgbClr val="FFFFFF"/>
                </a:highlight>
              </a:rPr>
              <a:t>),</a:t>
            </a:r>
            <a:r>
              <a:rPr lang="en-US" sz="800" dirty="0">
                <a:solidFill>
                  <a:srgbClr val="000000"/>
                </a:solidFill>
                <a:highlight>
                  <a:srgbClr val="FFFFFF"/>
                </a:highlight>
              </a:rPr>
              <a:t> color </a:t>
            </a:r>
            <a:r>
              <a:rPr lang="en-US" sz="800" b="1" dirty="0">
                <a:solidFill>
                  <a:srgbClr val="000080"/>
                </a:solidFill>
                <a:highlight>
                  <a:srgbClr val="FFFFFF"/>
                </a:highlight>
              </a:rPr>
              <a:t>=</a:t>
            </a:r>
            <a:r>
              <a:rPr lang="en-US" sz="800" dirty="0">
                <a:solidFill>
                  <a:srgbClr val="000000"/>
                </a:solidFill>
                <a:highlight>
                  <a:srgbClr val="FFFFFF"/>
                </a:highlight>
              </a:rPr>
              <a:t> </a:t>
            </a:r>
            <a:r>
              <a:rPr lang="en-US" sz="800" dirty="0">
                <a:solidFill>
                  <a:srgbClr val="808080"/>
                </a:solidFill>
                <a:highlight>
                  <a:srgbClr val="FFFFFF"/>
                </a:highlight>
              </a:rPr>
              <a:t>'blue'</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title</a:t>
            </a:r>
            <a:r>
              <a:rPr lang="en-US" sz="800" b="1" dirty="0">
                <a:solidFill>
                  <a:srgbClr val="000080"/>
                </a:solidFill>
                <a:highlight>
                  <a:srgbClr val="FFFFFF"/>
                </a:highlight>
              </a:rPr>
              <a:t>(</a:t>
            </a:r>
            <a:r>
              <a:rPr lang="en-US" sz="800" dirty="0">
                <a:solidFill>
                  <a:srgbClr val="808080"/>
                </a:solidFill>
                <a:highlight>
                  <a:srgbClr val="FFFFFF"/>
                </a:highlight>
              </a:rPr>
              <a:t>'Truth or Bluff (SVR)'</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xlabel</a:t>
            </a:r>
            <a:r>
              <a:rPr lang="en-US" sz="800" b="1" dirty="0">
                <a:solidFill>
                  <a:srgbClr val="000080"/>
                </a:solidFill>
                <a:highlight>
                  <a:srgbClr val="FFFFFF"/>
                </a:highlight>
              </a:rPr>
              <a:t>(</a:t>
            </a:r>
            <a:r>
              <a:rPr lang="en-US" sz="800" dirty="0">
                <a:solidFill>
                  <a:srgbClr val="808080"/>
                </a:solidFill>
                <a:highlight>
                  <a:srgbClr val="FFFFFF"/>
                </a:highlight>
              </a:rPr>
              <a:t>'Position level'</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ylabel</a:t>
            </a:r>
            <a:r>
              <a:rPr lang="en-US" sz="800" b="1" dirty="0">
                <a:solidFill>
                  <a:srgbClr val="000080"/>
                </a:solidFill>
                <a:highlight>
                  <a:srgbClr val="FFFFFF"/>
                </a:highlight>
              </a:rPr>
              <a:t>(</a:t>
            </a:r>
            <a:r>
              <a:rPr lang="en-US" sz="800" dirty="0">
                <a:solidFill>
                  <a:srgbClr val="808080"/>
                </a:solidFill>
                <a:highlight>
                  <a:srgbClr val="FFFFFF"/>
                </a:highlight>
              </a:rPr>
              <a:t>'Salary'</a:t>
            </a:r>
            <a:r>
              <a:rPr lang="en-US" sz="800" b="1" dirty="0">
                <a:solidFill>
                  <a:srgbClr val="000080"/>
                </a:solidFill>
                <a:highlight>
                  <a:srgbClr val="FFFFFF"/>
                </a:highlight>
              </a:rPr>
              <a:t>)</a:t>
            </a:r>
            <a:endParaRPr lang="en-US" sz="800" dirty="0">
              <a:solidFill>
                <a:srgbClr val="000000"/>
              </a:solidFill>
              <a:highlight>
                <a:srgbClr val="FFFFFF"/>
              </a:highlight>
            </a:endParaRPr>
          </a:p>
          <a:p>
            <a:r>
              <a:rPr lang="en-US" sz="800" dirty="0" err="1">
                <a:solidFill>
                  <a:srgbClr val="000000"/>
                </a:solidFill>
                <a:highlight>
                  <a:srgbClr val="FFFFFF"/>
                </a:highlight>
              </a:rPr>
              <a:t>plt</a:t>
            </a:r>
            <a:r>
              <a:rPr lang="en-US" sz="800" b="1" dirty="0" err="1">
                <a:solidFill>
                  <a:srgbClr val="000080"/>
                </a:solidFill>
                <a:highlight>
                  <a:srgbClr val="FFFFFF"/>
                </a:highlight>
              </a:rPr>
              <a:t>.</a:t>
            </a:r>
            <a:r>
              <a:rPr lang="en-US" sz="800" dirty="0" err="1">
                <a:solidFill>
                  <a:srgbClr val="000000"/>
                </a:solidFill>
                <a:highlight>
                  <a:srgbClr val="FFFFFF"/>
                </a:highlight>
              </a:rPr>
              <a:t>show</a:t>
            </a:r>
            <a:r>
              <a:rPr lang="en-US" sz="800" b="1" dirty="0">
                <a:solidFill>
                  <a:srgbClr val="000080"/>
                </a:solidFill>
                <a:highlight>
                  <a:srgbClr val="FFFFFF"/>
                </a:highlight>
              </a:rPr>
              <a:t>()</a:t>
            </a:r>
            <a:endParaRPr lang="en-US" sz="800" dirty="0"/>
          </a:p>
        </p:txBody>
      </p:sp>
      <p:pic>
        <p:nvPicPr>
          <p:cNvPr id="5" name="Picture 4"/>
          <p:cNvPicPr>
            <a:picLocks noChangeAspect="1"/>
          </p:cNvPicPr>
          <p:nvPr/>
        </p:nvPicPr>
        <p:blipFill>
          <a:blip r:embed="rId2"/>
          <a:stretch>
            <a:fillRect/>
          </a:stretch>
        </p:blipFill>
        <p:spPr>
          <a:xfrm>
            <a:off x="6483926" y="1170017"/>
            <a:ext cx="4436223" cy="20037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6238" y="3358156"/>
            <a:ext cx="7065622" cy="2865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1524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Visualizing </a:t>
            </a:r>
            <a:r>
              <a:rPr lang="en-US" sz="4000" dirty="0">
                <a:solidFill>
                  <a:schemeClr val="tx2"/>
                </a:solidFill>
              </a:rPr>
              <a:t>the SVR results</a:t>
            </a:r>
          </a:p>
        </p:txBody>
      </p:sp>
      <p:pic>
        <p:nvPicPr>
          <p:cNvPr id="4" name="Picture 3"/>
          <p:cNvPicPr>
            <a:picLocks noChangeAspect="1"/>
          </p:cNvPicPr>
          <p:nvPr/>
        </p:nvPicPr>
        <p:blipFill>
          <a:blip r:embed="rId2"/>
          <a:stretch>
            <a:fillRect/>
          </a:stretch>
        </p:blipFill>
        <p:spPr>
          <a:xfrm>
            <a:off x="203199" y="3028404"/>
            <a:ext cx="4411285" cy="3089011"/>
          </a:xfrm>
          <a:prstGeom prst="rect">
            <a:avLst/>
          </a:prstGeom>
        </p:spPr>
      </p:pic>
      <p:sp>
        <p:nvSpPr>
          <p:cNvPr id="6" name="Rectangle 5"/>
          <p:cNvSpPr/>
          <p:nvPr/>
        </p:nvSpPr>
        <p:spPr>
          <a:xfrm>
            <a:off x="203199" y="1144445"/>
            <a:ext cx="5399579" cy="2031325"/>
          </a:xfrm>
          <a:prstGeom prst="rect">
            <a:avLst/>
          </a:prstGeom>
        </p:spPr>
        <p:txBody>
          <a:bodyPr wrap="square">
            <a:spAutoFit/>
          </a:bodyPr>
          <a:lstStyle/>
          <a:p>
            <a:r>
              <a:rPr lang="en-US" sz="1400" dirty="0">
                <a:solidFill>
                  <a:srgbClr val="008000"/>
                </a:solidFill>
                <a:highlight>
                  <a:srgbClr val="FFFFFF"/>
                </a:highlight>
              </a:rPr>
              <a:t># </a:t>
            </a:r>
            <a:r>
              <a:rPr lang="en-US" sz="1400" dirty="0" smtClean="0">
                <a:solidFill>
                  <a:srgbClr val="008000"/>
                </a:solidFill>
                <a:highlight>
                  <a:srgbClr val="FFFFFF"/>
                </a:highlight>
              </a:rPr>
              <a:t>Visualizing </a:t>
            </a:r>
            <a:r>
              <a:rPr lang="en-US" sz="1400" dirty="0">
                <a:solidFill>
                  <a:srgbClr val="008000"/>
                </a:solidFill>
                <a:highlight>
                  <a:srgbClr val="FFFFFF"/>
                </a:highlight>
              </a:rPr>
              <a:t>the SVR results (for higher resolution and smoother curve)</a:t>
            </a:r>
            <a:endParaRPr lang="en-US" sz="1400" dirty="0">
              <a:solidFill>
                <a:srgbClr val="000000"/>
              </a:solidFill>
              <a:highlight>
                <a:srgbClr val="FFFFFF"/>
              </a:highlight>
            </a:endParaRPr>
          </a:p>
          <a:p>
            <a:r>
              <a:rPr lang="en-US" sz="1400" dirty="0" err="1">
                <a:solidFill>
                  <a:srgbClr val="000000"/>
                </a:solidFill>
                <a:highlight>
                  <a:srgbClr val="FFFFFF"/>
                </a:highlight>
              </a:rPr>
              <a:t>X_grid</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np</a:t>
            </a:r>
            <a:r>
              <a:rPr lang="en-US" sz="1400" b="1" dirty="0" err="1">
                <a:solidFill>
                  <a:srgbClr val="000080"/>
                </a:solidFill>
                <a:highlight>
                  <a:srgbClr val="FFFFFF"/>
                </a:highlight>
              </a:rPr>
              <a:t>.</a:t>
            </a:r>
            <a:r>
              <a:rPr lang="en-US" sz="1400" dirty="0" err="1">
                <a:solidFill>
                  <a:srgbClr val="000000"/>
                </a:solidFill>
                <a:highlight>
                  <a:srgbClr val="FFFFFF"/>
                </a:highlight>
              </a:rPr>
              <a:t>arange</a:t>
            </a:r>
            <a:r>
              <a:rPr lang="en-US" sz="1400" b="1" dirty="0">
                <a:solidFill>
                  <a:srgbClr val="000080"/>
                </a:solidFill>
                <a:highlight>
                  <a:srgbClr val="FFFFFF"/>
                </a:highlight>
              </a:rPr>
              <a:t>(</a:t>
            </a:r>
            <a:r>
              <a:rPr lang="en-US" sz="1400" dirty="0">
                <a:solidFill>
                  <a:srgbClr val="000000"/>
                </a:solidFill>
                <a:highlight>
                  <a:srgbClr val="FFFFFF"/>
                </a:highlight>
              </a:rPr>
              <a:t>min</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max</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0.01</a:t>
            </a:r>
            <a:r>
              <a:rPr lang="en-US" sz="1400" b="1" dirty="0">
                <a:solidFill>
                  <a:srgbClr val="000080"/>
                </a:solidFill>
                <a:highlight>
                  <a:srgbClr val="FFFFFF"/>
                </a:highlight>
              </a:rPr>
              <a:t>)</a:t>
            </a:r>
            <a:r>
              <a:rPr lang="en-US" sz="1400" dirty="0">
                <a:solidFill>
                  <a:srgbClr val="000000"/>
                </a:solidFill>
                <a:highlight>
                  <a:srgbClr val="FFFFFF"/>
                </a:highlight>
              </a:rPr>
              <a:t> </a:t>
            </a:r>
            <a:endParaRPr lang="en-US" sz="1400" dirty="0" smtClean="0">
              <a:solidFill>
                <a:srgbClr val="000000"/>
              </a:solidFill>
              <a:highlight>
                <a:srgbClr val="FFFFFF"/>
              </a:highlight>
            </a:endParaRPr>
          </a:p>
          <a:p>
            <a:r>
              <a:rPr lang="en-US" sz="1400" dirty="0" err="1" smtClean="0">
                <a:solidFill>
                  <a:srgbClr val="000000"/>
                </a:solidFill>
                <a:highlight>
                  <a:srgbClr val="FFFFFF"/>
                </a:highlight>
              </a:rPr>
              <a:t>X_grid</a:t>
            </a:r>
            <a:r>
              <a:rPr lang="en-US" sz="1400" dirty="0" smtClean="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X_grid</a:t>
            </a:r>
            <a:r>
              <a:rPr lang="en-US" sz="1400" b="1" dirty="0" err="1">
                <a:solidFill>
                  <a:srgbClr val="000080"/>
                </a:solidFill>
                <a:highlight>
                  <a:srgbClr val="FFFFFF"/>
                </a:highlight>
              </a:rPr>
              <a:t>.</a:t>
            </a:r>
            <a:r>
              <a:rPr lang="en-US" sz="1400" dirty="0" err="1">
                <a:solidFill>
                  <a:srgbClr val="000000"/>
                </a:solidFill>
                <a:highlight>
                  <a:srgbClr val="FFFFFF"/>
                </a:highlight>
              </a:rPr>
              <a:t>reshape</a:t>
            </a:r>
            <a:r>
              <a:rPr lang="en-US" sz="1400" b="1" dirty="0">
                <a:solidFill>
                  <a:srgbClr val="000080"/>
                </a:solidFill>
                <a:highlight>
                  <a:srgbClr val="FFFFFF"/>
                </a:highlight>
              </a:rPr>
              <a:t>((</a:t>
            </a:r>
            <a:r>
              <a:rPr lang="en-US" sz="1400" dirty="0" err="1">
                <a:solidFill>
                  <a:srgbClr val="000000"/>
                </a:solidFill>
                <a:highlight>
                  <a:srgbClr val="FFFFFF"/>
                </a:highlight>
              </a:rPr>
              <a:t>len</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scatter</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r>
              <a:rPr lang="en-US" sz="1400" dirty="0">
                <a:solidFill>
                  <a:srgbClr val="000000"/>
                </a:solidFill>
                <a:highlight>
                  <a:srgbClr val="FFFFFF"/>
                </a:highlight>
              </a:rPr>
              <a:t> y</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'red'</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plot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regressor</a:t>
            </a:r>
            <a:r>
              <a:rPr lang="en-US" sz="1400" b="1" dirty="0" err="1">
                <a:solidFill>
                  <a:srgbClr val="000080"/>
                </a:solidFill>
                <a:highlight>
                  <a:srgbClr val="FFFFFF"/>
                </a:highlight>
              </a:rPr>
              <a:t>.</a:t>
            </a:r>
            <a:r>
              <a:rPr lang="en-US" sz="1400" dirty="0" err="1">
                <a:solidFill>
                  <a:srgbClr val="000000"/>
                </a:solidFill>
                <a:highlight>
                  <a:srgbClr val="FFFFFF"/>
                </a:highlight>
              </a:rPr>
              <a:t>predict</a:t>
            </a:r>
            <a:r>
              <a:rPr lang="en-US" sz="1400" b="1" dirty="0">
                <a:solidFill>
                  <a:srgbClr val="000080"/>
                </a:solidFill>
                <a:highlight>
                  <a:srgbClr val="FFFFFF"/>
                </a:highlight>
              </a:rPr>
              <a:t>(</a:t>
            </a:r>
            <a:r>
              <a:rPr lang="en-US" sz="1400" dirty="0" err="1">
                <a:solidFill>
                  <a:srgbClr val="000000"/>
                </a:solidFill>
                <a:highlight>
                  <a:srgbClr val="FFFFFF"/>
                </a:highlight>
              </a:rPr>
              <a:t>X_grid</a:t>
            </a:r>
            <a:r>
              <a:rPr lang="en-US" sz="1400" b="1" dirty="0">
                <a:solidFill>
                  <a:srgbClr val="000080"/>
                </a:solidFill>
                <a:highlight>
                  <a:srgbClr val="FFFFFF"/>
                </a:highlight>
              </a:rPr>
              <a:t>),</a:t>
            </a:r>
            <a:r>
              <a:rPr lang="en-US" sz="1400" dirty="0">
                <a:solidFill>
                  <a:srgbClr val="000000"/>
                </a:solidFill>
                <a:highlight>
                  <a:srgbClr val="FFFFFF"/>
                </a:highlight>
              </a:rPr>
              <a:t> color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808080"/>
                </a:solidFill>
                <a:highlight>
                  <a:srgbClr val="FFFFFF"/>
                </a:highlight>
              </a:rPr>
              <a:t>'blue'</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title</a:t>
            </a:r>
            <a:r>
              <a:rPr lang="en-US" sz="1400" b="1" dirty="0">
                <a:solidFill>
                  <a:srgbClr val="000080"/>
                </a:solidFill>
                <a:highlight>
                  <a:srgbClr val="FFFFFF"/>
                </a:highlight>
              </a:rPr>
              <a:t>(</a:t>
            </a:r>
            <a:r>
              <a:rPr lang="en-US" sz="1400" dirty="0">
                <a:solidFill>
                  <a:srgbClr val="808080"/>
                </a:solidFill>
                <a:highlight>
                  <a:srgbClr val="FFFFFF"/>
                </a:highlight>
              </a:rPr>
              <a:t>'Truth or Bluff (SVR)'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xlabel</a:t>
            </a:r>
            <a:r>
              <a:rPr lang="en-US" sz="1400" b="1" dirty="0">
                <a:solidFill>
                  <a:srgbClr val="000080"/>
                </a:solidFill>
                <a:highlight>
                  <a:srgbClr val="FFFFFF"/>
                </a:highlight>
              </a:rPr>
              <a:t>(</a:t>
            </a:r>
            <a:r>
              <a:rPr lang="en-US" sz="1400" dirty="0">
                <a:solidFill>
                  <a:srgbClr val="808080"/>
                </a:solidFill>
                <a:highlight>
                  <a:srgbClr val="FFFFFF"/>
                </a:highlight>
              </a:rPr>
              <a:t>'Position level'</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ylabel</a:t>
            </a:r>
            <a:r>
              <a:rPr lang="en-US" sz="1400" b="1" dirty="0">
                <a:solidFill>
                  <a:srgbClr val="000080"/>
                </a:solidFill>
                <a:highlight>
                  <a:srgbClr val="FFFFFF"/>
                </a:highlight>
              </a:rPr>
              <a:t>(</a:t>
            </a:r>
            <a:r>
              <a:rPr lang="en-US" sz="1400" dirty="0">
                <a:solidFill>
                  <a:srgbClr val="808080"/>
                </a:solidFill>
                <a:highlight>
                  <a:srgbClr val="FFFFFF"/>
                </a:highlight>
              </a:rPr>
              <a:t>'Salary'</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plt</a:t>
            </a:r>
            <a:r>
              <a:rPr lang="en-US" sz="1400" b="1" dirty="0" err="1">
                <a:solidFill>
                  <a:srgbClr val="000080"/>
                </a:solidFill>
                <a:highlight>
                  <a:srgbClr val="FFFFFF"/>
                </a:highlight>
              </a:rPr>
              <a:t>.</a:t>
            </a:r>
            <a:r>
              <a:rPr lang="en-US" sz="1400" dirty="0" err="1">
                <a:solidFill>
                  <a:srgbClr val="000000"/>
                </a:solidFill>
                <a:highlight>
                  <a:srgbClr val="FFFFFF"/>
                </a:highlight>
              </a:rPr>
              <a:t>show</a:t>
            </a:r>
            <a:r>
              <a:rPr lang="en-US" sz="1400" b="1" dirty="0">
                <a:solidFill>
                  <a:srgbClr val="000080"/>
                </a:solidFill>
                <a:highlight>
                  <a:srgbClr val="FFFFFF"/>
                </a:highlight>
              </a:rPr>
              <a:t>()</a:t>
            </a:r>
            <a:endParaRPr lang="en-US" sz="1400" dirty="0"/>
          </a:p>
        </p:txBody>
      </p:sp>
      <p:sp>
        <p:nvSpPr>
          <p:cNvPr id="7" name="Rectangle 6"/>
          <p:cNvSpPr/>
          <p:nvPr/>
        </p:nvSpPr>
        <p:spPr>
          <a:xfrm>
            <a:off x="6076608" y="1144445"/>
            <a:ext cx="4636104" cy="1815882"/>
          </a:xfrm>
          <a:prstGeom prst="rect">
            <a:avLst/>
          </a:prstGeom>
        </p:spPr>
        <p:txBody>
          <a:bodyPr wrap="square">
            <a:spAutoFit/>
          </a:bodyPr>
          <a:lstStyle/>
          <a:p>
            <a:r>
              <a:rPr lang="en-US" sz="1600" dirty="0">
                <a:solidFill>
                  <a:srgbClr val="008000"/>
                </a:solidFill>
                <a:highlight>
                  <a:srgbClr val="FFFFFF"/>
                </a:highlight>
              </a:rPr>
              <a:t># </a:t>
            </a:r>
            <a:r>
              <a:rPr lang="en-US" sz="1600" dirty="0" err="1">
                <a:solidFill>
                  <a:srgbClr val="008000"/>
                </a:solidFill>
                <a:highlight>
                  <a:srgbClr val="FFFFFF"/>
                </a:highlight>
              </a:rPr>
              <a:t>Visualising</a:t>
            </a:r>
            <a:r>
              <a:rPr lang="en-US" sz="1600" dirty="0">
                <a:solidFill>
                  <a:srgbClr val="008000"/>
                </a:solidFill>
                <a:highlight>
                  <a:srgbClr val="FFFFFF"/>
                </a:highlight>
              </a:rPr>
              <a:t> the SVR results</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scatter</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y</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'red'</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plot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regressor</a:t>
            </a:r>
            <a:r>
              <a:rPr lang="en-US" sz="1600" b="1" dirty="0" err="1">
                <a:solidFill>
                  <a:srgbClr val="000080"/>
                </a:solidFill>
                <a:highlight>
                  <a:srgbClr val="FFFFFF"/>
                </a:highlight>
              </a:rPr>
              <a:t>.</a:t>
            </a:r>
            <a:r>
              <a:rPr lang="en-US" sz="1600" dirty="0" err="1">
                <a:solidFill>
                  <a:srgbClr val="000000"/>
                </a:solidFill>
                <a:highlight>
                  <a:srgbClr val="FFFFFF"/>
                </a:highlight>
              </a:rPr>
              <a:t>predict</a:t>
            </a:r>
            <a:r>
              <a:rPr lang="en-US" sz="1600" b="1" dirty="0">
                <a:solidFill>
                  <a:srgbClr val="000080"/>
                </a:solidFill>
                <a:highlight>
                  <a:srgbClr val="FFFFFF"/>
                </a:highlight>
              </a:rPr>
              <a:t>(</a:t>
            </a:r>
            <a:r>
              <a:rPr lang="en-US" sz="1600" dirty="0">
                <a:solidFill>
                  <a:srgbClr val="000000"/>
                </a:solidFill>
                <a:highlight>
                  <a:srgbClr val="FFFFFF"/>
                </a:highlight>
              </a:rPr>
              <a:t>X</a:t>
            </a:r>
            <a:r>
              <a:rPr lang="en-US" sz="1600" b="1" dirty="0">
                <a:solidFill>
                  <a:srgbClr val="000080"/>
                </a:solidFill>
                <a:highlight>
                  <a:srgbClr val="FFFFFF"/>
                </a:highlight>
              </a:rPr>
              <a:t>),</a:t>
            </a:r>
            <a:r>
              <a:rPr lang="en-US" sz="1600" dirty="0">
                <a:solidFill>
                  <a:srgbClr val="000000"/>
                </a:solidFill>
                <a:highlight>
                  <a:srgbClr val="FFFFFF"/>
                </a:highlight>
              </a:rPr>
              <a:t> color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808080"/>
                </a:solidFill>
                <a:highlight>
                  <a:srgbClr val="FFFFFF"/>
                </a:highlight>
              </a:rPr>
              <a:t>'blue'</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title</a:t>
            </a:r>
            <a:r>
              <a:rPr lang="en-US" sz="1600" b="1" dirty="0">
                <a:solidFill>
                  <a:srgbClr val="000080"/>
                </a:solidFill>
                <a:highlight>
                  <a:srgbClr val="FFFFFF"/>
                </a:highlight>
              </a:rPr>
              <a:t>(</a:t>
            </a:r>
            <a:r>
              <a:rPr lang="en-US" sz="1600" dirty="0">
                <a:solidFill>
                  <a:srgbClr val="808080"/>
                </a:solidFill>
                <a:highlight>
                  <a:srgbClr val="FFFFFF"/>
                </a:highlight>
              </a:rPr>
              <a:t>'Truth or Bluff (SVR)'</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xlabel</a:t>
            </a:r>
            <a:r>
              <a:rPr lang="en-US" sz="1600" b="1" dirty="0">
                <a:solidFill>
                  <a:srgbClr val="000080"/>
                </a:solidFill>
                <a:highlight>
                  <a:srgbClr val="FFFFFF"/>
                </a:highlight>
              </a:rPr>
              <a:t>(</a:t>
            </a:r>
            <a:r>
              <a:rPr lang="en-US" sz="1600" dirty="0">
                <a:solidFill>
                  <a:srgbClr val="808080"/>
                </a:solidFill>
                <a:highlight>
                  <a:srgbClr val="FFFFFF"/>
                </a:highlight>
              </a:rPr>
              <a:t>'Position level'</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ylabel</a:t>
            </a:r>
            <a:r>
              <a:rPr lang="en-US" sz="1600" b="1" dirty="0">
                <a:solidFill>
                  <a:srgbClr val="000080"/>
                </a:solidFill>
                <a:highlight>
                  <a:srgbClr val="FFFFFF"/>
                </a:highlight>
              </a:rPr>
              <a:t>(</a:t>
            </a:r>
            <a:r>
              <a:rPr lang="en-US" sz="1600" dirty="0">
                <a:solidFill>
                  <a:srgbClr val="808080"/>
                </a:solidFill>
                <a:highlight>
                  <a:srgbClr val="FFFFFF"/>
                </a:highlight>
              </a:rPr>
              <a:t>'Salary'</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err="1">
                <a:solidFill>
                  <a:srgbClr val="000000"/>
                </a:solidFill>
                <a:highlight>
                  <a:srgbClr val="FFFFFF"/>
                </a:highlight>
              </a:rPr>
              <a:t>plt</a:t>
            </a:r>
            <a:r>
              <a:rPr lang="en-US" sz="1600" b="1" dirty="0" err="1">
                <a:solidFill>
                  <a:srgbClr val="000080"/>
                </a:solidFill>
                <a:highlight>
                  <a:srgbClr val="FFFFFF"/>
                </a:highlight>
              </a:rPr>
              <a:t>.</a:t>
            </a:r>
            <a:r>
              <a:rPr lang="en-US" sz="1600" dirty="0" err="1">
                <a:solidFill>
                  <a:srgbClr val="000000"/>
                </a:solidFill>
                <a:highlight>
                  <a:srgbClr val="FFFFFF"/>
                </a:highlight>
              </a:rPr>
              <a:t>show</a:t>
            </a:r>
            <a:r>
              <a:rPr lang="en-US" sz="1600" b="1" dirty="0">
                <a:solidFill>
                  <a:srgbClr val="000080"/>
                </a:solidFill>
                <a:highlight>
                  <a:srgbClr val="FFFFFF"/>
                </a:highlight>
              </a:rPr>
              <a:t>()</a:t>
            </a:r>
            <a:endParaRPr lang="en-US" sz="1600" dirty="0"/>
          </a:p>
        </p:txBody>
      </p:sp>
      <p:pic>
        <p:nvPicPr>
          <p:cNvPr id="8" name="Picture 7"/>
          <p:cNvPicPr>
            <a:picLocks noChangeAspect="1"/>
          </p:cNvPicPr>
          <p:nvPr/>
        </p:nvPicPr>
        <p:blipFill>
          <a:blip r:embed="rId3"/>
          <a:stretch>
            <a:fillRect/>
          </a:stretch>
        </p:blipFill>
        <p:spPr>
          <a:xfrm>
            <a:off x="6076607" y="3016991"/>
            <a:ext cx="4636105" cy="3089011"/>
          </a:xfrm>
          <a:prstGeom prst="rect">
            <a:avLst/>
          </a:prstGeom>
        </p:spPr>
      </p:pic>
    </p:spTree>
    <p:extLst>
      <p:ext uri="{BB962C8B-B14F-4D97-AF65-F5344CB8AC3E}">
        <p14:creationId xmlns:p14="http://schemas.microsoft.com/office/powerpoint/2010/main" val="290803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smtClean="0">
                <a:solidFill>
                  <a:schemeClr val="tx2"/>
                </a:solidFill>
              </a:rPr>
              <a:t>Support vector Regression</a:t>
            </a:r>
            <a:endParaRPr lang="en-US" dirty="0">
              <a:solidFill>
                <a:schemeClr val="tx2"/>
              </a:solidFill>
            </a:endParaRPr>
          </a:p>
        </p:txBody>
      </p:sp>
      <p:sp>
        <p:nvSpPr>
          <p:cNvPr id="5" name="TextBox 4"/>
          <p:cNvSpPr txBox="1"/>
          <p:nvPr/>
        </p:nvSpPr>
        <p:spPr>
          <a:xfrm>
            <a:off x="320842" y="1395663"/>
            <a:ext cx="11518232" cy="4031873"/>
          </a:xfrm>
          <a:prstGeom prst="rect">
            <a:avLst/>
          </a:prstGeom>
          <a:noFill/>
        </p:spPr>
        <p:txBody>
          <a:bodyPr wrap="square" rtlCol="0">
            <a:spAutoFit/>
          </a:bodyPr>
          <a:lstStyle/>
          <a:p>
            <a:pPr marL="457200" indent="-457200">
              <a:buFont typeface="Wingdings" panose="05000000000000000000" pitchFamily="2" charset="2"/>
              <a:buChar char="Ø"/>
            </a:pPr>
            <a:r>
              <a:rPr lang="en-US" sz="3200" dirty="0" smtClean="0"/>
              <a:t>Support Vector Machines support linear and nonlinear regression that we can refer to as SVR </a:t>
            </a:r>
          </a:p>
          <a:p>
            <a:pPr marL="457200" indent="-457200">
              <a:buFont typeface="Wingdings" panose="05000000000000000000" pitchFamily="2" charset="2"/>
              <a:buChar char="Ø"/>
            </a:pPr>
            <a:r>
              <a:rPr lang="en-US" sz="3200" dirty="0" smtClean="0"/>
              <a:t>Instead of trying to fit the largest possible street between two classes while limiting margin violations, SVR tries to fit as many instances as possible on the street while limiting margin violations. </a:t>
            </a:r>
          </a:p>
          <a:p>
            <a:pPr marL="457200" indent="-457200">
              <a:buFont typeface="Wingdings" panose="05000000000000000000" pitchFamily="2" charset="2"/>
              <a:buChar char="Ø"/>
            </a:pPr>
            <a:r>
              <a:rPr lang="en-US" sz="3200" dirty="0" smtClean="0"/>
              <a:t>The width of the street is controlled by a hyper parameter Epsilon. </a:t>
            </a:r>
            <a:endParaRPr lang="en-US" sz="3200" dirty="0"/>
          </a:p>
        </p:txBody>
      </p:sp>
    </p:spTree>
    <p:extLst>
      <p:ext uri="{BB962C8B-B14F-4D97-AF65-F5344CB8AC3E}">
        <p14:creationId xmlns:p14="http://schemas.microsoft.com/office/powerpoint/2010/main" val="34044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320842" y="1167062"/>
            <a:ext cx="11518232" cy="4708981"/>
          </a:xfrm>
          <a:prstGeom prst="rect">
            <a:avLst/>
          </a:prstGeom>
          <a:noFill/>
        </p:spPr>
        <p:txBody>
          <a:bodyPr wrap="square" rtlCol="0">
            <a:spAutoFit/>
          </a:bodyPr>
          <a:lstStyle/>
          <a:p>
            <a:pPr marL="457200" indent="-457200">
              <a:buFont typeface="Wingdings" panose="05000000000000000000" pitchFamily="2" charset="2"/>
              <a:buChar char="Ø"/>
            </a:pPr>
            <a:r>
              <a:rPr lang="en-US" sz="3000" dirty="0" smtClean="0"/>
              <a:t>SVR performs linear regression in a higher (dimensional space). </a:t>
            </a:r>
          </a:p>
          <a:p>
            <a:pPr marL="457200" indent="-457200">
              <a:buFont typeface="Wingdings" panose="05000000000000000000" pitchFamily="2" charset="2"/>
              <a:buChar char="Ø"/>
            </a:pPr>
            <a:r>
              <a:rPr lang="en-US" sz="3000" dirty="0" smtClean="0"/>
              <a:t>We can think of SVR as if each data point in the training represents it's own dimension. When you evaluate your kernel between a test point and a point in the training set the resulting value gives you the coordinate of your test point in that dimension. </a:t>
            </a:r>
          </a:p>
          <a:p>
            <a:pPr marL="457200" indent="-457200">
              <a:buFont typeface="Wingdings" panose="05000000000000000000" pitchFamily="2" charset="2"/>
              <a:buChar char="Ø"/>
            </a:pPr>
            <a:r>
              <a:rPr lang="en-US" sz="3000" dirty="0" smtClean="0"/>
              <a:t>The vector we get when we evaluate the test point for all points in the training set, k'' is the representation of the test point in the higher dimensional space. </a:t>
            </a:r>
          </a:p>
          <a:p>
            <a:pPr marL="457200" indent="-457200">
              <a:buFont typeface="Wingdings" panose="05000000000000000000" pitchFamily="2" charset="2"/>
              <a:buChar char="Ø"/>
            </a:pPr>
            <a:r>
              <a:rPr lang="en-US" sz="3000" dirty="0" smtClean="0"/>
              <a:t>Once you have that vector you the use it to perform a linear regression. </a:t>
            </a:r>
            <a:endParaRPr lang="en-US" sz="3000" dirty="0"/>
          </a:p>
        </p:txBody>
      </p:sp>
    </p:spTree>
    <p:extLst>
      <p:ext uri="{BB962C8B-B14F-4D97-AF65-F5344CB8AC3E}">
        <p14:creationId xmlns:p14="http://schemas.microsoft.com/office/powerpoint/2010/main" val="50015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Requirements-Support </a:t>
            </a:r>
            <a:r>
              <a:rPr lang="en-US" dirty="0">
                <a:solidFill>
                  <a:schemeClr val="tx2"/>
                </a:solidFill>
              </a:rPr>
              <a:t>vector Regression</a:t>
            </a:r>
            <a:endParaRPr lang="en-US" dirty="0"/>
          </a:p>
        </p:txBody>
      </p:sp>
      <p:sp>
        <p:nvSpPr>
          <p:cNvPr id="3" name="TextBox 2"/>
          <p:cNvSpPr txBox="1"/>
          <p:nvPr/>
        </p:nvSpPr>
        <p:spPr>
          <a:xfrm>
            <a:off x="1106907" y="1459831"/>
            <a:ext cx="1013861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Requires a </a:t>
            </a:r>
            <a:r>
              <a:rPr lang="en-US" sz="2800" dirty="0" err="1" smtClean="0"/>
              <a:t>traing</a:t>
            </a:r>
            <a:r>
              <a:rPr lang="en-US" sz="2800" dirty="0" smtClean="0"/>
              <a:t> set : T = {X,Y} which covers the domain of interest and is </a:t>
            </a:r>
            <a:r>
              <a:rPr lang="en-US" sz="2800" dirty="0" err="1" smtClean="0"/>
              <a:t>accomplained</a:t>
            </a:r>
            <a:r>
              <a:rPr lang="en-US" sz="2800" dirty="0" smtClean="0"/>
              <a:t> by solutions on that domain.</a:t>
            </a:r>
          </a:p>
          <a:p>
            <a:pPr marL="457200" indent="-457200">
              <a:buFont typeface="Arial" panose="020B0604020202020204" pitchFamily="34" charset="0"/>
              <a:buChar char="•"/>
            </a:pPr>
            <a:r>
              <a:rPr lang="en-US" sz="2800" dirty="0" smtClean="0"/>
              <a:t>The work of the SVM is to approximate the function we used to generate the training set F(X) = Y</a:t>
            </a:r>
            <a:endParaRPr lang="en-US" sz="2800" dirty="0"/>
          </a:p>
        </p:txBody>
      </p:sp>
    </p:spTree>
    <p:extLst>
      <p:ext uri="{BB962C8B-B14F-4D97-AF65-F5344CB8AC3E}">
        <p14:creationId xmlns:p14="http://schemas.microsoft.com/office/powerpoint/2010/main" val="2079377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TextBox 2"/>
          <p:cNvSpPr txBox="1"/>
          <p:nvPr/>
        </p:nvSpPr>
        <p:spPr>
          <a:xfrm>
            <a:off x="1106907" y="1459831"/>
            <a:ext cx="10138610" cy="3108543"/>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In a classification problem, the vectors X are used to define a hyperplane that separates the two different classes in your solution. </a:t>
            </a:r>
          </a:p>
          <a:p>
            <a:pPr marL="457200" indent="-457200">
              <a:buFont typeface="Arial" panose="020B0604020202020204" pitchFamily="34" charset="0"/>
              <a:buChar char="•"/>
            </a:pPr>
            <a:r>
              <a:rPr lang="en-US" sz="2800" dirty="0" smtClean="0"/>
              <a:t>These vectors are used to perform linear regression. </a:t>
            </a:r>
          </a:p>
          <a:p>
            <a:pPr marL="457200" indent="-457200">
              <a:buFont typeface="Arial" panose="020B0604020202020204" pitchFamily="34" charset="0"/>
              <a:buChar char="•"/>
            </a:pPr>
            <a:r>
              <a:rPr lang="en-US" sz="2800" dirty="0" smtClean="0"/>
              <a:t>The vectors closest to the test point are referred to as support vectors. We can evaluate our function anywhere so any vectors could be closest to our test evaluation location. </a:t>
            </a:r>
          </a:p>
        </p:txBody>
      </p:sp>
    </p:spTree>
    <p:extLst>
      <p:ext uri="{BB962C8B-B14F-4D97-AF65-F5344CB8AC3E}">
        <p14:creationId xmlns:p14="http://schemas.microsoft.com/office/powerpoint/2010/main" val="340739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4" name="TextBox 3"/>
          <p:cNvSpPr txBox="1"/>
          <p:nvPr/>
        </p:nvSpPr>
        <p:spPr>
          <a:xfrm>
            <a:off x="1106907" y="930445"/>
            <a:ext cx="10138610" cy="5478423"/>
          </a:xfrm>
          <a:prstGeom prst="rect">
            <a:avLst/>
          </a:prstGeom>
          <a:noFill/>
        </p:spPr>
        <p:txBody>
          <a:bodyPr wrap="square" rtlCol="0">
            <a:spAutoFit/>
          </a:bodyPr>
          <a:lstStyle/>
          <a:p>
            <a:pPr algn="ctr"/>
            <a:r>
              <a:rPr lang="en-US" sz="2800" b="1" u="sng" dirty="0" smtClean="0"/>
              <a:t>Building a SVR </a:t>
            </a:r>
          </a:p>
          <a:p>
            <a:pPr algn="ctr"/>
            <a:endParaRPr lang="en-US" sz="2800" dirty="0" smtClean="0"/>
          </a:p>
          <a:p>
            <a:pPr marL="514350" indent="-514350">
              <a:lnSpc>
                <a:spcPct val="150000"/>
              </a:lnSpc>
              <a:buFont typeface="+mj-lt"/>
              <a:buAutoNum type="arabicPeriod"/>
            </a:pPr>
            <a:r>
              <a:rPr lang="en-US" sz="2800" dirty="0" smtClean="0"/>
              <a:t>Collect a training set T = {X, Y} </a:t>
            </a:r>
          </a:p>
          <a:p>
            <a:pPr marL="514350" indent="-514350">
              <a:lnSpc>
                <a:spcPct val="150000"/>
              </a:lnSpc>
              <a:buFont typeface="+mj-lt"/>
              <a:buAutoNum type="arabicPeriod"/>
            </a:pPr>
            <a:r>
              <a:rPr lang="en-US" sz="2800" dirty="0" smtClean="0"/>
              <a:t>Choose a kernel and it's parameters as well as any regularization needed. </a:t>
            </a:r>
          </a:p>
          <a:p>
            <a:pPr marL="514350" indent="-514350">
              <a:lnSpc>
                <a:spcPct val="150000"/>
              </a:lnSpc>
              <a:buFont typeface="+mj-lt"/>
              <a:buAutoNum type="arabicPeriod"/>
            </a:pPr>
            <a:r>
              <a:rPr lang="en-US" sz="2800" dirty="0" smtClean="0"/>
              <a:t>Form the correlation matrix, K </a:t>
            </a:r>
          </a:p>
          <a:p>
            <a:pPr marL="514350" indent="-514350">
              <a:lnSpc>
                <a:spcPct val="150000"/>
              </a:lnSpc>
              <a:buFont typeface="+mj-lt"/>
              <a:buAutoNum type="arabicPeriod"/>
            </a:pPr>
            <a:r>
              <a:rPr lang="en-US" sz="2800" dirty="0" smtClean="0"/>
              <a:t>Train your machine, exactly or approximately, to get contraction coefficients a = {</a:t>
            </a:r>
            <a:r>
              <a:rPr lang="en-US" sz="2800" dirty="0" err="1" smtClean="0"/>
              <a:t>a</a:t>
            </a:r>
            <a:r>
              <a:rPr lang="en-US" sz="2800" i="1" baseline="-25000" dirty="0" err="1" smtClean="0"/>
              <a:t>i</a:t>
            </a:r>
            <a:r>
              <a:rPr lang="en-US" sz="2800" dirty="0" smtClean="0"/>
              <a:t>}</a:t>
            </a:r>
          </a:p>
          <a:p>
            <a:pPr marL="514350" indent="-514350">
              <a:lnSpc>
                <a:spcPct val="150000"/>
              </a:lnSpc>
              <a:buFont typeface="+mj-lt"/>
              <a:buAutoNum type="arabicPeriod"/>
            </a:pPr>
            <a:r>
              <a:rPr lang="en-US" sz="2800" dirty="0" smtClean="0"/>
              <a:t>Use those coefficients, create your estimator f (I, a, x*) = y* </a:t>
            </a:r>
          </a:p>
        </p:txBody>
      </p:sp>
    </p:spTree>
    <p:extLst>
      <p:ext uri="{BB962C8B-B14F-4D97-AF65-F5344CB8AC3E}">
        <p14:creationId xmlns:p14="http://schemas.microsoft.com/office/powerpoint/2010/main" val="4192962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990600"/>
            <a:ext cx="4381326" cy="1200329"/>
          </a:xfrm>
          <a:prstGeom prst="rect">
            <a:avLst/>
          </a:prstGeom>
        </p:spPr>
        <p:txBody>
          <a:bodyPr wrap="square">
            <a:spAutoFit/>
          </a:bodyPr>
          <a:lstStyle/>
          <a:p>
            <a:r>
              <a:rPr lang="en-US" b="1" dirty="0">
                <a:solidFill>
                  <a:srgbClr val="0000FF"/>
                </a:solidFill>
                <a:highlight>
                  <a:srgbClr val="FFFFFF"/>
                </a:highlight>
              </a:rPr>
              <a:t>import</a:t>
            </a:r>
            <a:r>
              <a:rPr lang="en-US" dirty="0">
                <a:solidFill>
                  <a:srgbClr val="000000"/>
                </a:solidFill>
                <a:highlight>
                  <a:srgbClr val="FFFFFF"/>
                </a:highlight>
              </a:rPr>
              <a:t> </a:t>
            </a:r>
            <a:r>
              <a:rPr lang="en-US" dirty="0" err="1">
                <a:solidFill>
                  <a:srgbClr val="000000"/>
                </a:solidFill>
                <a:highlight>
                  <a:srgbClr val="FFFFFF"/>
                </a:highlight>
              </a:rPr>
              <a:t>numpy</a:t>
            </a:r>
            <a:r>
              <a:rPr lang="en-US" dirty="0">
                <a:solidFill>
                  <a:srgbClr val="000000"/>
                </a:solidFill>
                <a:highlight>
                  <a:srgbClr val="FFFFFF"/>
                </a:highlight>
              </a:rPr>
              <a:t> </a:t>
            </a:r>
            <a:r>
              <a:rPr lang="en-US" b="1" dirty="0">
                <a:solidFill>
                  <a:srgbClr val="0000FF"/>
                </a:solidFill>
                <a:highlight>
                  <a:srgbClr val="FFFFFF"/>
                </a:highlight>
              </a:rPr>
              <a:t>as</a:t>
            </a:r>
            <a:r>
              <a:rPr lang="en-US" dirty="0">
                <a:solidFill>
                  <a:srgbClr val="000000"/>
                </a:solidFill>
                <a:highlight>
                  <a:srgbClr val="FFFFFF"/>
                </a:highlight>
              </a:rPr>
              <a:t> np</a:t>
            </a:r>
          </a:p>
          <a:p>
            <a:r>
              <a:rPr lang="en-US" b="1" dirty="0">
                <a:solidFill>
                  <a:srgbClr val="0000FF"/>
                </a:solidFill>
                <a:highlight>
                  <a:srgbClr val="FFFFFF"/>
                </a:highlight>
              </a:rPr>
              <a:t>import</a:t>
            </a:r>
            <a:r>
              <a:rPr lang="en-US" dirty="0">
                <a:solidFill>
                  <a:srgbClr val="000000"/>
                </a:solidFill>
                <a:highlight>
                  <a:srgbClr val="FFFFFF"/>
                </a:highlight>
              </a:rPr>
              <a:t> pandas </a:t>
            </a:r>
            <a:r>
              <a:rPr lang="en-US" b="1" dirty="0">
                <a:solidFill>
                  <a:srgbClr val="0000FF"/>
                </a:solidFill>
                <a:highlight>
                  <a:srgbClr val="FFFFFF"/>
                </a:highlight>
              </a:rPr>
              <a:t>as</a:t>
            </a:r>
            <a:r>
              <a:rPr lang="en-US" dirty="0">
                <a:solidFill>
                  <a:srgbClr val="000000"/>
                </a:solidFill>
                <a:highlight>
                  <a:srgbClr val="FFFFFF"/>
                </a:highlight>
              </a:rPr>
              <a:t> </a:t>
            </a:r>
            <a:r>
              <a:rPr lang="en-US" dirty="0" err="1">
                <a:solidFill>
                  <a:srgbClr val="000000"/>
                </a:solidFill>
                <a:highlight>
                  <a:srgbClr val="FFFFFF"/>
                </a:highlight>
              </a:rPr>
              <a:t>pd</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0000"/>
                </a:solidFill>
                <a:highlight>
                  <a:srgbClr val="FFFFFF"/>
                </a:highlight>
              </a:rPr>
              <a:t>dataset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pd</a:t>
            </a:r>
            <a:r>
              <a:rPr lang="en-US" b="1" dirty="0" err="1">
                <a:solidFill>
                  <a:srgbClr val="000080"/>
                </a:solidFill>
                <a:highlight>
                  <a:srgbClr val="FFFFFF"/>
                </a:highlight>
              </a:rPr>
              <a:t>.</a:t>
            </a:r>
            <a:r>
              <a:rPr lang="en-US" dirty="0" err="1">
                <a:solidFill>
                  <a:srgbClr val="000000"/>
                </a:solidFill>
                <a:highlight>
                  <a:srgbClr val="FFFFFF"/>
                </a:highlight>
              </a:rPr>
              <a:t>read_csv</a:t>
            </a:r>
            <a:r>
              <a:rPr lang="en-US" b="1" dirty="0">
                <a:solidFill>
                  <a:srgbClr val="000080"/>
                </a:solidFill>
                <a:highlight>
                  <a:srgbClr val="FFFFFF"/>
                </a:highlight>
              </a:rPr>
              <a:t>(</a:t>
            </a:r>
            <a:r>
              <a:rPr lang="en-US" dirty="0">
                <a:solidFill>
                  <a:srgbClr val="808080"/>
                </a:solidFill>
                <a:highlight>
                  <a:srgbClr val="FFFFFF"/>
                </a:highlight>
              </a:rPr>
              <a:t>'Position_Salaries.csv</a:t>
            </a:r>
            <a:r>
              <a:rPr lang="en-US" dirty="0" smtClean="0">
                <a:solidFill>
                  <a:srgbClr val="808080"/>
                </a:solidFill>
                <a:highlight>
                  <a:srgbClr val="FFFFFF"/>
                </a:highlight>
              </a:rPr>
              <a:t>'</a:t>
            </a:r>
            <a:r>
              <a:rPr lang="en-US" b="1" dirty="0" smtClean="0">
                <a:solidFill>
                  <a:srgbClr val="000080"/>
                </a:solidFill>
                <a:highlight>
                  <a:srgbClr val="FFFFFF"/>
                </a:highlight>
              </a:rPr>
              <a:t>)</a:t>
            </a:r>
            <a:endParaRPr lang="en-US" dirty="0">
              <a:solidFill>
                <a:srgbClr val="000000"/>
              </a:solidFill>
              <a:highlight>
                <a:srgbClr val="FFFFFF"/>
              </a:highlight>
            </a:endParaRPr>
          </a:p>
        </p:txBody>
      </p:sp>
      <p:pic>
        <p:nvPicPr>
          <p:cNvPr id="5" name="Picture 4" descr="dataset - DataFra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5227" y="1128051"/>
            <a:ext cx="5490076" cy="512243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05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59556" cy="838200"/>
          </a:xfrm>
        </p:spPr>
        <p:txBody>
          <a:bodyPr>
            <a:normAutofit/>
          </a:bodyPr>
          <a:lstStyle/>
          <a:p>
            <a:r>
              <a:rPr lang="en-US" dirty="0">
                <a:solidFill>
                  <a:schemeClr val="tx2"/>
                </a:solidFill>
              </a:rPr>
              <a:t>Support vector </a:t>
            </a:r>
            <a:r>
              <a:rPr lang="en-US" dirty="0" smtClean="0">
                <a:solidFill>
                  <a:schemeClr val="tx2"/>
                </a:solidFill>
              </a:rPr>
              <a:t>Regression- </a:t>
            </a:r>
            <a:r>
              <a:rPr lang="en-US" dirty="0">
                <a:solidFill>
                  <a:schemeClr val="tx2"/>
                </a:solidFill>
              </a:rPr>
              <a:t>Importing the dataset</a:t>
            </a:r>
          </a:p>
        </p:txBody>
      </p:sp>
      <p:pic>
        <p:nvPicPr>
          <p:cNvPr id="3" name="Picture 2"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1700"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654" y="1749101"/>
            <a:ext cx="3962953" cy="4448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203200" y="990600"/>
            <a:ext cx="6096000" cy="2062103"/>
          </a:xfrm>
          <a:prstGeom prst="rect">
            <a:avLst/>
          </a:prstGeom>
        </p:spPr>
        <p:txBody>
          <a:bodyPr>
            <a:spAutoFit/>
          </a:bodyPr>
          <a:lstStyle/>
          <a:p>
            <a:r>
              <a:rPr lang="en-US" sz="1600" dirty="0">
                <a:solidFill>
                  <a:srgbClr val="008000"/>
                </a:solidFill>
                <a:highlight>
                  <a:srgbClr val="FFFFFF"/>
                </a:highlight>
              </a:rPr>
              <a:t># Importing the libraries</a:t>
            </a:r>
            <a:endParaRPr lang="en-US" sz="1600" dirty="0">
              <a:solidFill>
                <a:srgbClr val="000000"/>
              </a:solidFill>
              <a:highlight>
                <a:srgbClr val="FFFFFF"/>
              </a:highlight>
            </a:endParaRPr>
          </a:p>
          <a:p>
            <a:r>
              <a:rPr lang="en-US" sz="1600" b="1" dirty="0">
                <a:solidFill>
                  <a:srgbClr val="0000FF"/>
                </a:solidFill>
                <a:highlight>
                  <a:srgbClr val="FFFFFF"/>
                </a:highlight>
              </a:rPr>
              <a:t>import</a:t>
            </a:r>
            <a:r>
              <a:rPr lang="en-US" sz="1600" dirty="0">
                <a:solidFill>
                  <a:srgbClr val="000000"/>
                </a:solidFill>
                <a:highlight>
                  <a:srgbClr val="FFFFFF"/>
                </a:highlight>
              </a:rPr>
              <a:t> </a:t>
            </a:r>
            <a:r>
              <a:rPr lang="en-US" sz="1600" dirty="0" err="1">
                <a:solidFill>
                  <a:srgbClr val="000000"/>
                </a:solidFill>
                <a:highlight>
                  <a:srgbClr val="FFFFFF"/>
                </a:highlight>
              </a:rPr>
              <a:t>numpy</a:t>
            </a:r>
            <a:r>
              <a:rPr lang="en-US" sz="1600" dirty="0">
                <a:solidFill>
                  <a:srgbClr val="000000"/>
                </a:solidFill>
                <a:highlight>
                  <a:srgbClr val="FFFFFF"/>
                </a:highlight>
              </a:rPr>
              <a:t> </a:t>
            </a:r>
            <a:r>
              <a:rPr lang="en-US" sz="1600" b="1" dirty="0">
                <a:solidFill>
                  <a:srgbClr val="0000FF"/>
                </a:solidFill>
                <a:highlight>
                  <a:srgbClr val="FFFFFF"/>
                </a:highlight>
              </a:rPr>
              <a:t>as</a:t>
            </a:r>
            <a:r>
              <a:rPr lang="en-US" sz="1600" dirty="0">
                <a:solidFill>
                  <a:srgbClr val="000000"/>
                </a:solidFill>
                <a:highlight>
                  <a:srgbClr val="FFFFFF"/>
                </a:highlight>
              </a:rPr>
              <a:t> np</a:t>
            </a:r>
          </a:p>
          <a:p>
            <a:r>
              <a:rPr lang="en-US" sz="1600" b="1" dirty="0">
                <a:solidFill>
                  <a:srgbClr val="0000FF"/>
                </a:solidFill>
                <a:highlight>
                  <a:srgbClr val="FFFFFF"/>
                </a:highlight>
              </a:rPr>
              <a:t>import</a:t>
            </a:r>
            <a:r>
              <a:rPr lang="en-US" sz="1600" dirty="0">
                <a:solidFill>
                  <a:srgbClr val="000000"/>
                </a:solidFill>
                <a:highlight>
                  <a:srgbClr val="FFFFFF"/>
                </a:highlight>
              </a:rPr>
              <a:t> pandas </a:t>
            </a:r>
            <a:r>
              <a:rPr lang="en-US" sz="1600" b="1" dirty="0">
                <a:solidFill>
                  <a:srgbClr val="0000FF"/>
                </a:solidFill>
                <a:highlight>
                  <a:srgbClr val="FFFFFF"/>
                </a:highlight>
              </a:rPr>
              <a:t>as</a:t>
            </a:r>
            <a:r>
              <a:rPr lang="en-US" sz="1600" dirty="0">
                <a:solidFill>
                  <a:srgbClr val="000000"/>
                </a:solidFill>
                <a:highlight>
                  <a:srgbClr val="FFFFFF"/>
                </a:highlight>
              </a:rPr>
              <a:t> </a:t>
            </a:r>
            <a:r>
              <a:rPr lang="en-US" sz="1600" dirty="0" err="1">
                <a:solidFill>
                  <a:srgbClr val="000000"/>
                </a:solidFill>
                <a:highlight>
                  <a:srgbClr val="FFFFFF"/>
                </a:highlight>
              </a:rPr>
              <a:t>pd</a:t>
            </a:r>
            <a:endParaRPr lang="en-US" sz="1600" dirty="0">
              <a:solidFill>
                <a:srgbClr val="000000"/>
              </a:solidFill>
              <a:highlight>
                <a:srgbClr val="FFFFFF"/>
              </a:highlight>
            </a:endParaRPr>
          </a:p>
          <a:p>
            <a:endParaRPr lang="en-US" sz="1600" dirty="0">
              <a:solidFill>
                <a:srgbClr val="000000"/>
              </a:solidFill>
              <a:highlight>
                <a:srgbClr val="FFFFFF"/>
              </a:highlight>
            </a:endParaRPr>
          </a:p>
          <a:p>
            <a:r>
              <a:rPr lang="en-US" sz="1600" dirty="0">
                <a:solidFill>
                  <a:srgbClr val="008000"/>
                </a:solidFill>
                <a:highlight>
                  <a:srgbClr val="FFFFFF"/>
                </a:highlight>
              </a:rPr>
              <a:t># Importing the dataset</a:t>
            </a:r>
            <a:endParaRPr lang="en-US" sz="1600" dirty="0">
              <a:solidFill>
                <a:srgbClr val="000000"/>
              </a:solidFill>
              <a:highlight>
                <a:srgbClr val="FFFFFF"/>
              </a:highlight>
            </a:endParaRPr>
          </a:p>
          <a:p>
            <a:r>
              <a:rPr lang="en-US" sz="1600" dirty="0">
                <a:solidFill>
                  <a:srgbClr val="000000"/>
                </a:solidFill>
                <a:highlight>
                  <a:srgbClr val="FFFFFF"/>
                </a:highlight>
              </a:rPr>
              <a:t>dataset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pd</a:t>
            </a:r>
            <a:r>
              <a:rPr lang="en-US" sz="1600" b="1" dirty="0" err="1">
                <a:solidFill>
                  <a:srgbClr val="000080"/>
                </a:solidFill>
                <a:highlight>
                  <a:srgbClr val="FFFFFF"/>
                </a:highlight>
              </a:rPr>
              <a:t>.</a:t>
            </a:r>
            <a:r>
              <a:rPr lang="en-US" sz="1600" dirty="0" err="1">
                <a:solidFill>
                  <a:srgbClr val="000000"/>
                </a:solidFill>
                <a:highlight>
                  <a:srgbClr val="FFFFFF"/>
                </a:highlight>
              </a:rPr>
              <a:t>read_csv</a:t>
            </a:r>
            <a:r>
              <a:rPr lang="en-US" sz="1600" b="1" dirty="0">
                <a:solidFill>
                  <a:srgbClr val="000080"/>
                </a:solidFill>
                <a:highlight>
                  <a:srgbClr val="FFFFFF"/>
                </a:highlight>
              </a:rPr>
              <a:t>(</a:t>
            </a:r>
            <a:r>
              <a:rPr lang="en-US" sz="1600" dirty="0">
                <a:solidFill>
                  <a:srgbClr val="808080"/>
                </a:solidFill>
                <a:highlight>
                  <a:srgbClr val="FFFFFF"/>
                </a:highlight>
              </a:rPr>
              <a:t>'Position_Salaries.csv'</a:t>
            </a:r>
            <a:r>
              <a:rPr lang="en-US" sz="1600" b="1" dirty="0">
                <a:solidFill>
                  <a:srgbClr val="000080"/>
                </a:solidFill>
                <a:highlight>
                  <a:srgbClr val="FFFFFF"/>
                </a:highlight>
              </a:rPr>
              <a:t>)</a:t>
            </a:r>
            <a:endParaRPr lang="en-US" sz="1600" dirty="0">
              <a:solidFill>
                <a:srgbClr val="000000"/>
              </a:solidFill>
              <a:highlight>
                <a:srgbClr val="FFFFFF"/>
              </a:highlight>
            </a:endParaRPr>
          </a:p>
          <a:p>
            <a:r>
              <a:rPr lang="en-US" sz="1600" dirty="0">
                <a:solidFill>
                  <a:srgbClr val="000000"/>
                </a:solidFill>
                <a:highlight>
                  <a:srgbClr val="FFFFFF"/>
                </a:highlight>
              </a:rPr>
              <a:t>X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1</a:t>
            </a:r>
            <a:r>
              <a:rPr lang="en-US" sz="1600" b="1" dirty="0">
                <a:solidFill>
                  <a:srgbClr val="000080"/>
                </a:solidFill>
                <a:highlight>
                  <a:srgbClr val="FFFFFF"/>
                </a:highlight>
              </a:rPr>
              <a:t>:</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p>
          <a:p>
            <a:r>
              <a:rPr lang="en-US" sz="1600" dirty="0">
                <a:solidFill>
                  <a:srgbClr val="000000"/>
                </a:solidFill>
                <a:highlight>
                  <a:srgbClr val="FFFFFF"/>
                </a:highlight>
              </a:rPr>
              <a:t>y </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err="1">
                <a:solidFill>
                  <a:srgbClr val="000000"/>
                </a:solidFill>
                <a:highlight>
                  <a:srgbClr val="FFFFFF"/>
                </a:highlight>
              </a:rPr>
              <a:t>dataset</a:t>
            </a:r>
            <a:r>
              <a:rPr lang="en-US" sz="1600" b="1" dirty="0" err="1">
                <a:solidFill>
                  <a:srgbClr val="000080"/>
                </a:solidFill>
                <a:highlight>
                  <a:srgbClr val="FFFFFF"/>
                </a:highlight>
              </a:rPr>
              <a:t>.</a:t>
            </a:r>
            <a:r>
              <a:rPr lang="en-US" sz="1600" dirty="0" err="1">
                <a:solidFill>
                  <a:srgbClr val="000000"/>
                </a:solidFill>
                <a:highlight>
                  <a:srgbClr val="FFFFFF"/>
                </a:highlight>
              </a:rPr>
              <a:t>iloc</a:t>
            </a:r>
            <a:r>
              <a:rPr lang="en-US" sz="1600" b="1" dirty="0">
                <a:solidFill>
                  <a:srgbClr val="000080"/>
                </a:solidFill>
                <a:highlight>
                  <a:srgbClr val="FFFFFF"/>
                </a:highlight>
              </a:rPr>
              <a:t>[:,</a:t>
            </a:r>
            <a:r>
              <a:rPr lang="en-US" sz="1600" dirty="0">
                <a:solidFill>
                  <a:srgbClr val="000000"/>
                </a:solidFill>
                <a:highlight>
                  <a:srgbClr val="FFFFFF"/>
                </a:highlight>
              </a:rPr>
              <a:t> </a:t>
            </a:r>
            <a:r>
              <a:rPr lang="en-US" sz="1600" dirty="0">
                <a:solidFill>
                  <a:srgbClr val="FF0000"/>
                </a:solidFill>
                <a:highlight>
                  <a:srgbClr val="FFFFFF"/>
                </a:highlight>
              </a:rPr>
              <a:t>2</a:t>
            </a:r>
            <a:r>
              <a:rPr lang="en-US" sz="1600" b="1" dirty="0">
                <a:solidFill>
                  <a:srgbClr val="000080"/>
                </a:solidFill>
                <a:highlight>
                  <a:srgbClr val="FFFFFF"/>
                </a:highlight>
              </a:rPr>
              <a:t>].</a:t>
            </a:r>
            <a:r>
              <a:rPr lang="en-US" sz="1600" dirty="0">
                <a:solidFill>
                  <a:srgbClr val="000000"/>
                </a:solidFill>
                <a:highlight>
                  <a:srgbClr val="FFFFFF"/>
                </a:highlight>
              </a:rPr>
              <a:t>values</a:t>
            </a:r>
            <a:endParaRPr lang="en-US" sz="1600" dirty="0"/>
          </a:p>
        </p:txBody>
      </p:sp>
    </p:spTree>
    <p:extLst>
      <p:ext uri="{BB962C8B-B14F-4D97-AF65-F5344CB8AC3E}">
        <p14:creationId xmlns:p14="http://schemas.microsoft.com/office/powerpoint/2010/main" val="4229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Support vector Regression</a:t>
            </a:r>
            <a:endParaRPr lang="en-US" dirty="0"/>
          </a:p>
        </p:txBody>
      </p:sp>
      <p:sp>
        <p:nvSpPr>
          <p:cNvPr id="3" name="Rectangle 2"/>
          <p:cNvSpPr/>
          <p:nvPr/>
        </p:nvSpPr>
        <p:spPr>
          <a:xfrm>
            <a:off x="203200" y="1082043"/>
            <a:ext cx="3961198" cy="3323987"/>
          </a:xfrm>
          <a:prstGeom prst="rect">
            <a:avLst/>
          </a:prstGeom>
        </p:spPr>
        <p:txBody>
          <a:bodyPr wrap="square">
            <a:spAutoFit/>
          </a:bodyPr>
          <a:lstStyle/>
          <a:p>
            <a:r>
              <a:rPr lang="en-US" sz="1400" dirty="0">
                <a:solidFill>
                  <a:srgbClr val="008000"/>
                </a:solidFill>
                <a:highlight>
                  <a:srgbClr val="FFFFFF"/>
                </a:highlight>
              </a:rPr>
              <a:t># Importing the libraries</a:t>
            </a:r>
            <a:endParaRPr lang="en-US" sz="1400" dirty="0">
              <a:solidFill>
                <a:srgbClr val="000000"/>
              </a:solidFill>
              <a:highlight>
                <a:srgbClr val="FFFFFF"/>
              </a:highlight>
            </a:endParaRPr>
          </a:p>
          <a:p>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numpy</a:t>
            </a:r>
            <a:r>
              <a:rPr lang="en-US" sz="1400" dirty="0">
                <a:solidFill>
                  <a:srgbClr val="000000"/>
                </a:solidFill>
                <a:highlight>
                  <a:srgbClr val="FFFFFF"/>
                </a:highlight>
              </a:rPr>
              <a:t> </a:t>
            </a:r>
            <a:r>
              <a:rPr lang="en-US" sz="1400" b="1" dirty="0">
                <a:solidFill>
                  <a:srgbClr val="0000FF"/>
                </a:solidFill>
                <a:highlight>
                  <a:srgbClr val="FFFFFF"/>
                </a:highlight>
              </a:rPr>
              <a:t>as</a:t>
            </a:r>
            <a:r>
              <a:rPr lang="en-US" sz="1400" dirty="0">
                <a:solidFill>
                  <a:srgbClr val="000000"/>
                </a:solidFill>
                <a:highlight>
                  <a:srgbClr val="FFFFFF"/>
                </a:highlight>
              </a:rPr>
              <a:t> np</a:t>
            </a:r>
          </a:p>
          <a:p>
            <a:r>
              <a:rPr lang="en-US" sz="1400" b="1" dirty="0">
                <a:solidFill>
                  <a:srgbClr val="0000FF"/>
                </a:solidFill>
                <a:highlight>
                  <a:srgbClr val="FFFFFF"/>
                </a:highlight>
              </a:rPr>
              <a:t>import</a:t>
            </a:r>
            <a:r>
              <a:rPr lang="en-US" sz="1400" dirty="0">
                <a:solidFill>
                  <a:srgbClr val="000000"/>
                </a:solidFill>
                <a:highlight>
                  <a:srgbClr val="FFFFFF"/>
                </a:highlight>
              </a:rPr>
              <a:t> pandas </a:t>
            </a:r>
            <a:r>
              <a:rPr lang="en-US" sz="1400" b="1" dirty="0">
                <a:solidFill>
                  <a:srgbClr val="0000FF"/>
                </a:solidFill>
                <a:highlight>
                  <a:srgbClr val="FFFFFF"/>
                </a:highlight>
              </a:rPr>
              <a:t>as</a:t>
            </a:r>
            <a:r>
              <a:rPr lang="en-US" sz="1400" dirty="0">
                <a:solidFill>
                  <a:srgbClr val="000000"/>
                </a:solidFill>
                <a:highlight>
                  <a:srgbClr val="FFFFFF"/>
                </a:highlight>
              </a:rPr>
              <a:t> </a:t>
            </a:r>
            <a:r>
              <a:rPr lang="en-US" sz="1400" dirty="0" err="1">
                <a:solidFill>
                  <a:srgbClr val="000000"/>
                </a:solidFill>
                <a:highlight>
                  <a:srgbClr val="FFFFFF"/>
                </a:highlight>
              </a:rPr>
              <a:t>pd</a:t>
            </a:r>
            <a:endParaRPr lang="en-U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Importing the dataset</a:t>
            </a:r>
            <a:endParaRPr lang="en-US" sz="1400" dirty="0">
              <a:solidFill>
                <a:srgbClr val="000000"/>
              </a:solidFill>
              <a:highlight>
                <a:srgbClr val="FFFFFF"/>
              </a:highlight>
            </a:endParaRPr>
          </a:p>
          <a:p>
            <a:r>
              <a:rPr lang="en-US" sz="1400" dirty="0">
                <a:solidFill>
                  <a:srgbClr val="000000"/>
                </a:solidFill>
                <a:highlight>
                  <a:srgbClr val="FFFFFF"/>
                </a:highlight>
              </a:rPr>
              <a:t>dataset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pd</a:t>
            </a:r>
            <a:r>
              <a:rPr lang="en-US" sz="1400" b="1" dirty="0" err="1">
                <a:solidFill>
                  <a:srgbClr val="000080"/>
                </a:solidFill>
                <a:highlight>
                  <a:srgbClr val="FFFFFF"/>
                </a:highlight>
              </a:rPr>
              <a:t>.</a:t>
            </a:r>
            <a:r>
              <a:rPr lang="en-US" sz="1400" dirty="0" err="1">
                <a:solidFill>
                  <a:srgbClr val="000000"/>
                </a:solidFill>
                <a:highlight>
                  <a:srgbClr val="FFFFFF"/>
                </a:highlight>
              </a:rPr>
              <a:t>read_csv</a:t>
            </a:r>
            <a:r>
              <a:rPr lang="en-US" sz="1400" b="1" dirty="0">
                <a:solidFill>
                  <a:srgbClr val="000080"/>
                </a:solidFill>
                <a:highlight>
                  <a:srgbClr val="FFFFFF"/>
                </a:highlight>
              </a:rPr>
              <a:t>(</a:t>
            </a:r>
            <a:r>
              <a:rPr lang="en-US" sz="1400" dirty="0">
                <a:solidFill>
                  <a:srgbClr val="808080"/>
                </a:solidFill>
                <a:highlight>
                  <a:srgbClr val="FFFFFF"/>
                </a:highlight>
              </a:rPr>
              <a:t>'Position_Salaries.csv'</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dataset</a:t>
            </a:r>
            <a:r>
              <a:rPr lang="en-US" sz="1400" b="1" dirty="0" err="1">
                <a:solidFill>
                  <a:srgbClr val="000080"/>
                </a:solidFill>
                <a:highlight>
                  <a:srgbClr val="FFFFFF"/>
                </a:highlight>
              </a:rPr>
              <a:t>.</a:t>
            </a:r>
            <a:r>
              <a:rPr lang="en-US" sz="1400" dirty="0" err="1">
                <a:solidFill>
                  <a:srgbClr val="000000"/>
                </a:solidFill>
                <a:highlight>
                  <a:srgbClr val="FFFFFF"/>
                </a:highlight>
              </a:rPr>
              <a:t>iloc</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a:solidFill>
                  <a:srgbClr val="FF0000"/>
                </a:solidFill>
                <a:highlight>
                  <a:srgbClr val="FFFFFF"/>
                </a:highlight>
              </a:rPr>
              <a:t>1</a:t>
            </a:r>
            <a:r>
              <a:rPr lang="en-US" sz="1400" b="1" dirty="0">
                <a:solidFill>
                  <a:srgbClr val="000080"/>
                </a:solidFill>
                <a:highlight>
                  <a:srgbClr val="FFFFFF"/>
                </a:highlight>
              </a:rPr>
              <a:t>:</a:t>
            </a:r>
            <a:r>
              <a:rPr lang="en-US" sz="1400" dirty="0">
                <a:solidFill>
                  <a:srgbClr val="FF0000"/>
                </a:solidFill>
                <a:highlight>
                  <a:srgbClr val="FFFFFF"/>
                </a:highlight>
              </a:rPr>
              <a:t>2</a:t>
            </a:r>
            <a:r>
              <a:rPr lang="en-US" sz="1400" b="1" dirty="0">
                <a:solidFill>
                  <a:srgbClr val="000080"/>
                </a:solidFill>
                <a:highlight>
                  <a:srgbClr val="FFFFFF"/>
                </a:highlight>
              </a:rPr>
              <a:t>].</a:t>
            </a:r>
            <a:r>
              <a:rPr lang="en-US" sz="1400" dirty="0">
                <a:solidFill>
                  <a:srgbClr val="000000"/>
                </a:solidFill>
                <a:highlight>
                  <a:srgbClr val="FFFFFF"/>
                </a:highlight>
              </a:rPr>
              <a:t>values</a:t>
            </a:r>
          </a:p>
          <a:p>
            <a:r>
              <a:rPr lang="es-ES" sz="1400" dirty="0">
                <a:solidFill>
                  <a:srgbClr val="000000"/>
                </a:solidFill>
                <a:highlight>
                  <a:srgbClr val="FFFFFF"/>
                </a:highlight>
              </a:rPr>
              <a:t>y </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err="1">
                <a:solidFill>
                  <a:srgbClr val="000000"/>
                </a:solidFill>
                <a:highlight>
                  <a:srgbClr val="FFFFFF"/>
                </a:highlight>
              </a:rPr>
              <a:t>dataset</a:t>
            </a:r>
            <a:r>
              <a:rPr lang="es-ES" sz="1400" b="1" dirty="0" err="1">
                <a:solidFill>
                  <a:srgbClr val="000080"/>
                </a:solidFill>
                <a:highlight>
                  <a:srgbClr val="FFFFFF"/>
                </a:highlight>
              </a:rPr>
              <a:t>.</a:t>
            </a:r>
            <a:r>
              <a:rPr lang="es-ES" sz="1400" dirty="0" err="1">
                <a:solidFill>
                  <a:srgbClr val="000000"/>
                </a:solidFill>
                <a:highlight>
                  <a:srgbClr val="FFFFFF"/>
                </a:highlight>
              </a:rPr>
              <a:t>iloc</a:t>
            </a:r>
            <a:r>
              <a:rPr lang="es-ES" sz="1400" b="1" dirty="0">
                <a:solidFill>
                  <a:srgbClr val="000080"/>
                </a:solidFill>
                <a:highlight>
                  <a:srgbClr val="FFFFFF"/>
                </a:highlight>
              </a:rPr>
              <a:t>[:,</a:t>
            </a:r>
            <a:r>
              <a:rPr lang="es-ES" sz="1400" dirty="0">
                <a:solidFill>
                  <a:srgbClr val="000000"/>
                </a:solidFill>
                <a:highlight>
                  <a:srgbClr val="FFFFFF"/>
                </a:highlight>
              </a:rPr>
              <a:t> </a:t>
            </a:r>
            <a:r>
              <a:rPr lang="es-ES" sz="1400" dirty="0">
                <a:solidFill>
                  <a:srgbClr val="FF0000"/>
                </a:solidFill>
                <a:highlight>
                  <a:srgbClr val="FFFFFF"/>
                </a:highlight>
              </a:rPr>
              <a:t>2</a:t>
            </a:r>
            <a:r>
              <a:rPr lang="es-ES" sz="1400" b="1" dirty="0">
                <a:solidFill>
                  <a:srgbClr val="000080"/>
                </a:solidFill>
                <a:highlight>
                  <a:srgbClr val="FFFFFF"/>
                </a:highlight>
              </a:rPr>
              <a:t>].</a:t>
            </a:r>
            <a:r>
              <a:rPr lang="es-ES" sz="1400" dirty="0" err="1">
                <a:solidFill>
                  <a:srgbClr val="000000"/>
                </a:solidFill>
                <a:highlight>
                  <a:srgbClr val="FFFFFF"/>
                </a:highlight>
              </a:rPr>
              <a:t>values</a:t>
            </a:r>
            <a:r>
              <a:rPr lang="es-ES" sz="1400" b="1" dirty="0" err="1">
                <a:solidFill>
                  <a:srgbClr val="000080"/>
                </a:solidFill>
                <a:highlight>
                  <a:srgbClr val="FFFFFF"/>
                </a:highlight>
              </a:rPr>
              <a:t>.</a:t>
            </a:r>
            <a:r>
              <a:rPr lang="es-ES" sz="1400" dirty="0" err="1">
                <a:solidFill>
                  <a:srgbClr val="000000"/>
                </a:solidFill>
                <a:highlight>
                  <a:srgbClr val="FFFFFF"/>
                </a:highlight>
              </a:rPr>
              <a:t>reshape</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r>
              <a:rPr lang="es-ES" sz="1400" dirty="0">
                <a:solidFill>
                  <a:srgbClr val="FF0000"/>
                </a:solidFill>
                <a:highlight>
                  <a:srgbClr val="FFFFFF"/>
                </a:highlight>
              </a:rPr>
              <a:t>1</a:t>
            </a:r>
            <a:r>
              <a:rPr lang="es-ES" sz="1400" b="1" dirty="0">
                <a:solidFill>
                  <a:srgbClr val="000080"/>
                </a:solidFill>
                <a:highlight>
                  <a:srgbClr val="FFFFFF"/>
                </a:highlight>
              </a:rPr>
              <a:t>)</a:t>
            </a:r>
            <a:endParaRPr lang="es-ES" sz="1400" dirty="0">
              <a:solidFill>
                <a:srgbClr val="000000"/>
              </a:solidFill>
              <a:highlight>
                <a:srgbClr val="FFFFFF"/>
              </a:highlight>
            </a:endParaRPr>
          </a:p>
          <a:p>
            <a:endParaRPr lang="en-US" sz="1400" dirty="0">
              <a:solidFill>
                <a:srgbClr val="000000"/>
              </a:solidFill>
              <a:highlight>
                <a:srgbClr val="FFFFFF"/>
              </a:highlight>
            </a:endParaRPr>
          </a:p>
          <a:p>
            <a:r>
              <a:rPr lang="en-US" sz="1400" dirty="0">
                <a:solidFill>
                  <a:srgbClr val="008000"/>
                </a:solidFill>
                <a:highlight>
                  <a:srgbClr val="FFFFFF"/>
                </a:highlight>
              </a:rPr>
              <a:t># Feature Scaling</a:t>
            </a:r>
            <a:endParaRPr lang="en-US" sz="1400" dirty="0">
              <a:solidFill>
                <a:srgbClr val="000000"/>
              </a:solidFill>
              <a:highlight>
                <a:srgbClr val="FFFFFF"/>
              </a:highlight>
            </a:endParaRPr>
          </a:p>
          <a:p>
            <a:r>
              <a:rPr lang="en-US" sz="1400" b="1" dirty="0">
                <a:solidFill>
                  <a:srgbClr val="0000FF"/>
                </a:solidFill>
                <a:highlight>
                  <a:srgbClr val="FFFFFF"/>
                </a:highlight>
              </a:rPr>
              <a:t>from</a:t>
            </a:r>
            <a:r>
              <a:rPr lang="en-US" sz="1400" dirty="0">
                <a:solidFill>
                  <a:srgbClr val="000000"/>
                </a:solidFill>
                <a:highlight>
                  <a:srgbClr val="FFFFFF"/>
                </a:highlight>
              </a:rPr>
              <a:t> </a:t>
            </a:r>
            <a:r>
              <a:rPr lang="en-US" sz="1400" dirty="0" err="1">
                <a:solidFill>
                  <a:srgbClr val="000000"/>
                </a:solidFill>
                <a:highlight>
                  <a:srgbClr val="FFFFFF"/>
                </a:highlight>
              </a:rPr>
              <a:t>sklearn</a:t>
            </a:r>
            <a:r>
              <a:rPr lang="en-US" sz="1400" b="1" dirty="0" err="1">
                <a:solidFill>
                  <a:srgbClr val="000080"/>
                </a:solidFill>
                <a:highlight>
                  <a:srgbClr val="FFFFFF"/>
                </a:highlight>
              </a:rPr>
              <a:t>.</a:t>
            </a:r>
            <a:r>
              <a:rPr lang="en-US" sz="1400" dirty="0" err="1">
                <a:solidFill>
                  <a:srgbClr val="000000"/>
                </a:solidFill>
                <a:highlight>
                  <a:srgbClr val="FFFFFF"/>
                </a:highlight>
              </a:rPr>
              <a:t>preprocessing</a:t>
            </a:r>
            <a:r>
              <a:rPr lang="en-US" sz="1400" dirty="0">
                <a:solidFill>
                  <a:srgbClr val="000000"/>
                </a:solidFill>
                <a:highlight>
                  <a:srgbClr val="FFFFFF"/>
                </a:highlight>
              </a:rPr>
              <a:t> </a:t>
            </a:r>
            <a:r>
              <a:rPr lang="en-US" sz="1400" b="1" dirty="0">
                <a:solidFill>
                  <a:srgbClr val="0000FF"/>
                </a:solidFill>
                <a:highlight>
                  <a:srgbClr val="FFFFFF"/>
                </a:highlight>
              </a:rPr>
              <a:t>import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endParaRPr lang="en-US" sz="1400" dirty="0">
              <a:solidFill>
                <a:srgbClr val="000000"/>
              </a:solidFill>
              <a:highlight>
                <a:srgbClr val="FFFFFF"/>
              </a:highlight>
            </a:endParaRPr>
          </a:p>
          <a:p>
            <a:r>
              <a:rPr lang="en-US" sz="1400" dirty="0" err="1">
                <a:solidFill>
                  <a:srgbClr val="000000"/>
                </a:solidFill>
                <a:highlight>
                  <a:srgbClr val="FFFFFF"/>
                </a:highlight>
              </a:rPr>
              <a:t>sc_X</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err="1">
                <a:solidFill>
                  <a:srgbClr val="000000"/>
                </a:solidFill>
                <a:highlight>
                  <a:srgbClr val="FFFFFF"/>
                </a:highlight>
              </a:rPr>
              <a:t>sc_y</a:t>
            </a:r>
            <a:r>
              <a:rPr lang="en-US" sz="1400" dirty="0">
                <a:solidFill>
                  <a:srgbClr val="000000"/>
                </a:solidFill>
                <a:highlight>
                  <a:srgbClr val="FFFFFF"/>
                </a:highlight>
              </a:rPr>
              <a:t>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StandardScaler</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X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sc_X</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X</a:t>
            </a:r>
            <a:r>
              <a:rPr lang="en-US" sz="1400" b="1" dirty="0">
                <a:solidFill>
                  <a:srgbClr val="000080"/>
                </a:solidFill>
                <a:highlight>
                  <a:srgbClr val="FFFFFF"/>
                </a:highlight>
              </a:rPr>
              <a:t>)</a:t>
            </a:r>
            <a:endParaRPr lang="en-US" sz="1400" dirty="0">
              <a:solidFill>
                <a:srgbClr val="000000"/>
              </a:solidFill>
              <a:highlight>
                <a:srgbClr val="FFFFFF"/>
              </a:highlight>
            </a:endParaRPr>
          </a:p>
          <a:p>
            <a:r>
              <a:rPr lang="en-US" sz="1400" dirty="0">
                <a:solidFill>
                  <a:srgbClr val="000000"/>
                </a:solidFill>
                <a:highlight>
                  <a:srgbClr val="FFFFFF"/>
                </a:highlight>
              </a:rPr>
              <a:t>y </a:t>
            </a:r>
            <a:r>
              <a:rPr lang="en-US" sz="1400" b="1" dirty="0">
                <a:solidFill>
                  <a:srgbClr val="000080"/>
                </a:solidFill>
                <a:highlight>
                  <a:srgbClr val="FFFFFF"/>
                </a:highlight>
              </a:rPr>
              <a:t>=</a:t>
            </a:r>
            <a:r>
              <a:rPr lang="en-US" sz="1400" dirty="0">
                <a:solidFill>
                  <a:srgbClr val="000000"/>
                </a:solidFill>
                <a:highlight>
                  <a:srgbClr val="FFFFFF"/>
                </a:highlight>
              </a:rPr>
              <a:t> </a:t>
            </a:r>
            <a:r>
              <a:rPr lang="en-US" sz="1400" dirty="0" err="1">
                <a:solidFill>
                  <a:srgbClr val="000000"/>
                </a:solidFill>
                <a:highlight>
                  <a:srgbClr val="FFFFFF"/>
                </a:highlight>
              </a:rPr>
              <a:t>sc_y</a:t>
            </a:r>
            <a:r>
              <a:rPr lang="en-US" sz="1400" b="1" dirty="0" err="1">
                <a:solidFill>
                  <a:srgbClr val="000080"/>
                </a:solidFill>
                <a:highlight>
                  <a:srgbClr val="FFFFFF"/>
                </a:highlight>
              </a:rPr>
              <a:t>.</a:t>
            </a:r>
            <a:r>
              <a:rPr lang="en-US" sz="1400" dirty="0" err="1">
                <a:solidFill>
                  <a:srgbClr val="000000"/>
                </a:solidFill>
                <a:highlight>
                  <a:srgbClr val="FFFFFF"/>
                </a:highlight>
              </a:rPr>
              <a:t>fit_transform</a:t>
            </a:r>
            <a:r>
              <a:rPr lang="en-US" sz="1400" b="1" dirty="0">
                <a:solidFill>
                  <a:srgbClr val="000080"/>
                </a:solidFill>
                <a:highlight>
                  <a:srgbClr val="FFFFFF"/>
                </a:highlight>
              </a:rPr>
              <a:t>(</a:t>
            </a:r>
            <a:r>
              <a:rPr lang="en-US" sz="1400" dirty="0">
                <a:solidFill>
                  <a:srgbClr val="000000"/>
                </a:solidFill>
                <a:highlight>
                  <a:srgbClr val="FFFFFF"/>
                </a:highlight>
              </a:rPr>
              <a:t>y</a:t>
            </a:r>
            <a:r>
              <a:rPr lang="en-US" sz="1400" b="1" dirty="0">
                <a:solidFill>
                  <a:srgbClr val="000080"/>
                </a:solidFill>
                <a:highlight>
                  <a:srgbClr val="FFFFFF"/>
                </a:highlight>
              </a:rPr>
              <a:t>)</a:t>
            </a:r>
            <a:endParaRPr lang="en-US" sz="1400" dirty="0"/>
          </a:p>
        </p:txBody>
      </p:sp>
      <p:pic>
        <p:nvPicPr>
          <p:cNvPr id="4" name="Picture 3" descr="y - NumPy arr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7351" y="1373283"/>
            <a:ext cx="3962953" cy="4410691"/>
          </a:xfrm>
          <a:prstGeom prst="rect">
            <a:avLst/>
          </a:prstGeom>
        </p:spPr>
      </p:pic>
      <p:pic>
        <p:nvPicPr>
          <p:cNvPr id="5" name="Picture 4" descr="X - NumPy arr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4398" y="1373283"/>
            <a:ext cx="3962953" cy="4410691"/>
          </a:xfrm>
          <a:prstGeom prst="rect">
            <a:avLst/>
          </a:prstGeom>
        </p:spPr>
      </p:pic>
    </p:spTree>
    <p:extLst>
      <p:ext uri="{BB962C8B-B14F-4D97-AF65-F5344CB8AC3E}">
        <p14:creationId xmlns:p14="http://schemas.microsoft.com/office/powerpoint/2010/main" val="4098435626"/>
      </p:ext>
    </p:extLst>
  </p:cSld>
  <p:clrMapOvr>
    <a:masterClrMapping/>
  </p:clrMapOvr>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10641F25-3A6A-4D62-972E-53F9AAAA09D8}" vid="{BC5A645C-C608-457B-9EE7-C114D5659D02}"/>
    </a:ext>
  </a:extLst>
</a:theme>
</file>

<file path=docProps/app.xml><?xml version="1.0" encoding="utf-8"?>
<Properties xmlns="http://schemas.openxmlformats.org/officeDocument/2006/extended-properties" xmlns:vt="http://schemas.openxmlformats.org/officeDocument/2006/docPropsVTypes">
  <Template>Presentation2</Template>
  <TotalTime>146</TotalTime>
  <Words>861</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medium-content-serif-font</vt:lpstr>
      <vt:lpstr>Wingdings</vt:lpstr>
      <vt:lpstr>Presentation2</vt:lpstr>
      <vt:lpstr>Support vector Regression</vt:lpstr>
      <vt:lpstr>Support vector Regression</vt:lpstr>
      <vt:lpstr>Support vector Regression</vt:lpstr>
      <vt:lpstr>Requirements-Support vector Regression</vt:lpstr>
      <vt:lpstr>Support vector Regression</vt:lpstr>
      <vt:lpstr>Support vector Regression</vt:lpstr>
      <vt:lpstr>Support vector Regression</vt:lpstr>
      <vt:lpstr>Support vector Regression- Importing the dataset</vt:lpstr>
      <vt:lpstr>Support vector Regression</vt:lpstr>
      <vt:lpstr>Support vector Regression</vt:lpstr>
      <vt:lpstr>Support vector Regression - Visualizing the SVR results</vt:lpstr>
      <vt:lpstr>Support vector Regression - Visualizing the SVR results</vt:lpstr>
      <vt:lpstr>Visualizing the SVR results</vt:lpstr>
    </vt:vector>
  </TitlesOfParts>
  <Company>Bradley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Ashila, Sai Prasad</dc:creator>
  <cp:lastModifiedBy>Ashila, Sai Prasad</cp:lastModifiedBy>
  <cp:revision>44</cp:revision>
  <dcterms:created xsi:type="dcterms:W3CDTF">2019-01-15T23:16:57Z</dcterms:created>
  <dcterms:modified xsi:type="dcterms:W3CDTF">2019-01-16T22:25:22Z</dcterms:modified>
</cp:coreProperties>
</file>