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1" r:id="rId3"/>
    <p:sldId id="257" r:id="rId4"/>
    <p:sldId id="260" r:id="rId5"/>
    <p:sldId id="259" r:id="rId6"/>
    <p:sldId id="263" r:id="rId7"/>
    <p:sldId id="264" r:id="rId8"/>
    <p:sldId id="262" r:id="rId9"/>
    <p:sldId id="267" r:id="rId10"/>
    <p:sldId id="266" r:id="rId11"/>
    <p:sldId id="265" r:id="rId12"/>
    <p:sldId id="268" r:id="rId13"/>
    <p:sldId id="271"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DC2EC4-A682-4648-AE49-70173C237B3A}"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667569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DC2EC4-A682-4648-AE49-70173C237B3A}"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401941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DC2EC4-A682-4648-AE49-70173C237B3A}"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387511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DC2EC4-A682-4648-AE49-70173C237B3A}"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78878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DC2EC4-A682-4648-AE49-70173C237B3A}" type="datetimeFigureOut">
              <a:rPr lang="en-US" smtClean="0"/>
              <a:t>1/10/2019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279884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DC2EC4-A682-4648-AE49-70173C237B3A}" type="datetimeFigureOut">
              <a:rPr lang="en-US" smtClean="0"/>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074923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DC2EC4-A682-4648-AE49-70173C237B3A}" type="datetimeFigureOut">
              <a:rPr lang="en-US" smtClean="0"/>
              <a:t>1/10/2019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4251954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DC2EC4-A682-4648-AE49-70173C237B3A}" type="datetimeFigureOut">
              <a:rPr lang="en-US" smtClean="0"/>
              <a:t>1/10/2019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2840219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C2EC4-A682-4648-AE49-70173C237B3A}" type="datetimeFigureOut">
              <a:rPr lang="en-US" smtClean="0"/>
              <a:t>1/10/2019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3924261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4DC2EC4-A682-4648-AE49-70173C237B3A}" type="datetimeFigureOut">
              <a:rPr lang="en-US" smtClean="0"/>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3188204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4DC2EC4-A682-4648-AE49-70173C237B3A}" type="datetimeFigureOut">
              <a:rPr lang="en-US" smtClean="0"/>
              <a:t>1/10/2019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D40AC-A62B-412C-A8B6-203EC4FF5FB6}" type="slidenum">
              <a:rPr lang="en-US" smtClean="0"/>
              <a:t>‹#›</a:t>
            </a:fld>
            <a:endParaRPr lang="en-US"/>
          </a:p>
        </p:txBody>
      </p:sp>
    </p:spTree>
    <p:extLst>
      <p:ext uri="{BB962C8B-B14F-4D97-AF65-F5344CB8AC3E}">
        <p14:creationId xmlns:p14="http://schemas.microsoft.com/office/powerpoint/2010/main" val="1926832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200" y="152400"/>
            <a:ext cx="9956800" cy="8382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3200" y="1219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3200" y="6356351"/>
            <a:ext cx="1828800" cy="365125"/>
          </a:xfrm>
          <a:prstGeom prst="rect">
            <a:avLst/>
          </a:prstGeom>
        </p:spPr>
        <p:txBody>
          <a:bodyPr vert="horz" lIns="91440" tIns="45720" rIns="91440" bIns="45720" rtlCol="0" anchor="ctr"/>
          <a:lstStyle>
            <a:lvl1pPr algn="l">
              <a:defRPr sz="1200" b="1">
                <a:solidFill>
                  <a:schemeClr val="tx1"/>
                </a:solidFill>
              </a:defRPr>
            </a:lvl1pPr>
          </a:lstStyle>
          <a:p>
            <a:fld id="{94DC2EC4-A682-4648-AE49-70173C237B3A}" type="datetimeFigureOut">
              <a:rPr lang="en-US" smtClean="0"/>
              <a:t>1/10/2019</a:t>
            </a:fld>
            <a:endParaRPr lang="en-US"/>
          </a:p>
        </p:txBody>
      </p:sp>
      <p:sp>
        <p:nvSpPr>
          <p:cNvPr id="5" name="Footer Placeholder 4"/>
          <p:cNvSpPr>
            <a:spLocks noGrp="1"/>
          </p:cNvSpPr>
          <p:nvPr>
            <p:ph type="ftr" sz="quarter" idx="3"/>
          </p:nvPr>
        </p:nvSpPr>
        <p:spPr>
          <a:xfrm>
            <a:off x="9855200" y="6356351"/>
            <a:ext cx="2235200" cy="365125"/>
          </a:xfrm>
          <a:prstGeom prst="rect">
            <a:avLst/>
          </a:prstGeom>
        </p:spPr>
        <p:txBody>
          <a:bodyPr vert="horz" lIns="91440" tIns="45720" rIns="91440" bIns="45720" rtlCol="0" anchor="ctr"/>
          <a:lstStyle>
            <a:lvl1pPr algn="r">
              <a:defRPr sz="1200" b="1">
                <a:solidFill>
                  <a:schemeClr val="tx1"/>
                </a:solidFill>
              </a:defRPr>
            </a:lvl1pPr>
          </a:lstStyle>
          <a:p>
            <a:endParaRPr lang="en-US"/>
          </a:p>
        </p:txBody>
      </p:sp>
      <p:sp>
        <p:nvSpPr>
          <p:cNvPr id="6" name="Slide Number Placeholder 5"/>
          <p:cNvSpPr>
            <a:spLocks noGrp="1"/>
          </p:cNvSpPr>
          <p:nvPr>
            <p:ph type="sldNum" sz="quarter" idx="4"/>
          </p:nvPr>
        </p:nvSpPr>
        <p:spPr>
          <a:xfrm>
            <a:off x="10871200" y="609600"/>
            <a:ext cx="1320800" cy="381000"/>
          </a:xfrm>
          <a:prstGeom prst="rect">
            <a:avLst/>
          </a:prstGeom>
        </p:spPr>
        <p:txBody>
          <a:bodyPr vert="horz" lIns="91440" tIns="45720" rIns="91440" bIns="45720" rtlCol="0" anchor="ctr"/>
          <a:lstStyle>
            <a:lvl1pPr algn="r">
              <a:defRPr sz="1800">
                <a:solidFill>
                  <a:schemeClr val="tx1">
                    <a:tint val="75000"/>
                  </a:schemeClr>
                </a:solidFill>
                <a:latin typeface="Arial" pitchFamily="34" charset="0"/>
                <a:cs typeface="Arial" pitchFamily="34" charset="0"/>
              </a:defRPr>
            </a:lvl1pPr>
          </a:lstStyle>
          <a:p>
            <a:fld id="{615D40AC-A62B-412C-A8B6-203EC4FF5FB6}" type="slidenum">
              <a:rPr lang="en-US" smtClean="0"/>
              <a:t>‹#›</a:t>
            </a:fld>
            <a:endParaRPr lang="en-US"/>
          </a:p>
        </p:txBody>
      </p:sp>
      <p:cxnSp>
        <p:nvCxnSpPr>
          <p:cNvPr id="8" name="Straight Connector 7"/>
          <p:cNvCxnSpPr/>
          <p:nvPr/>
        </p:nvCxnSpPr>
        <p:spPr>
          <a:xfrm>
            <a:off x="0" y="990600"/>
            <a:ext cx="12192000" cy="1588"/>
          </a:xfrm>
          <a:prstGeom prst="line">
            <a:avLst/>
          </a:prstGeom>
          <a:ln w="57150"/>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324600"/>
            <a:ext cx="12192000" cy="1588"/>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509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Multiple linear Regression</a:t>
            </a:r>
            <a:endParaRPr lang="en-US" dirty="0"/>
          </a:p>
        </p:txBody>
      </p:sp>
      <p:sp>
        <p:nvSpPr>
          <p:cNvPr id="4" name="TextBox 3"/>
          <p:cNvSpPr txBox="1"/>
          <p:nvPr/>
        </p:nvSpPr>
        <p:spPr>
          <a:xfrm>
            <a:off x="490451" y="1219201"/>
            <a:ext cx="5910349" cy="3970318"/>
          </a:xfrm>
          <a:prstGeom prst="rect">
            <a:avLst/>
          </a:prstGeom>
          <a:noFill/>
        </p:spPr>
        <p:txBody>
          <a:bodyPr wrap="square" rtlCol="0">
            <a:spAutoFit/>
          </a:bodyPr>
          <a:lstStyle/>
          <a:p>
            <a:r>
              <a:rPr lang="en-US" b="1" u="sng" dirty="0"/>
              <a:t>Problem Statement:</a:t>
            </a:r>
            <a:r>
              <a:rPr lang="en-US" dirty="0"/>
              <a:t> </a:t>
            </a:r>
            <a:r>
              <a:rPr lang="en-US" dirty="0" smtClean="0"/>
              <a:t>For a venture capitalist to decide which type of  investments from a given set of investments would lead to the highest profits. </a:t>
            </a:r>
          </a:p>
          <a:p>
            <a:endParaRPr lang="en-US" dirty="0" smtClean="0"/>
          </a:p>
          <a:p>
            <a:r>
              <a:rPr lang="en-US" b="1" u="sng" dirty="0" smtClean="0"/>
              <a:t>Given:</a:t>
            </a:r>
            <a:r>
              <a:rPr lang="en-US" u="sng" dirty="0" smtClean="0"/>
              <a:t> </a:t>
            </a:r>
            <a:r>
              <a:rPr lang="en-US" dirty="0" smtClean="0"/>
              <a:t>data Set of 50 startup companies established at different locations with their corresponding expenditures and profits.</a:t>
            </a:r>
            <a:endParaRPr lang="en-US" b="1" u="sng" dirty="0" smtClean="0"/>
          </a:p>
          <a:p>
            <a:endParaRPr lang="en-US" b="1" u="sng" dirty="0" smtClean="0"/>
          </a:p>
          <a:p>
            <a:r>
              <a:rPr lang="en-US" b="1" u="sng" dirty="0" smtClean="0"/>
              <a:t>Expectation of the regression:</a:t>
            </a:r>
            <a:r>
              <a:rPr lang="en-US" dirty="0" smtClean="0"/>
              <a:t> To develop a model which would help the investor to decide which investments would lead him to the best profits and which would also help him to determine what amount of profit he would gain with the type of investment he decides on.</a:t>
            </a:r>
          </a:p>
          <a:p>
            <a:endParaRPr lang="en-US" b="1" u="sng" dirty="0"/>
          </a:p>
        </p:txBody>
      </p:sp>
      <p:sp>
        <p:nvSpPr>
          <p:cNvPr id="7" name="Date Placeholder 6"/>
          <p:cNvSpPr>
            <a:spLocks noGrp="1"/>
          </p:cNvSpPr>
          <p:nvPr>
            <p:ph type="dt" sz="half" idx="10"/>
          </p:nvPr>
        </p:nvSpPr>
        <p:spPr/>
        <p:txBody>
          <a:bodyPr/>
          <a:lstStyle/>
          <a:p>
            <a:fld id="{CE5545B6-6FDD-460F-A1D5-7DBF4363784A}" type="datetime3">
              <a:rPr lang="en-US" smtClean="0"/>
              <a:t>10 January 2019</a:t>
            </a:fld>
            <a:endParaRPr lang="en-US"/>
          </a:p>
        </p:txBody>
      </p:sp>
      <p:sp>
        <p:nvSpPr>
          <p:cNvPr id="8" name="Footer Placeholder 7"/>
          <p:cNvSpPr>
            <a:spLocks noGrp="1"/>
          </p:cNvSpPr>
          <p:nvPr>
            <p:ph type="ftr" sz="quarter" idx="11"/>
          </p:nvPr>
        </p:nvSpPr>
        <p:spPr/>
        <p:txBody>
          <a:bodyPr/>
          <a:lstStyle/>
          <a:p>
            <a:r>
              <a:rPr lang="en-US" smtClean="0"/>
              <a:t>sai Prasad Ashila</a:t>
            </a:r>
            <a:endParaRPr lang="en-US"/>
          </a:p>
        </p:txBody>
      </p:sp>
      <p:sp>
        <p:nvSpPr>
          <p:cNvPr id="9" name="Slide Number Placeholder 8"/>
          <p:cNvSpPr>
            <a:spLocks noGrp="1"/>
          </p:cNvSpPr>
          <p:nvPr>
            <p:ph type="sldNum" sz="quarter" idx="12"/>
          </p:nvPr>
        </p:nvSpPr>
        <p:spPr/>
        <p:txBody>
          <a:bodyPr/>
          <a:lstStyle/>
          <a:p>
            <a:fld id="{2EE3F54D-A22C-49A4-910F-D37A9559DC15}" type="slidenum">
              <a:rPr lang="en-US" smtClean="0"/>
              <a:t>1</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0826" y="1219200"/>
            <a:ext cx="4376869" cy="40608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42754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 Elimination </a:t>
            </a:r>
            <a:endParaRPr lang="en-US" dirty="0"/>
          </a:p>
        </p:txBody>
      </p:sp>
      <p:grpSp>
        <p:nvGrpSpPr>
          <p:cNvPr id="6" name="Group 5"/>
          <p:cNvGrpSpPr/>
          <p:nvPr/>
        </p:nvGrpSpPr>
        <p:grpSpPr>
          <a:xfrm>
            <a:off x="256675" y="1038727"/>
            <a:ext cx="2558716" cy="1159042"/>
            <a:chOff x="3088105" y="990600"/>
            <a:chExt cx="2558716" cy="1159042"/>
          </a:xfrm>
        </p:grpSpPr>
        <p:sp>
          <p:nvSpPr>
            <p:cNvPr id="4" name="Rectangle 3"/>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a Significance level (E.g. SL = 0.05</a:t>
              </a:r>
              <a:endParaRPr lang="en-US" dirty="0"/>
            </a:p>
          </p:txBody>
        </p:sp>
        <p:sp>
          <p:nvSpPr>
            <p:cNvPr id="5" name="Oval 4"/>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grpSp>
      <p:grpSp>
        <p:nvGrpSpPr>
          <p:cNvPr id="7" name="Group 6"/>
          <p:cNvGrpSpPr/>
          <p:nvPr/>
        </p:nvGrpSpPr>
        <p:grpSpPr>
          <a:xfrm>
            <a:off x="2951748" y="1933073"/>
            <a:ext cx="2558716" cy="1159042"/>
            <a:chOff x="3088105" y="990600"/>
            <a:chExt cx="2558716" cy="1159042"/>
          </a:xfrm>
        </p:grpSpPr>
        <p:sp>
          <p:nvSpPr>
            <p:cNvPr id="8" name="Rectangle 7"/>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 the </a:t>
              </a:r>
              <a:r>
                <a:rPr lang="en-US" dirty="0" err="1" smtClean="0"/>
                <a:t>regresor</a:t>
              </a:r>
              <a:r>
                <a:rPr lang="en-US" dirty="0" smtClean="0"/>
                <a:t> with all the predictors</a:t>
              </a:r>
              <a:endParaRPr lang="en-US" dirty="0"/>
            </a:p>
          </p:txBody>
        </p:sp>
        <p:sp>
          <p:nvSpPr>
            <p:cNvPr id="9" name="Oval 8"/>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US" dirty="0"/>
            </a:p>
          </p:txBody>
        </p:sp>
      </p:grpSp>
      <p:cxnSp>
        <p:nvCxnSpPr>
          <p:cNvPr id="15" name="Elbow Connector 14"/>
          <p:cNvCxnSpPr>
            <a:stCxn id="4" idx="3"/>
            <a:endCxn id="8" idx="0"/>
          </p:cNvCxnSpPr>
          <p:nvPr/>
        </p:nvCxnSpPr>
        <p:spPr>
          <a:xfrm>
            <a:off x="2815391" y="1764632"/>
            <a:ext cx="1644315" cy="461209"/>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5609393" y="2782304"/>
            <a:ext cx="2558716" cy="1159042"/>
            <a:chOff x="3088105" y="990600"/>
            <a:chExt cx="2558716" cy="1159042"/>
          </a:xfrm>
        </p:grpSpPr>
        <p:sp>
          <p:nvSpPr>
            <p:cNvPr id="18" name="Rectangle 17"/>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Calaculate</a:t>
              </a:r>
              <a:r>
                <a:rPr lang="en-US" dirty="0" smtClean="0"/>
                <a:t> P values</a:t>
              </a:r>
              <a:endParaRPr lang="en-US" dirty="0"/>
            </a:p>
          </p:txBody>
        </p:sp>
        <p:sp>
          <p:nvSpPr>
            <p:cNvPr id="19" name="Oval 18"/>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grpSp>
      <p:sp>
        <p:nvSpPr>
          <p:cNvPr id="20" name="Diamond 19"/>
          <p:cNvSpPr/>
          <p:nvPr/>
        </p:nvSpPr>
        <p:spPr>
          <a:xfrm>
            <a:off x="8168109" y="4141871"/>
            <a:ext cx="1601537" cy="89434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P&gt;SL</a:t>
            </a:r>
            <a:endParaRPr lang="en-US" dirty="0"/>
          </a:p>
        </p:txBody>
      </p:sp>
      <p:grpSp>
        <p:nvGrpSpPr>
          <p:cNvPr id="21" name="Group 20"/>
          <p:cNvGrpSpPr/>
          <p:nvPr/>
        </p:nvGrpSpPr>
        <p:grpSpPr>
          <a:xfrm>
            <a:off x="4231106" y="4310313"/>
            <a:ext cx="2558716" cy="1159042"/>
            <a:chOff x="3088105" y="990600"/>
            <a:chExt cx="2558716" cy="1159042"/>
          </a:xfrm>
        </p:grpSpPr>
        <p:sp>
          <p:nvSpPr>
            <p:cNvPr id="22" name="Rectangle 21"/>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Remove the predictor</a:t>
              </a:r>
              <a:endParaRPr lang="en-US" dirty="0"/>
            </a:p>
          </p:txBody>
        </p:sp>
        <p:sp>
          <p:nvSpPr>
            <p:cNvPr id="23" name="Oval 22"/>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US" dirty="0"/>
            </a:p>
          </p:txBody>
        </p:sp>
      </p:grpSp>
      <p:cxnSp>
        <p:nvCxnSpPr>
          <p:cNvPr id="25" name="Elbow Connector 24"/>
          <p:cNvCxnSpPr>
            <a:stCxn id="8" idx="3"/>
            <a:endCxn id="18" idx="0"/>
          </p:cNvCxnSpPr>
          <p:nvPr/>
        </p:nvCxnSpPr>
        <p:spPr>
          <a:xfrm>
            <a:off x="5510464" y="2658978"/>
            <a:ext cx="1606887" cy="416094"/>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8" idx="3"/>
            <a:endCxn id="20" idx="0"/>
          </p:cNvCxnSpPr>
          <p:nvPr/>
        </p:nvCxnSpPr>
        <p:spPr>
          <a:xfrm>
            <a:off x="8168109" y="3508209"/>
            <a:ext cx="800769" cy="633662"/>
          </a:xfrm>
          <a:prstGeom prst="bentConnector2">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20" idx="1"/>
            <a:endCxn id="22" idx="3"/>
          </p:cNvCxnSpPr>
          <p:nvPr/>
        </p:nvCxnSpPr>
        <p:spPr>
          <a:xfrm rot="10800000" flipV="1">
            <a:off x="6789823" y="4589044"/>
            <a:ext cx="1378287" cy="447173"/>
          </a:xfrm>
          <a:prstGeom prst="bentConnector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1350212" y="4308947"/>
            <a:ext cx="2558716" cy="1159042"/>
            <a:chOff x="3088105" y="990600"/>
            <a:chExt cx="2558716" cy="1159042"/>
          </a:xfrm>
        </p:grpSpPr>
        <p:sp>
          <p:nvSpPr>
            <p:cNvPr id="31" name="Rectangle 30"/>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 the repressor with all the Reaming Predictors</a:t>
              </a:r>
              <a:endParaRPr lang="en-US" dirty="0"/>
            </a:p>
          </p:txBody>
        </p:sp>
        <p:sp>
          <p:nvSpPr>
            <p:cNvPr id="32" name="Oval 31"/>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grpSp>
      <p:sp>
        <p:nvSpPr>
          <p:cNvPr id="41" name="TextBox 40"/>
          <p:cNvSpPr txBox="1"/>
          <p:nvPr/>
        </p:nvSpPr>
        <p:spPr>
          <a:xfrm>
            <a:off x="7478966" y="4265834"/>
            <a:ext cx="662742" cy="369332"/>
          </a:xfrm>
          <a:prstGeom prst="rect">
            <a:avLst/>
          </a:prstGeom>
          <a:noFill/>
        </p:spPr>
        <p:txBody>
          <a:bodyPr wrap="square" rtlCol="0">
            <a:spAutoFit/>
          </a:bodyPr>
          <a:lstStyle/>
          <a:p>
            <a:r>
              <a:rPr lang="en-US" b="1" u="sng" dirty="0" smtClean="0"/>
              <a:t>True</a:t>
            </a:r>
            <a:endParaRPr lang="en-US" b="1" u="sng" dirty="0"/>
          </a:p>
        </p:txBody>
      </p:sp>
      <p:cxnSp>
        <p:nvCxnSpPr>
          <p:cNvPr id="45" name="Straight Arrow Connector 44"/>
          <p:cNvCxnSpPr>
            <a:stCxn id="22" idx="1"/>
            <a:endCxn id="31" idx="3"/>
          </p:cNvCxnSpPr>
          <p:nvPr/>
        </p:nvCxnSpPr>
        <p:spPr>
          <a:xfrm flipH="1" flipV="1">
            <a:off x="3908928" y="5034852"/>
            <a:ext cx="779378" cy="13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1" idx="0"/>
            <a:endCxn id="18" idx="1"/>
          </p:cNvCxnSpPr>
          <p:nvPr/>
        </p:nvCxnSpPr>
        <p:spPr>
          <a:xfrm rot="5400000" flipH="1" flipV="1">
            <a:off x="3915628" y="2450751"/>
            <a:ext cx="1093506" cy="3208423"/>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Snip Single Corner Rectangle 47"/>
          <p:cNvSpPr/>
          <p:nvPr/>
        </p:nvSpPr>
        <p:spPr>
          <a:xfrm>
            <a:off x="9769646" y="5034853"/>
            <a:ext cx="2310059" cy="1013022"/>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Final </a:t>
            </a:r>
            <a:r>
              <a:rPr lang="en-US" dirty="0" err="1" smtClean="0"/>
              <a:t>Regressor</a:t>
            </a:r>
            <a:r>
              <a:rPr lang="en-US" dirty="0" smtClean="0"/>
              <a:t> is Ready</a:t>
            </a:r>
            <a:endParaRPr lang="en-US" dirty="0"/>
          </a:p>
        </p:txBody>
      </p:sp>
      <p:cxnSp>
        <p:nvCxnSpPr>
          <p:cNvPr id="50" name="Elbow Connector 49"/>
          <p:cNvCxnSpPr>
            <a:stCxn id="20" idx="3"/>
            <a:endCxn id="48" idx="3"/>
          </p:cNvCxnSpPr>
          <p:nvPr/>
        </p:nvCxnSpPr>
        <p:spPr>
          <a:xfrm>
            <a:off x="9769646" y="4589045"/>
            <a:ext cx="1155030" cy="445808"/>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828629" y="4257268"/>
            <a:ext cx="662742" cy="369332"/>
          </a:xfrm>
          <a:prstGeom prst="rect">
            <a:avLst/>
          </a:prstGeom>
          <a:noFill/>
        </p:spPr>
        <p:txBody>
          <a:bodyPr wrap="square" rtlCol="0">
            <a:spAutoFit/>
          </a:bodyPr>
          <a:lstStyle/>
          <a:p>
            <a:r>
              <a:rPr lang="en-US" b="1" u="sng" dirty="0" smtClean="0"/>
              <a:t>False</a:t>
            </a:r>
            <a:endParaRPr lang="en-US" b="1" u="sng" dirty="0"/>
          </a:p>
        </p:txBody>
      </p:sp>
    </p:spTree>
    <p:extLst>
      <p:ext uri="{BB962C8B-B14F-4D97-AF65-F5344CB8AC3E}">
        <p14:creationId xmlns:p14="http://schemas.microsoft.com/office/powerpoint/2010/main" val="3395815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Selection</a:t>
            </a:r>
            <a:endParaRPr lang="en-US" dirty="0"/>
          </a:p>
        </p:txBody>
      </p:sp>
      <p:grpSp>
        <p:nvGrpSpPr>
          <p:cNvPr id="4" name="Group 3"/>
          <p:cNvGrpSpPr/>
          <p:nvPr/>
        </p:nvGrpSpPr>
        <p:grpSpPr>
          <a:xfrm>
            <a:off x="203200" y="1034716"/>
            <a:ext cx="2558716" cy="1159042"/>
            <a:chOff x="3088105" y="990600"/>
            <a:chExt cx="2558716" cy="1159042"/>
          </a:xfrm>
        </p:grpSpPr>
        <p:sp>
          <p:nvSpPr>
            <p:cNvPr id="5" name="Rectangle 4"/>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a Significance level (E.g. SL = 0.05</a:t>
              </a:r>
              <a:endParaRPr lang="en-US" dirty="0"/>
            </a:p>
          </p:txBody>
        </p:sp>
        <p:sp>
          <p:nvSpPr>
            <p:cNvPr id="6" name="Oval 5"/>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grpSp>
      <p:grpSp>
        <p:nvGrpSpPr>
          <p:cNvPr id="7" name="Group 6"/>
          <p:cNvGrpSpPr/>
          <p:nvPr/>
        </p:nvGrpSpPr>
        <p:grpSpPr>
          <a:xfrm>
            <a:off x="2761916" y="1844842"/>
            <a:ext cx="3753853" cy="1748200"/>
            <a:chOff x="3088105" y="990600"/>
            <a:chExt cx="2558716" cy="1159042"/>
          </a:xfrm>
        </p:grpSpPr>
        <p:sp>
          <p:nvSpPr>
            <p:cNvPr id="8" name="Rectangle 7"/>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Fit all the regression models with all every independent variable(y vs X1,X2,X3..)</a:t>
              </a:r>
            </a:p>
            <a:p>
              <a:pPr algn="ctr"/>
              <a:r>
                <a:rPr lang="en-US" dirty="0" smtClean="0"/>
                <a:t>Select one with lowest p value</a:t>
              </a:r>
              <a:endParaRPr lang="en-US" dirty="0"/>
            </a:p>
          </p:txBody>
        </p:sp>
        <p:sp>
          <p:nvSpPr>
            <p:cNvPr id="9" name="Oval 8"/>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US" dirty="0"/>
            </a:p>
          </p:txBody>
        </p:sp>
      </p:grpSp>
      <p:grpSp>
        <p:nvGrpSpPr>
          <p:cNvPr id="10" name="Group 9"/>
          <p:cNvGrpSpPr/>
          <p:nvPr/>
        </p:nvGrpSpPr>
        <p:grpSpPr>
          <a:xfrm>
            <a:off x="6515769" y="3300412"/>
            <a:ext cx="2804694" cy="1395663"/>
            <a:chOff x="3088105" y="990600"/>
            <a:chExt cx="2558716" cy="1159042"/>
          </a:xfrm>
        </p:grpSpPr>
        <p:sp>
          <p:nvSpPr>
            <p:cNvPr id="11" name="Rectangle 10"/>
            <p:cNvSpPr/>
            <p:nvPr/>
          </p:nvSpPr>
          <p:spPr>
            <a:xfrm>
              <a:off x="3545305" y="1283368"/>
              <a:ext cx="2101516" cy="866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Build </a:t>
              </a:r>
              <a:r>
                <a:rPr lang="en-US" dirty="0" err="1" smtClean="0"/>
                <a:t>regressor</a:t>
              </a:r>
              <a:r>
                <a:rPr lang="en-US" dirty="0" smtClean="0"/>
                <a:t> by adding one predictor and so on </a:t>
              </a:r>
              <a:endParaRPr lang="en-US" dirty="0"/>
            </a:p>
          </p:txBody>
        </p:sp>
        <p:sp>
          <p:nvSpPr>
            <p:cNvPr id="12" name="Oval 11"/>
            <p:cNvSpPr/>
            <p:nvPr/>
          </p:nvSpPr>
          <p:spPr>
            <a:xfrm>
              <a:off x="3088105" y="990600"/>
              <a:ext cx="497305" cy="324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US" dirty="0"/>
            </a:p>
          </p:txBody>
        </p:sp>
      </p:grpSp>
      <p:sp>
        <p:nvSpPr>
          <p:cNvPr id="13" name="Diamond 12"/>
          <p:cNvSpPr/>
          <p:nvPr/>
        </p:nvSpPr>
        <p:spPr>
          <a:xfrm>
            <a:off x="7192422" y="5065407"/>
            <a:ext cx="1952539" cy="89434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P </a:t>
            </a:r>
            <a:r>
              <a:rPr lang="en-US" sz="2400" b="1" i="1" dirty="0" smtClean="0">
                <a:solidFill>
                  <a:schemeClr val="tx1"/>
                </a:solidFill>
              </a:rPr>
              <a:t>&lt; </a:t>
            </a:r>
            <a:r>
              <a:rPr lang="en-US" dirty="0" smtClean="0"/>
              <a:t>SL</a:t>
            </a:r>
            <a:endParaRPr lang="en-US" dirty="0"/>
          </a:p>
        </p:txBody>
      </p:sp>
      <p:sp>
        <p:nvSpPr>
          <p:cNvPr id="14" name="TextBox 13"/>
          <p:cNvSpPr txBox="1"/>
          <p:nvPr/>
        </p:nvSpPr>
        <p:spPr>
          <a:xfrm>
            <a:off x="6281036" y="5143248"/>
            <a:ext cx="662742" cy="369332"/>
          </a:xfrm>
          <a:prstGeom prst="rect">
            <a:avLst/>
          </a:prstGeom>
          <a:noFill/>
        </p:spPr>
        <p:txBody>
          <a:bodyPr wrap="square" rtlCol="0">
            <a:spAutoFit/>
          </a:bodyPr>
          <a:lstStyle/>
          <a:p>
            <a:r>
              <a:rPr lang="en-US" b="1" u="sng" dirty="0" smtClean="0"/>
              <a:t>True</a:t>
            </a:r>
            <a:endParaRPr lang="en-US" b="1" u="sng" dirty="0"/>
          </a:p>
        </p:txBody>
      </p:sp>
      <p:cxnSp>
        <p:nvCxnSpPr>
          <p:cNvPr id="16" name="Elbow Connector 15"/>
          <p:cNvCxnSpPr>
            <a:stCxn id="5" idx="3"/>
            <a:endCxn id="8" idx="0"/>
          </p:cNvCxnSpPr>
          <p:nvPr/>
        </p:nvCxnSpPr>
        <p:spPr>
          <a:xfrm>
            <a:off x="2761916" y="1760621"/>
            <a:ext cx="2212302" cy="525807"/>
          </a:xfrm>
          <a:prstGeom prst="bentConnector2">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3"/>
            <a:endCxn id="11" idx="0"/>
          </p:cNvCxnSpPr>
          <p:nvPr/>
        </p:nvCxnSpPr>
        <p:spPr>
          <a:xfrm>
            <a:off x="6515769" y="2939735"/>
            <a:ext cx="1652923" cy="713214"/>
          </a:xfrm>
          <a:prstGeom prst="bentConnector2">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1" idx="2"/>
            <a:endCxn id="13" idx="0"/>
          </p:cNvCxnSpPr>
          <p:nvPr/>
        </p:nvCxnSpPr>
        <p:spPr>
          <a:xfrm rot="5400000">
            <a:off x="7984026" y="4880741"/>
            <a:ext cx="369332" cy="12700"/>
          </a:xfrm>
          <a:prstGeom prst="bentConnector3">
            <a:avLst>
              <a:gd name="adj1" fmla="val 50000"/>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3" idx="1"/>
            <a:endCxn id="11" idx="1"/>
          </p:cNvCxnSpPr>
          <p:nvPr/>
        </p:nvCxnSpPr>
        <p:spPr>
          <a:xfrm rot="10800000">
            <a:off x="7016922" y="4174513"/>
            <a:ext cx="175501" cy="1338069"/>
          </a:xfrm>
          <a:prstGeom prst="bentConnector3">
            <a:avLst>
              <a:gd name="adj1" fmla="val 568464"/>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Snip Single Corner Rectangle 28"/>
          <p:cNvSpPr/>
          <p:nvPr/>
        </p:nvSpPr>
        <p:spPr>
          <a:xfrm>
            <a:off x="9881941" y="5006069"/>
            <a:ext cx="2310059" cy="1013022"/>
          </a:xfrm>
          <a:prstGeom prst="snip1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Final </a:t>
            </a:r>
            <a:r>
              <a:rPr lang="en-US" dirty="0" err="1" smtClean="0"/>
              <a:t>Regressor</a:t>
            </a:r>
            <a:r>
              <a:rPr lang="en-US" dirty="0" smtClean="0"/>
              <a:t> is Ready</a:t>
            </a:r>
            <a:endParaRPr lang="en-US" dirty="0"/>
          </a:p>
        </p:txBody>
      </p:sp>
      <p:cxnSp>
        <p:nvCxnSpPr>
          <p:cNvPr id="31" name="Straight Arrow Connector 30"/>
          <p:cNvCxnSpPr>
            <a:stCxn id="13" idx="3"/>
            <a:endCxn id="29" idx="2"/>
          </p:cNvCxnSpPr>
          <p:nvPr/>
        </p:nvCxnSpPr>
        <p:spPr>
          <a:xfrm flipV="1">
            <a:off x="9144961" y="5512580"/>
            <a:ext cx="73698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9144961" y="5143248"/>
            <a:ext cx="662742" cy="369332"/>
          </a:xfrm>
          <a:prstGeom prst="rect">
            <a:avLst/>
          </a:prstGeom>
          <a:noFill/>
        </p:spPr>
        <p:txBody>
          <a:bodyPr wrap="square" rtlCol="0">
            <a:spAutoFit/>
          </a:bodyPr>
          <a:lstStyle/>
          <a:p>
            <a:r>
              <a:rPr lang="en-US" b="1" u="sng" dirty="0" smtClean="0"/>
              <a:t>False</a:t>
            </a:r>
            <a:endParaRPr lang="en-US" b="1" u="sng" dirty="0"/>
          </a:p>
        </p:txBody>
      </p:sp>
    </p:spTree>
    <p:extLst>
      <p:ext uri="{BB962C8B-B14F-4D97-AF65-F5344CB8AC3E}">
        <p14:creationId xmlns:p14="http://schemas.microsoft.com/office/powerpoint/2010/main" val="834668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921882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82588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723615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53660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Multiple linear Regression</a:t>
            </a:r>
            <a:endParaRPr lang="en-US" dirty="0">
              <a:solidFill>
                <a:schemeClr val="accent1">
                  <a:lumMod val="75000"/>
                </a:schemeClr>
              </a:solidFill>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53" y="1360516"/>
            <a:ext cx="4590358" cy="4258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19869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Multiple linear Regression</a:t>
            </a:r>
            <a:endParaRPr lang="en-US" dirty="0">
              <a:solidFill>
                <a:schemeClr val="accent1">
                  <a:lumMod val="75000"/>
                </a:schemeClr>
              </a:solidFill>
            </a:endParaRPr>
          </a:p>
        </p:txBody>
      </p:sp>
      <p:grpSp>
        <p:nvGrpSpPr>
          <p:cNvPr id="6" name="Group 5"/>
          <p:cNvGrpSpPr/>
          <p:nvPr/>
        </p:nvGrpSpPr>
        <p:grpSpPr>
          <a:xfrm>
            <a:off x="927525" y="2779328"/>
            <a:ext cx="6738851" cy="1290807"/>
            <a:chOff x="423949" y="1637606"/>
            <a:chExt cx="3873731" cy="415637"/>
          </a:xfrm>
        </p:grpSpPr>
        <p:sp>
          <p:nvSpPr>
            <p:cNvPr id="3" name="Rectangle 2"/>
            <p:cNvSpPr/>
            <p:nvPr/>
          </p:nvSpPr>
          <p:spPr>
            <a:xfrm>
              <a:off x="423949" y="1637606"/>
              <a:ext cx="3873731" cy="415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23950" y="1668212"/>
              <a:ext cx="3873730" cy="356772"/>
            </a:xfrm>
            <a:prstGeom prst="rect">
              <a:avLst/>
            </a:prstGeom>
            <a:noFill/>
          </p:spPr>
          <p:txBody>
            <a:bodyPr wrap="square" rtlCol="0">
              <a:spAutoFit/>
            </a:bodyPr>
            <a:lstStyle/>
            <a:p>
              <a:r>
                <a:rPr lang="en-US" b="1" i="1" u="sng" dirty="0" smtClean="0">
                  <a:solidFill>
                    <a:schemeClr val="bg1">
                      <a:lumMod val="95000"/>
                    </a:schemeClr>
                  </a:solidFill>
                </a:rPr>
                <a:t>Multiple </a:t>
              </a:r>
              <a:r>
                <a:rPr lang="en-US" b="1" i="1" u="sng" dirty="0">
                  <a:solidFill>
                    <a:schemeClr val="bg1">
                      <a:lumMod val="95000"/>
                    </a:schemeClr>
                  </a:solidFill>
                </a:rPr>
                <a:t>linear Regression </a:t>
              </a:r>
              <a:r>
                <a:rPr lang="en-US" dirty="0">
                  <a:solidFill>
                    <a:schemeClr val="bg1">
                      <a:lumMod val="95000"/>
                    </a:schemeClr>
                  </a:solidFill>
                </a:rPr>
                <a:t>: y = </a:t>
              </a:r>
              <a:r>
                <a:rPr lang="en-US" dirty="0" smtClean="0">
                  <a:solidFill>
                    <a:schemeClr val="bg1">
                      <a:lumMod val="95000"/>
                    </a:schemeClr>
                  </a:solidFill>
                </a:rPr>
                <a:t>a+bx</a:t>
              </a:r>
              <a:r>
                <a:rPr lang="en-US" baseline="-25000" dirty="0" smtClean="0">
                  <a:solidFill>
                    <a:schemeClr val="bg1">
                      <a:lumMod val="95000"/>
                    </a:schemeClr>
                  </a:solidFill>
                </a:rPr>
                <a:t>1</a:t>
              </a:r>
              <a:r>
                <a:rPr lang="en-US" dirty="0" smtClean="0">
                  <a:solidFill>
                    <a:schemeClr val="bg1">
                      <a:lumMod val="95000"/>
                    </a:schemeClr>
                  </a:solidFill>
                </a:rPr>
                <a:t>+cx</a:t>
              </a:r>
              <a:r>
                <a:rPr lang="en-US" baseline="-25000" dirty="0" smtClean="0">
                  <a:solidFill>
                    <a:schemeClr val="bg1">
                      <a:lumMod val="95000"/>
                    </a:schemeClr>
                  </a:solidFill>
                </a:rPr>
                <a:t>2</a:t>
              </a:r>
              <a:r>
                <a:rPr lang="en-US" dirty="0" smtClean="0">
                  <a:solidFill>
                    <a:schemeClr val="bg1">
                      <a:lumMod val="95000"/>
                    </a:schemeClr>
                  </a:solidFill>
                </a:rPr>
                <a:t>+dx</a:t>
              </a:r>
              <a:r>
                <a:rPr lang="en-US" baseline="-25000" dirty="0" smtClean="0">
                  <a:solidFill>
                    <a:schemeClr val="bg1">
                      <a:lumMod val="95000"/>
                    </a:schemeClr>
                  </a:solidFill>
                </a:rPr>
                <a:t>3</a:t>
              </a:r>
            </a:p>
            <a:p>
              <a:endParaRPr lang="en-US" baseline="-25000" dirty="0">
                <a:solidFill>
                  <a:schemeClr val="bg1">
                    <a:lumMod val="95000"/>
                  </a:schemeClr>
                </a:solidFill>
              </a:endParaRPr>
            </a:p>
            <a:p>
              <a:r>
                <a:rPr lang="en-US" dirty="0" smtClean="0">
                  <a:solidFill>
                    <a:schemeClr val="bg1">
                      <a:lumMod val="95000"/>
                    </a:schemeClr>
                  </a:solidFill>
                </a:rPr>
                <a:t>Where x1 ,x2 ,x3 are the independent variable and y is dependent variable. </a:t>
              </a:r>
              <a:endParaRPr lang="en-US" dirty="0">
                <a:solidFill>
                  <a:schemeClr val="bg1">
                    <a:lumMod val="95000"/>
                  </a:schemeClr>
                </a:solidFill>
              </a:endParaRPr>
            </a:p>
          </p:txBody>
        </p:sp>
      </p:grpSp>
      <p:grpSp>
        <p:nvGrpSpPr>
          <p:cNvPr id="7" name="Group 6"/>
          <p:cNvGrpSpPr/>
          <p:nvPr/>
        </p:nvGrpSpPr>
        <p:grpSpPr>
          <a:xfrm>
            <a:off x="576349" y="1790006"/>
            <a:ext cx="3873731" cy="415637"/>
            <a:chOff x="423949" y="1637606"/>
            <a:chExt cx="3873731" cy="415637"/>
          </a:xfrm>
        </p:grpSpPr>
        <p:sp>
          <p:nvSpPr>
            <p:cNvPr id="8" name="Rectangle 7"/>
            <p:cNvSpPr/>
            <p:nvPr/>
          </p:nvSpPr>
          <p:spPr>
            <a:xfrm>
              <a:off x="423949" y="1637606"/>
              <a:ext cx="3873731" cy="415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423950" y="1637607"/>
              <a:ext cx="3873730" cy="369332"/>
            </a:xfrm>
            <a:prstGeom prst="rect">
              <a:avLst/>
            </a:prstGeom>
            <a:noFill/>
          </p:spPr>
          <p:txBody>
            <a:bodyPr wrap="square" rtlCol="0">
              <a:spAutoFit/>
            </a:bodyPr>
            <a:lstStyle/>
            <a:p>
              <a:r>
                <a:rPr lang="en-US" b="1" i="1" u="sng" dirty="0">
                  <a:solidFill>
                    <a:schemeClr val="bg1">
                      <a:lumMod val="95000"/>
                    </a:schemeClr>
                  </a:solidFill>
                </a:rPr>
                <a:t>Simple linear Regression </a:t>
              </a:r>
              <a:r>
                <a:rPr lang="en-US" dirty="0">
                  <a:solidFill>
                    <a:schemeClr val="bg1">
                      <a:lumMod val="95000"/>
                    </a:schemeClr>
                  </a:solidFill>
                </a:rPr>
                <a:t>: y = </a:t>
              </a:r>
              <a:r>
                <a:rPr lang="en-US" dirty="0" err="1" smtClean="0">
                  <a:solidFill>
                    <a:schemeClr val="bg1">
                      <a:lumMod val="95000"/>
                    </a:schemeClr>
                  </a:solidFill>
                </a:rPr>
                <a:t>a+bx</a:t>
              </a:r>
              <a:endParaRPr lang="en-US" dirty="0">
                <a:solidFill>
                  <a:schemeClr val="bg1">
                    <a:lumMod val="95000"/>
                  </a:schemeClr>
                </a:solidFill>
              </a:endParaRPr>
            </a:p>
          </p:txBody>
        </p:sp>
      </p:grpSp>
      <p:grpSp>
        <p:nvGrpSpPr>
          <p:cNvPr id="10" name="Group 9"/>
          <p:cNvGrpSpPr/>
          <p:nvPr/>
        </p:nvGrpSpPr>
        <p:grpSpPr>
          <a:xfrm>
            <a:off x="2253043" y="4360091"/>
            <a:ext cx="6514260" cy="1812175"/>
            <a:chOff x="423949" y="1637606"/>
            <a:chExt cx="3940798" cy="707488"/>
          </a:xfrm>
        </p:grpSpPr>
        <p:sp>
          <p:nvSpPr>
            <p:cNvPr id="11" name="Rectangle 10"/>
            <p:cNvSpPr/>
            <p:nvPr/>
          </p:nvSpPr>
          <p:spPr>
            <a:xfrm>
              <a:off x="423949" y="1637606"/>
              <a:ext cx="3940798" cy="707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423950" y="1639649"/>
              <a:ext cx="3873730" cy="684903"/>
            </a:xfrm>
            <a:prstGeom prst="rect">
              <a:avLst/>
            </a:prstGeom>
            <a:noFill/>
          </p:spPr>
          <p:txBody>
            <a:bodyPr wrap="square" rtlCol="0">
              <a:spAutoFit/>
            </a:bodyPr>
            <a:lstStyle/>
            <a:p>
              <a:r>
                <a:rPr lang="en-US" b="1" i="1" u="sng" dirty="0" smtClean="0">
                  <a:solidFill>
                    <a:schemeClr val="bg1">
                      <a:lumMod val="95000"/>
                    </a:schemeClr>
                  </a:solidFill>
                </a:rPr>
                <a:t>Assumptions Of a Linear Regression</a:t>
              </a:r>
              <a:r>
                <a:rPr lang="en-US" dirty="0" smtClean="0">
                  <a:solidFill>
                    <a:schemeClr val="bg1">
                      <a:lumMod val="95000"/>
                    </a:schemeClr>
                  </a:solidFill>
                </a:rPr>
                <a:t>:</a:t>
              </a:r>
            </a:p>
            <a:p>
              <a:pPr marL="342900" indent="-342900">
                <a:buFont typeface="+mj-lt"/>
                <a:buAutoNum type="arabicPeriod"/>
              </a:pPr>
              <a:r>
                <a:rPr lang="en-US" dirty="0" smtClean="0">
                  <a:solidFill>
                    <a:schemeClr val="bg1">
                      <a:lumMod val="95000"/>
                    </a:schemeClr>
                  </a:solidFill>
                </a:rPr>
                <a:t>Linearity </a:t>
              </a:r>
            </a:p>
            <a:p>
              <a:pPr marL="342900" indent="-342900">
                <a:buFont typeface="+mj-lt"/>
                <a:buAutoNum type="arabicPeriod"/>
              </a:pPr>
              <a:r>
                <a:rPr lang="en-US" dirty="0" smtClean="0">
                  <a:solidFill>
                    <a:schemeClr val="bg1">
                      <a:lumMod val="95000"/>
                    </a:schemeClr>
                  </a:solidFill>
                </a:rPr>
                <a:t>Homoscedasticity</a:t>
              </a:r>
            </a:p>
            <a:p>
              <a:pPr marL="342900" indent="-342900">
                <a:buFont typeface="+mj-lt"/>
                <a:buAutoNum type="arabicPeriod"/>
              </a:pPr>
              <a:r>
                <a:rPr lang="en-US" dirty="0" smtClean="0">
                  <a:solidFill>
                    <a:schemeClr val="bg1">
                      <a:lumMod val="95000"/>
                    </a:schemeClr>
                  </a:solidFill>
                </a:rPr>
                <a:t>Multivariate normality</a:t>
              </a:r>
            </a:p>
            <a:p>
              <a:pPr marL="342900" indent="-342900">
                <a:buFont typeface="+mj-lt"/>
                <a:buAutoNum type="arabicPeriod"/>
              </a:pPr>
              <a:r>
                <a:rPr lang="en-US" dirty="0" smtClean="0">
                  <a:solidFill>
                    <a:schemeClr val="bg1">
                      <a:lumMod val="95000"/>
                    </a:schemeClr>
                  </a:solidFill>
                </a:rPr>
                <a:t>Independence of errors</a:t>
              </a:r>
            </a:p>
            <a:p>
              <a:pPr marL="342900" indent="-342900">
                <a:buFont typeface="+mj-lt"/>
                <a:buAutoNum type="arabicPeriod"/>
              </a:pPr>
              <a:r>
                <a:rPr lang="en-US" dirty="0" smtClean="0">
                  <a:solidFill>
                    <a:schemeClr val="bg1">
                      <a:lumMod val="95000"/>
                    </a:schemeClr>
                  </a:solidFill>
                </a:rPr>
                <a:t>Lack of </a:t>
              </a:r>
              <a:r>
                <a:rPr lang="en-US" dirty="0" err="1" smtClean="0">
                  <a:solidFill>
                    <a:schemeClr val="bg1">
                      <a:lumMod val="95000"/>
                    </a:schemeClr>
                  </a:solidFill>
                </a:rPr>
                <a:t>Multicollinearity</a:t>
              </a:r>
              <a:endParaRPr lang="en-US" dirty="0">
                <a:solidFill>
                  <a:schemeClr val="bg1">
                    <a:lumMod val="95000"/>
                  </a:schemeClr>
                </a:solidFill>
              </a:endParaRPr>
            </a:p>
          </p:txBody>
        </p:sp>
      </p:grpSp>
      <p:pic>
        <p:nvPicPr>
          <p:cNvPr id="13" name="Picture 1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3146" y="1390560"/>
            <a:ext cx="1495515" cy="1116122"/>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9057" y="1753034"/>
            <a:ext cx="4324954" cy="23244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07188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Multiple linear Regression</a:t>
            </a:r>
            <a:endParaRPr lang="en-US" dirty="0">
              <a:solidFill>
                <a:schemeClr val="accent1">
                  <a:lumMod val="75000"/>
                </a:schemeClr>
              </a:solidFill>
            </a:endParaRPr>
          </a:p>
        </p:txBody>
      </p:sp>
      <p:sp>
        <p:nvSpPr>
          <p:cNvPr id="3" name="TextBox 2"/>
          <p:cNvSpPr txBox="1"/>
          <p:nvPr/>
        </p:nvSpPr>
        <p:spPr>
          <a:xfrm>
            <a:off x="1909011" y="2053389"/>
            <a:ext cx="3593431" cy="2554545"/>
          </a:xfrm>
          <a:prstGeom prst="rect">
            <a:avLst/>
          </a:prstGeom>
          <a:noFill/>
        </p:spPr>
        <p:txBody>
          <a:bodyPr wrap="square" rtlCol="0">
            <a:spAutoFit/>
          </a:bodyPr>
          <a:lstStyle/>
          <a:p>
            <a:r>
              <a:rPr lang="en-US" sz="3200" dirty="0" smtClean="0"/>
              <a:t>Slides about the explanations of </a:t>
            </a:r>
          </a:p>
          <a:p>
            <a:pPr marL="342900" indent="-342900">
              <a:buFont typeface="+mj-lt"/>
              <a:buAutoNum type="arabicPeriod"/>
            </a:pPr>
            <a:r>
              <a:rPr lang="en-US" sz="3200" dirty="0" smtClean="0"/>
              <a:t>assumptions and </a:t>
            </a:r>
          </a:p>
          <a:p>
            <a:pPr marL="342900" indent="-342900">
              <a:buFont typeface="+mj-lt"/>
              <a:buAutoNum type="arabicPeriod"/>
            </a:pPr>
            <a:r>
              <a:rPr lang="en-US" sz="3200" dirty="0" smtClean="0"/>
              <a:t>P values </a:t>
            </a:r>
          </a:p>
          <a:p>
            <a:pPr marL="342900" indent="-342900">
              <a:buFont typeface="+mj-lt"/>
              <a:buAutoNum type="arabicPeriod"/>
            </a:pPr>
            <a:r>
              <a:rPr lang="en-US" sz="3200" dirty="0"/>
              <a:t>N</a:t>
            </a:r>
            <a:r>
              <a:rPr lang="en-US" sz="3200" dirty="0" smtClean="0"/>
              <a:t>ull hypothesis</a:t>
            </a:r>
            <a:endParaRPr lang="en-US" sz="3200" dirty="0"/>
          </a:p>
        </p:txBody>
      </p:sp>
    </p:spTree>
    <p:extLst>
      <p:ext uri="{BB962C8B-B14F-4D97-AF65-F5344CB8AC3E}">
        <p14:creationId xmlns:p14="http://schemas.microsoft.com/office/powerpoint/2010/main" val="651282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Dummy Variables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03676275"/>
              </p:ext>
            </p:extLst>
          </p:nvPr>
        </p:nvGraphicFramePr>
        <p:xfrm>
          <a:off x="1918702" y="1122944"/>
          <a:ext cx="5813594" cy="4143741"/>
        </p:xfrm>
        <a:graphic>
          <a:graphicData uri="http://schemas.openxmlformats.org/drawingml/2006/table">
            <a:tbl>
              <a:tblPr/>
              <a:tblGrid>
                <a:gridCol w="959131">
                  <a:extLst>
                    <a:ext uri="{9D8B030D-6E8A-4147-A177-3AD203B41FA5}">
                      <a16:colId xmlns:a16="http://schemas.microsoft.com/office/drawing/2014/main" val="1838879499"/>
                    </a:ext>
                  </a:extLst>
                </a:gridCol>
                <a:gridCol w="1031517">
                  <a:extLst>
                    <a:ext uri="{9D8B030D-6E8A-4147-A177-3AD203B41FA5}">
                      <a16:colId xmlns:a16="http://schemas.microsoft.com/office/drawing/2014/main" val="2196968266"/>
                    </a:ext>
                  </a:extLst>
                </a:gridCol>
                <a:gridCol w="1375355">
                  <a:extLst>
                    <a:ext uri="{9D8B030D-6E8A-4147-A177-3AD203B41FA5}">
                      <a16:colId xmlns:a16="http://schemas.microsoft.com/office/drawing/2014/main" val="701240692"/>
                    </a:ext>
                  </a:extLst>
                </a:gridCol>
                <a:gridCol w="1209219">
                  <a:extLst>
                    <a:ext uri="{9D8B030D-6E8A-4147-A177-3AD203B41FA5}">
                      <a16:colId xmlns:a16="http://schemas.microsoft.com/office/drawing/2014/main" val="4167202541"/>
                    </a:ext>
                  </a:extLst>
                </a:gridCol>
                <a:gridCol w="1238372">
                  <a:extLst>
                    <a:ext uri="{9D8B030D-6E8A-4147-A177-3AD203B41FA5}">
                      <a16:colId xmlns:a16="http://schemas.microsoft.com/office/drawing/2014/main" val="698970820"/>
                    </a:ext>
                  </a:extLst>
                </a:gridCol>
              </a:tblGrid>
              <a:tr h="224300">
                <a:tc>
                  <a:txBody>
                    <a:bodyPr/>
                    <a:lstStyle/>
                    <a:p>
                      <a:pPr algn="l" fontAlgn="b"/>
                      <a:r>
                        <a:rPr lang="en-US" sz="1600" b="0" i="0" u="none" strike="noStrike">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979672149"/>
                  </a:ext>
                </a:extLst>
              </a:tr>
              <a:tr h="377019">
                <a:tc>
                  <a:txBody>
                    <a:bodyPr/>
                    <a:lstStyle/>
                    <a:p>
                      <a:pPr algn="l" fontAlgn="b"/>
                      <a:r>
                        <a:rPr lang="en-US" sz="1600" b="1" i="0" u="sng"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600" b="1" i="0" u="sng" strike="noStrike">
                          <a:solidFill>
                            <a:srgbClr val="000000"/>
                          </a:solidFill>
                          <a:effectLst/>
                          <a:latin typeface="Calibri" panose="020F0502020204030204" pitchFamily="34" charset="0"/>
                        </a:rPr>
                        <a:t>R&amp;D Spend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Marketing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605245063"/>
                  </a:ext>
                </a:extLst>
              </a:tr>
              <a:tr h="377019">
                <a:tc>
                  <a:txBody>
                    <a:bodyPr/>
                    <a:lstStyle/>
                    <a:p>
                      <a:pPr algn="r" fontAlgn="b"/>
                      <a:r>
                        <a:rPr lang="en-US" sz="1600" b="0" i="0" u="none" strike="noStrike">
                          <a:solidFill>
                            <a:srgbClr val="000000"/>
                          </a:solidFill>
                          <a:effectLst/>
                          <a:latin typeface="Calibri" panose="020F0502020204030204" pitchFamily="34" charset="0"/>
                        </a:rPr>
                        <a:t>192261.83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165349.2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136897.8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471784.1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039556"/>
                  </a:ext>
                </a:extLst>
              </a:tr>
              <a:tr h="377019">
                <a:tc>
                  <a:txBody>
                    <a:bodyPr/>
                    <a:lstStyle/>
                    <a:p>
                      <a:pPr algn="r" fontAlgn="b"/>
                      <a:r>
                        <a:rPr lang="en-US" sz="1600" b="0" i="0" u="none" strike="noStrike">
                          <a:solidFill>
                            <a:srgbClr val="000000"/>
                          </a:solidFill>
                          <a:effectLst/>
                          <a:latin typeface="Calibri" panose="020F0502020204030204" pitchFamily="34" charset="0"/>
                        </a:rPr>
                        <a:t>191792.06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162597.7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151377.59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443898.53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425194"/>
                  </a:ext>
                </a:extLst>
              </a:tr>
              <a:tr h="377019">
                <a:tc>
                  <a:txBody>
                    <a:bodyPr/>
                    <a:lstStyle/>
                    <a:p>
                      <a:pPr algn="r" fontAlgn="b"/>
                      <a:r>
                        <a:rPr lang="en-US" sz="1600" b="0" i="0" u="none" strike="noStrike">
                          <a:solidFill>
                            <a:srgbClr val="000000"/>
                          </a:solidFill>
                          <a:effectLst/>
                          <a:latin typeface="Calibri" panose="020F0502020204030204" pitchFamily="34" charset="0"/>
                        </a:rPr>
                        <a:t>191050.39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153441.51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101145.55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407934.54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923995"/>
                  </a:ext>
                </a:extLst>
              </a:tr>
              <a:tr h="377019">
                <a:tc>
                  <a:txBody>
                    <a:bodyPr/>
                    <a:lstStyle/>
                    <a:p>
                      <a:pPr algn="r" fontAlgn="b"/>
                      <a:r>
                        <a:rPr lang="en-US" sz="1600" b="0" i="0" u="none" strike="noStrike">
                          <a:solidFill>
                            <a:srgbClr val="000000"/>
                          </a:solidFill>
                          <a:effectLst/>
                          <a:latin typeface="Calibri" panose="020F0502020204030204" pitchFamily="34" charset="0"/>
                        </a:rPr>
                        <a:t>182901.99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144372.41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118671.85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383199.62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210433"/>
                  </a:ext>
                </a:extLst>
              </a:tr>
              <a:tr h="377019">
                <a:tc>
                  <a:txBody>
                    <a:bodyPr/>
                    <a:lstStyle/>
                    <a:p>
                      <a:pPr algn="r" fontAlgn="b"/>
                      <a:r>
                        <a:rPr lang="en-US" sz="1600" b="0" i="0" u="none" strike="noStrike">
                          <a:solidFill>
                            <a:srgbClr val="000000"/>
                          </a:solidFill>
                          <a:effectLst/>
                          <a:latin typeface="Calibri" panose="020F0502020204030204" pitchFamily="34" charset="0"/>
                        </a:rPr>
                        <a:t>166187.94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142107.34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91391.77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366168.42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605098"/>
                  </a:ext>
                </a:extLst>
              </a:tr>
              <a:tr h="377019">
                <a:tc>
                  <a:txBody>
                    <a:bodyPr/>
                    <a:lstStyle/>
                    <a:p>
                      <a:pPr algn="r" fontAlgn="b"/>
                      <a:r>
                        <a:rPr lang="en-US" sz="1600" b="0" i="0" u="none" strike="noStrike">
                          <a:solidFill>
                            <a:srgbClr val="000000"/>
                          </a:solidFill>
                          <a:effectLst/>
                          <a:latin typeface="Calibri" panose="020F0502020204030204" pitchFamily="34" charset="0"/>
                        </a:rPr>
                        <a:t>156991.12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131876.9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99814.71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362861.36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330478"/>
                  </a:ext>
                </a:extLst>
              </a:tr>
              <a:tr h="377019">
                <a:tc>
                  <a:txBody>
                    <a:bodyPr/>
                    <a:lstStyle/>
                    <a:p>
                      <a:pPr algn="r" fontAlgn="b"/>
                      <a:r>
                        <a:rPr lang="en-US" sz="1600" b="0" i="0" u="none" strike="noStrike">
                          <a:solidFill>
                            <a:srgbClr val="000000"/>
                          </a:solidFill>
                          <a:effectLst/>
                          <a:latin typeface="Calibri" panose="020F0502020204030204" pitchFamily="34" charset="0"/>
                        </a:rPr>
                        <a:t>156122.51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134615.46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147198.87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127716.82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55291"/>
                  </a:ext>
                </a:extLst>
              </a:tr>
              <a:tr h="377019">
                <a:tc>
                  <a:txBody>
                    <a:bodyPr/>
                    <a:lstStyle/>
                    <a:p>
                      <a:pPr algn="r" fontAlgn="b"/>
                      <a:r>
                        <a:rPr lang="en-US" sz="1600" b="0" i="0" u="none" strike="noStrike">
                          <a:solidFill>
                            <a:srgbClr val="000000"/>
                          </a:solidFill>
                          <a:effectLst/>
                          <a:latin typeface="Calibri" panose="020F0502020204030204" pitchFamily="34" charset="0"/>
                        </a:rPr>
                        <a:t>155752.6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130298.13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145530.06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323876.68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988274"/>
                  </a:ext>
                </a:extLst>
              </a:tr>
              <a:tr h="377019">
                <a:tc>
                  <a:txBody>
                    <a:bodyPr/>
                    <a:lstStyle/>
                    <a:p>
                      <a:pPr algn="r" fontAlgn="b"/>
                      <a:r>
                        <a:rPr lang="en-US" sz="1600" b="0" i="0" u="none" strike="noStrike">
                          <a:solidFill>
                            <a:srgbClr val="000000"/>
                          </a:solidFill>
                          <a:effectLst/>
                          <a:latin typeface="Calibri" panose="020F0502020204030204" pitchFamily="34" charset="0"/>
                        </a:rPr>
                        <a:t>152211.77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120542.52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148718.95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311613.29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10535"/>
                  </a:ext>
                </a:extLst>
              </a:tr>
            </a:tbl>
          </a:graphicData>
        </a:graphic>
      </p:graphicFrame>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077" y="5399029"/>
            <a:ext cx="5868219" cy="762106"/>
          </a:xfrm>
          <a:prstGeom prst="rect">
            <a:avLst/>
          </a:prstGeom>
        </p:spPr>
      </p:pic>
      <p:sp>
        <p:nvSpPr>
          <p:cNvPr id="7" name="Rectangle 6"/>
          <p:cNvSpPr/>
          <p:nvPr/>
        </p:nvSpPr>
        <p:spPr>
          <a:xfrm>
            <a:off x="8523705" y="1913885"/>
            <a:ext cx="3203074" cy="3064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8582526" y="2069432"/>
            <a:ext cx="3031958"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State : Categorical variable</a:t>
            </a:r>
          </a:p>
          <a:p>
            <a:pPr marL="285750" indent="-285750">
              <a:buFont typeface="Arial" panose="020B0604020202020204" pitchFamily="34" charset="0"/>
              <a:buChar char="•"/>
            </a:pPr>
            <a:r>
              <a:rPr lang="en-US" dirty="0" smtClean="0"/>
              <a:t>Dummy variables to replace the categorical variables.</a:t>
            </a:r>
            <a:endParaRPr lang="en-US" dirty="0"/>
          </a:p>
        </p:txBody>
      </p:sp>
    </p:spTree>
    <p:extLst>
      <p:ext uri="{BB962C8B-B14F-4D97-AF65-F5344CB8AC3E}">
        <p14:creationId xmlns:p14="http://schemas.microsoft.com/office/powerpoint/2010/main" val="3664849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Dummy Variables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50283381"/>
              </p:ext>
            </p:extLst>
          </p:nvPr>
        </p:nvGraphicFramePr>
        <p:xfrm>
          <a:off x="529389" y="1241177"/>
          <a:ext cx="6240387" cy="4157851"/>
        </p:xfrm>
        <a:graphic>
          <a:graphicData uri="http://schemas.openxmlformats.org/drawingml/2006/table">
            <a:tbl>
              <a:tblPr/>
              <a:tblGrid>
                <a:gridCol w="1029544">
                  <a:extLst>
                    <a:ext uri="{9D8B030D-6E8A-4147-A177-3AD203B41FA5}">
                      <a16:colId xmlns:a16="http://schemas.microsoft.com/office/drawing/2014/main" val="1838879499"/>
                    </a:ext>
                  </a:extLst>
                </a:gridCol>
                <a:gridCol w="1107243">
                  <a:extLst>
                    <a:ext uri="{9D8B030D-6E8A-4147-A177-3AD203B41FA5}">
                      <a16:colId xmlns:a16="http://schemas.microsoft.com/office/drawing/2014/main" val="2196968266"/>
                    </a:ext>
                  </a:extLst>
                </a:gridCol>
                <a:gridCol w="1476324">
                  <a:extLst>
                    <a:ext uri="{9D8B030D-6E8A-4147-A177-3AD203B41FA5}">
                      <a16:colId xmlns:a16="http://schemas.microsoft.com/office/drawing/2014/main" val="701240692"/>
                    </a:ext>
                  </a:extLst>
                </a:gridCol>
                <a:gridCol w="1297991">
                  <a:extLst>
                    <a:ext uri="{9D8B030D-6E8A-4147-A177-3AD203B41FA5}">
                      <a16:colId xmlns:a16="http://schemas.microsoft.com/office/drawing/2014/main" val="4167202541"/>
                    </a:ext>
                  </a:extLst>
                </a:gridCol>
                <a:gridCol w="1329285">
                  <a:extLst>
                    <a:ext uri="{9D8B030D-6E8A-4147-A177-3AD203B41FA5}">
                      <a16:colId xmlns:a16="http://schemas.microsoft.com/office/drawing/2014/main" val="698970820"/>
                    </a:ext>
                  </a:extLst>
                </a:gridCol>
              </a:tblGrid>
              <a:tr h="261695">
                <a:tc>
                  <a:txBody>
                    <a:bodyPr/>
                    <a:lstStyle/>
                    <a:p>
                      <a:pPr algn="l" fontAlgn="b"/>
                      <a:r>
                        <a:rPr lang="en-US" sz="1600" b="0" i="0" u="none" strike="noStrike">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979672149"/>
                  </a:ext>
                </a:extLst>
              </a:tr>
              <a:tr h="513551">
                <a:tc>
                  <a:txBody>
                    <a:bodyPr/>
                    <a:lstStyle/>
                    <a:p>
                      <a:pPr algn="l" fontAlgn="b"/>
                      <a:r>
                        <a:rPr lang="en-US" sz="1600" b="1" i="0" u="sng"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600" b="1" i="0" u="sng" strike="noStrike">
                          <a:solidFill>
                            <a:srgbClr val="000000"/>
                          </a:solidFill>
                          <a:effectLst/>
                          <a:latin typeface="Calibri" panose="020F0502020204030204" pitchFamily="34" charset="0"/>
                        </a:rPr>
                        <a:t>R&amp;D Spend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Marketing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605245063"/>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192261.83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165349.2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136897.8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471784.1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039556"/>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191792.06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162597.7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151377.59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443898.53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42519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191050.39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153441.51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101145.55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407934.54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923995"/>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182901.99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144372.41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118671.85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383199.62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210433"/>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166187.94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142107.34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91391.77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366168.42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60509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156991.12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131876.9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99814.71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362861.36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33047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156122.51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134615.46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147198.87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127716.82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55291"/>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155752.6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130298.13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145530.06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323876.68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98827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152211.77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120542.52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148718.95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311613.29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10535"/>
                  </a:ext>
                </a:extLst>
              </a:tr>
            </a:tbl>
          </a:graphicData>
        </a:graphic>
      </p:graphicFrame>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89" y="5399029"/>
            <a:ext cx="6240387" cy="76210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641963171"/>
              </p:ext>
            </p:extLst>
          </p:nvPr>
        </p:nvGraphicFramePr>
        <p:xfrm>
          <a:off x="7331239" y="1241176"/>
          <a:ext cx="2999877" cy="4157855"/>
        </p:xfrm>
        <a:graphic>
          <a:graphicData uri="http://schemas.openxmlformats.org/drawingml/2006/table">
            <a:tbl>
              <a:tblPr/>
              <a:tblGrid>
                <a:gridCol w="999959">
                  <a:extLst>
                    <a:ext uri="{9D8B030D-6E8A-4147-A177-3AD203B41FA5}">
                      <a16:colId xmlns:a16="http://schemas.microsoft.com/office/drawing/2014/main" val="1891412545"/>
                    </a:ext>
                  </a:extLst>
                </a:gridCol>
                <a:gridCol w="999959">
                  <a:extLst>
                    <a:ext uri="{9D8B030D-6E8A-4147-A177-3AD203B41FA5}">
                      <a16:colId xmlns:a16="http://schemas.microsoft.com/office/drawing/2014/main" val="2026713738"/>
                    </a:ext>
                  </a:extLst>
                </a:gridCol>
                <a:gridCol w="999959">
                  <a:extLst>
                    <a:ext uri="{9D8B030D-6E8A-4147-A177-3AD203B41FA5}">
                      <a16:colId xmlns:a16="http://schemas.microsoft.com/office/drawing/2014/main" val="3999946819"/>
                    </a:ext>
                  </a:extLst>
                </a:gridCol>
              </a:tblGrid>
              <a:tr h="744308">
                <a:tc>
                  <a:txBody>
                    <a:bodyPr/>
                    <a:lstStyle/>
                    <a:p>
                      <a:pPr algn="l" fontAlgn="b"/>
                      <a:r>
                        <a:rPr lang="en-US" sz="1600" b="1" i="0" u="sng" strike="noStrike">
                          <a:solidFill>
                            <a:srgbClr val="000000"/>
                          </a:solidFill>
                          <a:effectLst/>
                          <a:latin typeface="Calibri" panose="020F0502020204030204" pitchFamily="34" charset="0"/>
                        </a:rPr>
                        <a:t>New York</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802191882"/>
                  </a:ext>
                </a:extLst>
              </a:tr>
              <a:tr h="379283">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4678997"/>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3865322"/>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5111315"/>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19255"/>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196726"/>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5978420"/>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147831"/>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508442"/>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6919094"/>
                  </a:ext>
                </a:extLst>
              </a:tr>
            </a:tbl>
          </a:graphicData>
        </a:graphic>
      </p:graphicFrame>
      <p:cxnSp>
        <p:nvCxnSpPr>
          <p:cNvPr id="8" name="Straight Connector 7"/>
          <p:cNvCxnSpPr/>
          <p:nvPr/>
        </p:nvCxnSpPr>
        <p:spPr>
          <a:xfrm>
            <a:off x="5518491" y="1989221"/>
            <a:ext cx="1251285" cy="3409808"/>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a:xfrm flipH="1">
            <a:off x="5518491" y="1989221"/>
            <a:ext cx="1251285" cy="3409807"/>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3" name="Right Brace 12"/>
          <p:cNvSpPr/>
          <p:nvPr/>
        </p:nvSpPr>
        <p:spPr>
          <a:xfrm>
            <a:off x="10446079" y="1241176"/>
            <a:ext cx="395705" cy="74804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p:cNvSpPr/>
          <p:nvPr/>
        </p:nvSpPr>
        <p:spPr>
          <a:xfrm>
            <a:off x="10892579" y="1241176"/>
            <a:ext cx="1257654" cy="748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Dummy variables</a:t>
            </a:r>
            <a:endParaRPr lang="en-US" dirty="0"/>
          </a:p>
        </p:txBody>
      </p:sp>
      <p:sp>
        <p:nvSpPr>
          <p:cNvPr id="15" name="TextBox 14"/>
          <p:cNvSpPr txBox="1"/>
          <p:nvPr/>
        </p:nvSpPr>
        <p:spPr>
          <a:xfrm>
            <a:off x="689809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4</a:t>
            </a:r>
            <a:r>
              <a:rPr lang="en-US" sz="2800" dirty="0" smtClean="0"/>
              <a:t>*D</a:t>
            </a:r>
            <a:r>
              <a:rPr lang="en-US" sz="2800" baseline="-25000" dirty="0" smtClean="0"/>
              <a:t>1</a:t>
            </a:r>
            <a:endParaRPr lang="en-US" sz="2800" baseline="-25000" dirty="0"/>
          </a:p>
        </p:txBody>
      </p:sp>
      <p:sp>
        <p:nvSpPr>
          <p:cNvPr id="17" name="TextBox 16"/>
          <p:cNvSpPr txBox="1"/>
          <p:nvPr/>
        </p:nvSpPr>
        <p:spPr>
          <a:xfrm>
            <a:off x="816542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5</a:t>
            </a:r>
            <a:r>
              <a:rPr lang="en-US" sz="2800" dirty="0" smtClean="0"/>
              <a:t>*D</a:t>
            </a:r>
            <a:r>
              <a:rPr lang="en-US" sz="2800" baseline="-25000" dirty="0"/>
              <a:t>2</a:t>
            </a:r>
          </a:p>
        </p:txBody>
      </p:sp>
      <p:cxnSp>
        <p:nvCxnSpPr>
          <p:cNvPr id="19" name="Straight Connector 18"/>
          <p:cNvCxnSpPr/>
          <p:nvPr/>
        </p:nvCxnSpPr>
        <p:spPr>
          <a:xfrm>
            <a:off x="9367243" y="1989221"/>
            <a:ext cx="915746" cy="3409807"/>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0" name="Action Button: Help 19">
            <a:hlinkClick r:id="" action="ppaction://noaction" highlightClick="1"/>
          </p:cNvPr>
          <p:cNvSpPr/>
          <p:nvPr/>
        </p:nvSpPr>
        <p:spPr>
          <a:xfrm>
            <a:off x="9561095" y="5518472"/>
            <a:ext cx="884984" cy="642663"/>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9204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Dummy Variables Trap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50283381"/>
              </p:ext>
            </p:extLst>
          </p:nvPr>
        </p:nvGraphicFramePr>
        <p:xfrm>
          <a:off x="529389" y="1241177"/>
          <a:ext cx="6240387" cy="4157851"/>
        </p:xfrm>
        <a:graphic>
          <a:graphicData uri="http://schemas.openxmlformats.org/drawingml/2006/table">
            <a:tbl>
              <a:tblPr/>
              <a:tblGrid>
                <a:gridCol w="1029544">
                  <a:extLst>
                    <a:ext uri="{9D8B030D-6E8A-4147-A177-3AD203B41FA5}">
                      <a16:colId xmlns:a16="http://schemas.microsoft.com/office/drawing/2014/main" val="1838879499"/>
                    </a:ext>
                  </a:extLst>
                </a:gridCol>
                <a:gridCol w="1107243">
                  <a:extLst>
                    <a:ext uri="{9D8B030D-6E8A-4147-A177-3AD203B41FA5}">
                      <a16:colId xmlns:a16="http://schemas.microsoft.com/office/drawing/2014/main" val="2196968266"/>
                    </a:ext>
                  </a:extLst>
                </a:gridCol>
                <a:gridCol w="1476324">
                  <a:extLst>
                    <a:ext uri="{9D8B030D-6E8A-4147-A177-3AD203B41FA5}">
                      <a16:colId xmlns:a16="http://schemas.microsoft.com/office/drawing/2014/main" val="701240692"/>
                    </a:ext>
                  </a:extLst>
                </a:gridCol>
                <a:gridCol w="1297991">
                  <a:extLst>
                    <a:ext uri="{9D8B030D-6E8A-4147-A177-3AD203B41FA5}">
                      <a16:colId xmlns:a16="http://schemas.microsoft.com/office/drawing/2014/main" val="4167202541"/>
                    </a:ext>
                  </a:extLst>
                </a:gridCol>
                <a:gridCol w="1329285">
                  <a:extLst>
                    <a:ext uri="{9D8B030D-6E8A-4147-A177-3AD203B41FA5}">
                      <a16:colId xmlns:a16="http://schemas.microsoft.com/office/drawing/2014/main" val="698970820"/>
                    </a:ext>
                  </a:extLst>
                </a:gridCol>
              </a:tblGrid>
              <a:tr h="261695">
                <a:tc>
                  <a:txBody>
                    <a:bodyPr/>
                    <a:lstStyle/>
                    <a:p>
                      <a:pPr algn="l" fontAlgn="b"/>
                      <a:r>
                        <a:rPr lang="en-US" sz="1600" b="0" i="0" u="none" strike="noStrike">
                          <a:solidFill>
                            <a:srgbClr val="000000"/>
                          </a:solidFill>
                          <a:effectLst/>
                          <a:latin typeface="Calibri" panose="020F0502020204030204" pitchFamily="34" charset="0"/>
                        </a:rPr>
                        <a:t>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dirty="0">
                          <a:solidFill>
                            <a:srgbClr val="000000"/>
                          </a:solidFill>
                          <a:effectLst/>
                          <a:latin typeface="Calibri" panose="020F0502020204030204" pitchFamily="34" charset="0"/>
                        </a:rPr>
                        <a:t>X3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l" fontAlgn="b"/>
                      <a:r>
                        <a:rPr lang="en-US" sz="1600" b="0" i="0" u="none" strike="noStrike">
                          <a:solidFill>
                            <a:srgbClr val="000000"/>
                          </a:solidFill>
                          <a:effectLst/>
                          <a:latin typeface="Calibri" panose="020F0502020204030204" pitchFamily="34" charset="0"/>
                        </a:rPr>
                        <a:t>X4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979672149"/>
                  </a:ext>
                </a:extLst>
              </a:tr>
              <a:tr h="513551">
                <a:tc>
                  <a:txBody>
                    <a:bodyPr/>
                    <a:lstStyle/>
                    <a:p>
                      <a:pPr algn="l" fontAlgn="b"/>
                      <a:r>
                        <a:rPr lang="en-US" sz="1600" b="1" i="0" u="sng"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algn="l" fontAlgn="b"/>
                      <a:r>
                        <a:rPr lang="en-US" sz="1600" b="1" i="0" u="sng" strike="noStrike">
                          <a:solidFill>
                            <a:srgbClr val="000000"/>
                          </a:solidFill>
                          <a:effectLst/>
                          <a:latin typeface="Calibri" panose="020F0502020204030204" pitchFamily="34" charset="0"/>
                        </a:rPr>
                        <a:t>R&amp;D Spend</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Administration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Marketing Spend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a:solidFill>
                            <a:srgbClr val="000000"/>
                          </a:solidFill>
                          <a:effectLst/>
                          <a:latin typeface="Calibri" panose="020F0502020204030204" pitchFamily="34" charset="0"/>
                        </a:rPr>
                        <a:t>State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605245063"/>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192261.83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165349.2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136897.8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471784.1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039556"/>
                  </a:ext>
                </a:extLst>
              </a:tr>
              <a:tr h="375845">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191792.06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162597.7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151377.59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443898.53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42519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191050.39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153441.51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101145.55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407934.54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923995"/>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182901.99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144372.41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118671.85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383199.62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210433"/>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166187.94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142107.34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91391.77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366168.42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60509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156991.12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131876.9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99814.71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362861.36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330478"/>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156122.51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134615.46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147198.87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127716.82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255291"/>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155752.6</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130298.13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145530.06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323876.68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Arial" panose="020B0604020202020204" pitchFamily="34" charset="0"/>
                          <a:cs typeface="Arial" panose="020B0604020202020204" pitchFamily="34" charset="0"/>
                        </a:rPr>
                        <a:t>Florida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988274"/>
                  </a:ext>
                </a:extLst>
              </a:tr>
              <a:tr h="375845">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152211.77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120542.52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148718.95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311613.29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Arial" panose="020B0604020202020204" pitchFamily="34" charset="0"/>
                          <a:cs typeface="Arial" panose="020B0604020202020204" pitchFamily="34" charset="0"/>
                        </a:rPr>
                        <a:t>New York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10535"/>
                  </a:ext>
                </a:extLst>
              </a:tr>
            </a:tbl>
          </a:graphicData>
        </a:graphic>
      </p:graphicFrame>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89" y="5399029"/>
            <a:ext cx="6240387" cy="76210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641963171"/>
              </p:ext>
            </p:extLst>
          </p:nvPr>
        </p:nvGraphicFramePr>
        <p:xfrm>
          <a:off x="7331239" y="1241176"/>
          <a:ext cx="2999877" cy="4157855"/>
        </p:xfrm>
        <a:graphic>
          <a:graphicData uri="http://schemas.openxmlformats.org/drawingml/2006/table">
            <a:tbl>
              <a:tblPr/>
              <a:tblGrid>
                <a:gridCol w="999959">
                  <a:extLst>
                    <a:ext uri="{9D8B030D-6E8A-4147-A177-3AD203B41FA5}">
                      <a16:colId xmlns:a16="http://schemas.microsoft.com/office/drawing/2014/main" val="1891412545"/>
                    </a:ext>
                  </a:extLst>
                </a:gridCol>
                <a:gridCol w="999959">
                  <a:extLst>
                    <a:ext uri="{9D8B030D-6E8A-4147-A177-3AD203B41FA5}">
                      <a16:colId xmlns:a16="http://schemas.microsoft.com/office/drawing/2014/main" val="2026713738"/>
                    </a:ext>
                  </a:extLst>
                </a:gridCol>
                <a:gridCol w="999959">
                  <a:extLst>
                    <a:ext uri="{9D8B030D-6E8A-4147-A177-3AD203B41FA5}">
                      <a16:colId xmlns:a16="http://schemas.microsoft.com/office/drawing/2014/main" val="3999946819"/>
                    </a:ext>
                  </a:extLst>
                </a:gridCol>
              </a:tblGrid>
              <a:tr h="744308">
                <a:tc>
                  <a:txBody>
                    <a:bodyPr/>
                    <a:lstStyle/>
                    <a:p>
                      <a:pPr algn="l" fontAlgn="b"/>
                      <a:r>
                        <a:rPr lang="en-US" sz="1600" b="1" i="0" u="sng" strike="noStrike">
                          <a:solidFill>
                            <a:srgbClr val="000000"/>
                          </a:solidFill>
                          <a:effectLst/>
                          <a:latin typeface="Calibri" panose="020F0502020204030204" pitchFamily="34" charset="0"/>
                        </a:rPr>
                        <a:t>New York</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California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algn="l" fontAlgn="b"/>
                      <a:r>
                        <a:rPr lang="en-US" sz="1600" b="1" i="0" u="sng" strike="noStrike" dirty="0">
                          <a:solidFill>
                            <a:srgbClr val="000000"/>
                          </a:solidFill>
                          <a:effectLst/>
                          <a:latin typeface="Calibri" panose="020F0502020204030204" pitchFamily="34" charset="0"/>
                        </a:rPr>
                        <a:t>Florida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802191882"/>
                  </a:ext>
                </a:extLst>
              </a:tr>
              <a:tr h="379283">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4678997"/>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3865322"/>
                  </a:ext>
                </a:extLst>
              </a:tr>
              <a:tr h="379283">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5111315"/>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19255"/>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196726"/>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5978420"/>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147831"/>
                  </a:ext>
                </a:extLst>
              </a:tr>
              <a:tr h="379283">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508442"/>
                  </a:ext>
                </a:extLst>
              </a:tr>
              <a:tr h="379283">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6919094"/>
                  </a:ext>
                </a:extLst>
              </a:tr>
            </a:tbl>
          </a:graphicData>
        </a:graphic>
      </p:graphicFrame>
      <p:sp>
        <p:nvSpPr>
          <p:cNvPr id="13" name="Right Brace 12"/>
          <p:cNvSpPr/>
          <p:nvPr/>
        </p:nvSpPr>
        <p:spPr>
          <a:xfrm>
            <a:off x="10446079" y="1241176"/>
            <a:ext cx="395705" cy="74804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p:cNvSpPr/>
          <p:nvPr/>
        </p:nvSpPr>
        <p:spPr>
          <a:xfrm>
            <a:off x="10892579" y="1241176"/>
            <a:ext cx="1257654" cy="748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Dummy variables</a:t>
            </a:r>
            <a:endParaRPr lang="en-US" dirty="0"/>
          </a:p>
        </p:txBody>
      </p:sp>
      <p:sp>
        <p:nvSpPr>
          <p:cNvPr id="15" name="TextBox 14"/>
          <p:cNvSpPr txBox="1"/>
          <p:nvPr/>
        </p:nvSpPr>
        <p:spPr>
          <a:xfrm>
            <a:off x="689809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4</a:t>
            </a:r>
            <a:r>
              <a:rPr lang="en-US" sz="2800" dirty="0" smtClean="0"/>
              <a:t>*D</a:t>
            </a:r>
            <a:r>
              <a:rPr lang="en-US" sz="2800" baseline="-25000" dirty="0" smtClean="0"/>
              <a:t>1</a:t>
            </a:r>
            <a:endParaRPr lang="en-US" sz="2800" baseline="-25000" dirty="0"/>
          </a:p>
        </p:txBody>
      </p:sp>
      <p:sp>
        <p:nvSpPr>
          <p:cNvPr id="17" name="TextBox 16"/>
          <p:cNvSpPr txBox="1"/>
          <p:nvPr/>
        </p:nvSpPr>
        <p:spPr>
          <a:xfrm>
            <a:off x="8165427" y="5518472"/>
            <a:ext cx="1267330" cy="523220"/>
          </a:xfrm>
          <a:custGeom>
            <a:avLst/>
            <a:gdLst>
              <a:gd name="connsiteX0" fmla="*/ 0 w 1684424"/>
              <a:gd name="connsiteY0" fmla="*/ 0 h 523220"/>
              <a:gd name="connsiteX1" fmla="*/ 1684424 w 1684424"/>
              <a:gd name="connsiteY1" fmla="*/ 0 h 523220"/>
              <a:gd name="connsiteX2" fmla="*/ 1684424 w 1684424"/>
              <a:gd name="connsiteY2" fmla="*/ 523220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235245 w 1684424"/>
              <a:gd name="connsiteY2" fmla="*/ 491135 h 523220"/>
              <a:gd name="connsiteX3" fmla="*/ 0 w 1684424"/>
              <a:gd name="connsiteY3" fmla="*/ 523220 h 523220"/>
              <a:gd name="connsiteX4" fmla="*/ 0 w 1684424"/>
              <a:gd name="connsiteY4" fmla="*/ 0 h 523220"/>
              <a:gd name="connsiteX0" fmla="*/ 0 w 1684424"/>
              <a:gd name="connsiteY0" fmla="*/ 0 h 523220"/>
              <a:gd name="connsiteX1" fmla="*/ 1684424 w 1684424"/>
              <a:gd name="connsiteY1" fmla="*/ 0 h 523220"/>
              <a:gd name="connsiteX2" fmla="*/ 1443793 w 1684424"/>
              <a:gd name="connsiteY2" fmla="*/ 491135 h 523220"/>
              <a:gd name="connsiteX3" fmla="*/ 0 w 1684424"/>
              <a:gd name="connsiteY3" fmla="*/ 523220 h 523220"/>
              <a:gd name="connsiteX4" fmla="*/ 0 w 1684424"/>
              <a:gd name="connsiteY4" fmla="*/ 0 h 523220"/>
              <a:gd name="connsiteX0" fmla="*/ 0 w 1443793"/>
              <a:gd name="connsiteY0" fmla="*/ 0 h 523220"/>
              <a:gd name="connsiteX1" fmla="*/ 1299414 w 1443793"/>
              <a:gd name="connsiteY1" fmla="*/ 0 h 523220"/>
              <a:gd name="connsiteX2" fmla="*/ 1443793 w 1443793"/>
              <a:gd name="connsiteY2" fmla="*/ 491135 h 523220"/>
              <a:gd name="connsiteX3" fmla="*/ 0 w 1443793"/>
              <a:gd name="connsiteY3" fmla="*/ 523220 h 523220"/>
              <a:gd name="connsiteX4" fmla="*/ 0 w 1443793"/>
              <a:gd name="connsiteY4" fmla="*/ 0 h 523220"/>
              <a:gd name="connsiteX0" fmla="*/ 0 w 1299414"/>
              <a:gd name="connsiteY0" fmla="*/ 0 h 523220"/>
              <a:gd name="connsiteX1" fmla="*/ 1299414 w 1299414"/>
              <a:gd name="connsiteY1" fmla="*/ 0 h 523220"/>
              <a:gd name="connsiteX2" fmla="*/ 1267330 w 1299414"/>
              <a:gd name="connsiteY2" fmla="*/ 491135 h 523220"/>
              <a:gd name="connsiteX3" fmla="*/ 0 w 1299414"/>
              <a:gd name="connsiteY3" fmla="*/ 523220 h 523220"/>
              <a:gd name="connsiteX4" fmla="*/ 0 w 1299414"/>
              <a:gd name="connsiteY4" fmla="*/ 0 h 523220"/>
              <a:gd name="connsiteX0" fmla="*/ 0 w 1267330"/>
              <a:gd name="connsiteY0" fmla="*/ 0 h 523220"/>
              <a:gd name="connsiteX1" fmla="*/ 1203161 w 1267330"/>
              <a:gd name="connsiteY1" fmla="*/ 0 h 523220"/>
              <a:gd name="connsiteX2" fmla="*/ 1267330 w 1267330"/>
              <a:gd name="connsiteY2" fmla="*/ 491135 h 523220"/>
              <a:gd name="connsiteX3" fmla="*/ 0 w 1267330"/>
              <a:gd name="connsiteY3" fmla="*/ 523220 h 523220"/>
              <a:gd name="connsiteX4" fmla="*/ 0 w 1267330"/>
              <a:gd name="connsiteY4" fmla="*/ 0 h 523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330" h="523220">
                <a:moveTo>
                  <a:pt x="0" y="0"/>
                </a:moveTo>
                <a:lnTo>
                  <a:pt x="1203161" y="0"/>
                </a:lnTo>
                <a:lnTo>
                  <a:pt x="1267330" y="491135"/>
                </a:lnTo>
                <a:lnTo>
                  <a:pt x="0" y="523220"/>
                </a:lnTo>
                <a:lnTo>
                  <a:pt x="0" y="0"/>
                </a:lnTo>
                <a:close/>
              </a:path>
            </a:pathLst>
          </a:custGeom>
          <a:noFill/>
        </p:spPr>
        <p:txBody>
          <a:bodyPr wrap="square" rtlCol="0">
            <a:spAutoFit/>
          </a:bodyPr>
          <a:lstStyle/>
          <a:p>
            <a:r>
              <a:rPr lang="en-US" sz="2800" dirty="0" smtClean="0"/>
              <a:t>+ b</a:t>
            </a:r>
            <a:r>
              <a:rPr lang="en-US" sz="2800" baseline="-25000" dirty="0" smtClean="0"/>
              <a:t>5</a:t>
            </a:r>
            <a:r>
              <a:rPr lang="en-US" sz="2800" dirty="0" smtClean="0"/>
              <a:t>*D</a:t>
            </a:r>
            <a:r>
              <a:rPr lang="en-US" sz="2800" baseline="-25000" dirty="0"/>
              <a:t>2</a:t>
            </a:r>
          </a:p>
        </p:txBody>
      </p:sp>
      <p:cxnSp>
        <p:nvCxnSpPr>
          <p:cNvPr id="19" name="Straight Connector 18"/>
          <p:cNvCxnSpPr/>
          <p:nvPr/>
        </p:nvCxnSpPr>
        <p:spPr>
          <a:xfrm>
            <a:off x="9367243" y="1989221"/>
            <a:ext cx="915746" cy="3409807"/>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6" name="Action Button: Help 15">
            <a:hlinkClick r:id="" action="ppaction://noaction" highlightClick="1"/>
          </p:cNvPr>
          <p:cNvSpPr/>
          <p:nvPr/>
        </p:nvSpPr>
        <p:spPr>
          <a:xfrm>
            <a:off x="9561095" y="5518472"/>
            <a:ext cx="884984" cy="642663"/>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Callout 6"/>
          <p:cNvSpPr/>
          <p:nvPr/>
        </p:nvSpPr>
        <p:spPr>
          <a:xfrm>
            <a:off x="1331496" y="1989221"/>
            <a:ext cx="7755016" cy="3208410"/>
          </a:xfrm>
          <a:prstGeom prst="cloudCallout">
            <a:avLst>
              <a:gd name="adj1" fmla="val 51504"/>
              <a:gd name="adj2" fmla="val 570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D3 = 1-(D1+D2</a:t>
            </a:r>
            <a:r>
              <a:rPr lang="en-US" sz="4400" dirty="0" smtClean="0"/>
              <a:t>)</a:t>
            </a:r>
          </a:p>
          <a:p>
            <a:pPr algn="ctr"/>
            <a:r>
              <a:rPr lang="en-US" sz="4400" dirty="0" smtClean="0"/>
              <a:t>So </a:t>
            </a:r>
            <a:r>
              <a:rPr lang="en-US" sz="4400" dirty="0" smtClean="0">
                <a:solidFill>
                  <a:schemeClr val="bg1">
                    <a:lumMod val="95000"/>
                  </a:schemeClr>
                </a:solidFill>
              </a:rPr>
              <a:t>always </a:t>
            </a:r>
            <a:r>
              <a:rPr lang="en-US" sz="4400" dirty="0" err="1" smtClean="0">
                <a:solidFill>
                  <a:schemeClr val="bg1">
                    <a:lumMod val="95000"/>
                  </a:schemeClr>
                </a:solidFill>
              </a:rPr>
              <a:t>eleminate</a:t>
            </a:r>
            <a:r>
              <a:rPr lang="en-US" sz="4400" dirty="0" smtClean="0">
                <a:solidFill>
                  <a:schemeClr val="bg1">
                    <a:lumMod val="95000"/>
                  </a:schemeClr>
                </a:solidFill>
              </a:rPr>
              <a:t> </a:t>
            </a:r>
            <a:r>
              <a:rPr lang="en-US" sz="4400" dirty="0" smtClean="0">
                <a:solidFill>
                  <a:schemeClr val="bg1">
                    <a:lumMod val="95000"/>
                  </a:schemeClr>
                </a:solidFill>
              </a:rPr>
              <a:t>one dummy variable</a:t>
            </a:r>
            <a:endParaRPr lang="en-US" sz="4400" dirty="0">
              <a:solidFill>
                <a:schemeClr val="bg1">
                  <a:lumMod val="95000"/>
                </a:schemeClr>
              </a:solidFill>
            </a:endParaRPr>
          </a:p>
        </p:txBody>
      </p:sp>
    </p:spTree>
    <p:extLst>
      <p:ext uri="{BB962C8B-B14F-4D97-AF65-F5344CB8AC3E}">
        <p14:creationId xmlns:p14="http://schemas.microsoft.com/office/powerpoint/2010/main" val="4242452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Building A Model</a:t>
            </a:r>
            <a:endParaRPr lang="en-US" dirty="0">
              <a:solidFill>
                <a:schemeClr val="accent1">
                  <a:lumMod val="75000"/>
                </a:schemeClr>
              </a:solidFill>
            </a:endParaRPr>
          </a:p>
        </p:txBody>
      </p:sp>
      <p:sp>
        <p:nvSpPr>
          <p:cNvPr id="3" name="Content Placeholder 2"/>
          <p:cNvSpPr>
            <a:spLocks noGrp="1"/>
          </p:cNvSpPr>
          <p:nvPr>
            <p:ph idx="1"/>
          </p:nvPr>
        </p:nvSpPr>
        <p:spPr/>
        <p:txBody>
          <a:bodyPr/>
          <a:lstStyle/>
          <a:p>
            <a:r>
              <a:rPr lang="en-US" dirty="0" smtClean="0"/>
              <a:t>To predict a value or we may have many proctors.(</a:t>
            </a:r>
            <a:r>
              <a:rPr lang="en-US" dirty="0" err="1" smtClean="0"/>
              <a:t>i.e</a:t>
            </a:r>
            <a:r>
              <a:rPr lang="en-US" dirty="0" smtClean="0"/>
              <a:t> X1,x2,x3,x4)</a:t>
            </a:r>
          </a:p>
          <a:p>
            <a:r>
              <a:rPr lang="en-US" dirty="0" smtClean="0"/>
              <a:t>But how much the proctors influence the predictor Is of use.</a:t>
            </a:r>
          </a:p>
          <a:p>
            <a:r>
              <a:rPr lang="en-US" dirty="0" smtClean="0"/>
              <a:t> </a:t>
            </a:r>
            <a:r>
              <a:rPr lang="en-US" dirty="0" smtClean="0"/>
              <a:t> All the Factors many not have much impact of the required profits.</a:t>
            </a:r>
          </a:p>
          <a:p>
            <a:r>
              <a:rPr lang="en-US" dirty="0" smtClean="0"/>
              <a:t>So few may have to be eliminated.</a:t>
            </a:r>
          </a:p>
          <a:p>
            <a:r>
              <a:rPr lang="en-US" dirty="0" smtClean="0"/>
              <a:t>Few other reasons are from the assumptions.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7341" y="3183645"/>
            <a:ext cx="4711865" cy="597073"/>
          </a:xfrm>
          <a:prstGeom prst="rect">
            <a:avLst/>
          </a:prstGeom>
        </p:spPr>
      </p:pic>
    </p:spTree>
    <p:extLst>
      <p:ext uri="{BB962C8B-B14F-4D97-AF65-F5344CB8AC3E}">
        <p14:creationId xmlns:p14="http://schemas.microsoft.com/office/powerpoint/2010/main" val="69393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Building A Model</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5400" dirty="0" smtClean="0"/>
              <a:t>Methods to Build the models</a:t>
            </a:r>
          </a:p>
          <a:p>
            <a:pPr lvl="1"/>
            <a:r>
              <a:rPr lang="en-US" sz="3600" dirty="0" smtClean="0"/>
              <a:t>All –in</a:t>
            </a:r>
          </a:p>
          <a:p>
            <a:pPr lvl="1"/>
            <a:r>
              <a:rPr lang="en-US" sz="3600" dirty="0" smtClean="0"/>
              <a:t>Step wise Regression Models</a:t>
            </a:r>
          </a:p>
          <a:p>
            <a:pPr lvl="2"/>
            <a:r>
              <a:rPr lang="en-US" sz="3600" dirty="0" smtClean="0"/>
              <a:t>Backward Elimination</a:t>
            </a:r>
          </a:p>
          <a:p>
            <a:pPr lvl="2"/>
            <a:r>
              <a:rPr lang="en-US" sz="3600" dirty="0" smtClean="0"/>
              <a:t>Forward Selection</a:t>
            </a:r>
          </a:p>
          <a:p>
            <a:pPr lvl="2"/>
            <a:r>
              <a:rPr lang="en-US" sz="3600" dirty="0" smtClean="0"/>
              <a:t>Bidirectional Elimination</a:t>
            </a:r>
          </a:p>
          <a:p>
            <a:pPr lvl="1"/>
            <a:r>
              <a:rPr lang="en-US" sz="3600" dirty="0" smtClean="0"/>
              <a:t>Score Comparison</a:t>
            </a:r>
          </a:p>
          <a:p>
            <a:pPr marL="0" indent="0">
              <a:buNone/>
            </a:pPr>
            <a:endParaRPr lang="en-US" sz="3600" dirty="0"/>
          </a:p>
        </p:txBody>
      </p:sp>
    </p:spTree>
    <p:extLst>
      <p:ext uri="{BB962C8B-B14F-4D97-AF65-F5344CB8AC3E}">
        <p14:creationId xmlns:p14="http://schemas.microsoft.com/office/powerpoint/2010/main" val="2379763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S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4A6DA75F-FDD1-4906-ABA7-049C4286B20F}" vid="{F9FD41C8-64B9-401A-8FC9-4BEBFBB11585}"/>
    </a:ext>
  </a:extLst>
</a:theme>
</file>

<file path=docProps/app.xml><?xml version="1.0" encoding="utf-8"?>
<Properties xmlns="http://schemas.openxmlformats.org/officeDocument/2006/extended-properties" xmlns:vt="http://schemas.openxmlformats.org/officeDocument/2006/docPropsVTypes">
  <Template>SP</Template>
  <TotalTime>160</TotalTime>
  <Words>637</Words>
  <Application>Microsoft Office PowerPoint</Application>
  <PresentationFormat>Widescreen</PresentationFormat>
  <Paragraphs>305</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SP</vt:lpstr>
      <vt:lpstr>Multiple linear Regression</vt:lpstr>
      <vt:lpstr>Multiple linear Regression</vt:lpstr>
      <vt:lpstr>Multiple linear Regression</vt:lpstr>
      <vt:lpstr>Multiple linear Regression</vt:lpstr>
      <vt:lpstr>Dummy Variables</vt:lpstr>
      <vt:lpstr>Dummy Variables</vt:lpstr>
      <vt:lpstr>Dummy Variables Trap</vt:lpstr>
      <vt:lpstr>Building A Model</vt:lpstr>
      <vt:lpstr>Building A Model</vt:lpstr>
      <vt:lpstr>Backward Elimination </vt:lpstr>
      <vt:lpstr>Forward Selection</vt:lpstr>
      <vt:lpstr>PowerPoint Presentation</vt:lpstr>
      <vt:lpstr>PowerPoint Presentation</vt:lpstr>
      <vt:lpstr>PowerPoint Presentation</vt:lpstr>
      <vt:lpstr>PowerPoint Presentation</vt:lpstr>
    </vt:vector>
  </TitlesOfParts>
  <Company>Bradley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dc:title>
  <dc:creator>Ashila, Sai Prasad</dc:creator>
  <cp:lastModifiedBy>Ashila, Sai Prasad</cp:lastModifiedBy>
  <cp:revision>74</cp:revision>
  <dcterms:created xsi:type="dcterms:W3CDTF">2019-01-04T15:08:23Z</dcterms:created>
  <dcterms:modified xsi:type="dcterms:W3CDTF">2019-01-10T16:32:31Z</dcterms:modified>
</cp:coreProperties>
</file>