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57" r:id="rId4"/>
    <p:sldId id="260" r:id="rId5"/>
    <p:sldId id="259" r:id="rId6"/>
    <p:sldId id="263" r:id="rId7"/>
    <p:sldId id="264" r:id="rId8"/>
    <p:sldId id="262" r:id="rId9"/>
    <p:sldId id="267" r:id="rId10"/>
    <p:sldId id="266" r:id="rId11"/>
    <p:sldId id="265" r:id="rId12"/>
    <p:sldId id="268" r:id="rId13"/>
    <p:sldId id="271" r:id="rId14"/>
    <p:sldId id="269" r:id="rId15"/>
    <p:sldId id="273" r:id="rId16"/>
    <p:sldId id="272" r:id="rId17"/>
    <p:sldId id="276"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66756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40194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87511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78878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79884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DC2EC4-A682-4648-AE49-70173C237B3A}"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07492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DC2EC4-A682-4648-AE49-70173C237B3A}"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425195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DC2EC4-A682-4648-AE49-70173C237B3A}"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84021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2EC4-A682-4648-AE49-70173C237B3A}"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92426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18820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92683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94DC2EC4-A682-4648-AE49-70173C237B3A}" type="datetimeFigureOut">
              <a:rPr lang="en-US" smtClean="0"/>
              <a:t>1/14/2019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615D40AC-A62B-412C-A8B6-203EC4FF5FB6}"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509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Multiple linear Regression</a:t>
            </a:r>
            <a:endParaRPr lang="en-US" dirty="0"/>
          </a:p>
        </p:txBody>
      </p:sp>
      <p:sp>
        <p:nvSpPr>
          <p:cNvPr id="4" name="TextBox 3"/>
          <p:cNvSpPr txBox="1"/>
          <p:nvPr/>
        </p:nvSpPr>
        <p:spPr>
          <a:xfrm>
            <a:off x="490451" y="1219201"/>
            <a:ext cx="5910349" cy="3970318"/>
          </a:xfrm>
          <a:prstGeom prst="rect">
            <a:avLst/>
          </a:prstGeom>
          <a:noFill/>
        </p:spPr>
        <p:txBody>
          <a:bodyPr wrap="square" rtlCol="0">
            <a:spAutoFit/>
          </a:bodyPr>
          <a:lstStyle/>
          <a:p>
            <a:r>
              <a:rPr lang="en-US" b="1" u="sng" dirty="0"/>
              <a:t>Problem Statement:</a:t>
            </a:r>
            <a:r>
              <a:rPr lang="en-US" dirty="0"/>
              <a:t> </a:t>
            </a:r>
            <a:r>
              <a:rPr lang="en-US" dirty="0" smtClean="0"/>
              <a:t>For a venture capitalist to decide which type of  investments from a given set of investments would lead to the highest profits. </a:t>
            </a:r>
          </a:p>
          <a:p>
            <a:endParaRPr lang="en-US" dirty="0" smtClean="0"/>
          </a:p>
          <a:p>
            <a:r>
              <a:rPr lang="en-US" b="1" u="sng" dirty="0" smtClean="0"/>
              <a:t>Given:</a:t>
            </a:r>
            <a:r>
              <a:rPr lang="en-US" u="sng" dirty="0" smtClean="0"/>
              <a:t> </a:t>
            </a:r>
            <a:r>
              <a:rPr lang="en-US" dirty="0" smtClean="0"/>
              <a:t>data Set of 50 startup companies established at different locations with their corresponding expenditures and profits.</a:t>
            </a:r>
            <a:endParaRPr lang="en-US" b="1" u="sng" dirty="0" smtClean="0"/>
          </a:p>
          <a:p>
            <a:endParaRPr lang="en-US" b="1" u="sng" dirty="0" smtClean="0"/>
          </a:p>
          <a:p>
            <a:r>
              <a:rPr lang="en-US" b="1" u="sng" dirty="0" smtClean="0"/>
              <a:t>Expectation of the regression:</a:t>
            </a:r>
            <a:r>
              <a:rPr lang="en-US" dirty="0" smtClean="0"/>
              <a:t> To develop a model which would help the investor to decide which investments would lead him to the best profits and which would also help him to determine what amount of profit he would gain with the type of investment he decides on.</a:t>
            </a:r>
          </a:p>
          <a:p>
            <a:endParaRPr lang="en-US" b="1" u="sng" dirty="0"/>
          </a:p>
        </p:txBody>
      </p:sp>
      <p:sp>
        <p:nvSpPr>
          <p:cNvPr id="7" name="Date Placeholder 6"/>
          <p:cNvSpPr>
            <a:spLocks noGrp="1"/>
          </p:cNvSpPr>
          <p:nvPr>
            <p:ph type="dt" sz="half" idx="10"/>
          </p:nvPr>
        </p:nvSpPr>
        <p:spPr/>
        <p:txBody>
          <a:bodyPr/>
          <a:lstStyle/>
          <a:p>
            <a:fld id="{CE5545B6-6FDD-460F-A1D5-7DBF4363784A}" type="datetime3">
              <a:rPr lang="en-US" smtClean="0"/>
              <a:t>14 January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2EE3F54D-A22C-49A4-910F-D37A9559DC15}" type="slidenum">
              <a:rPr lang="en-US" smtClean="0"/>
              <a:t>1</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826" y="1219200"/>
            <a:ext cx="4376869" cy="4060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2754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Backward Elimination </a:t>
            </a:r>
            <a:endParaRPr lang="en-US" dirty="0">
              <a:solidFill>
                <a:schemeClr val="tx2"/>
              </a:solidFill>
            </a:endParaRPr>
          </a:p>
        </p:txBody>
      </p:sp>
      <p:grpSp>
        <p:nvGrpSpPr>
          <p:cNvPr id="6" name="Group 5"/>
          <p:cNvGrpSpPr/>
          <p:nvPr/>
        </p:nvGrpSpPr>
        <p:grpSpPr>
          <a:xfrm>
            <a:off x="256675" y="1038727"/>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951748" y="1933073"/>
            <a:ext cx="2558716" cy="1159042"/>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a:t>
              </a:r>
              <a:r>
                <a:rPr lang="en-US" dirty="0" err="1" smtClean="0"/>
                <a:t>regresor</a:t>
              </a:r>
              <a:r>
                <a:rPr lang="en-US" dirty="0" smtClean="0"/>
                <a:t> with all the predictors</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7" name="Group 16"/>
          <p:cNvGrpSpPr/>
          <p:nvPr/>
        </p:nvGrpSpPr>
        <p:grpSpPr>
          <a:xfrm>
            <a:off x="5609393" y="2782304"/>
            <a:ext cx="2558716" cy="1159042"/>
            <a:chOff x="3088105" y="990600"/>
            <a:chExt cx="2558716" cy="1159042"/>
          </a:xfrm>
        </p:grpSpPr>
        <p:sp>
          <p:nvSpPr>
            <p:cNvPr id="18" name="Rectangle 1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Calaculate</a:t>
              </a:r>
              <a:r>
                <a:rPr lang="en-US" dirty="0" smtClean="0"/>
                <a:t> P values</a:t>
              </a:r>
              <a:endParaRPr lang="en-US" dirty="0"/>
            </a:p>
          </p:txBody>
        </p:sp>
        <p:sp>
          <p:nvSpPr>
            <p:cNvPr id="19" name="Oval 1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sp>
        <p:nvSpPr>
          <p:cNvPr id="20" name="Diamond 19"/>
          <p:cNvSpPr/>
          <p:nvPr/>
        </p:nvSpPr>
        <p:spPr>
          <a:xfrm>
            <a:off x="8168109" y="4141871"/>
            <a:ext cx="1601537"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P&gt;SL</a:t>
            </a:r>
            <a:endParaRPr lang="en-US" dirty="0"/>
          </a:p>
        </p:txBody>
      </p:sp>
      <p:grpSp>
        <p:nvGrpSpPr>
          <p:cNvPr id="21" name="Group 20"/>
          <p:cNvGrpSpPr/>
          <p:nvPr/>
        </p:nvGrpSpPr>
        <p:grpSpPr>
          <a:xfrm>
            <a:off x="4231106" y="4310313"/>
            <a:ext cx="2558716" cy="1159042"/>
            <a:chOff x="3088105" y="990600"/>
            <a:chExt cx="2558716" cy="1159042"/>
          </a:xfrm>
        </p:grpSpPr>
        <p:sp>
          <p:nvSpPr>
            <p:cNvPr id="22" name="Rectangle 21"/>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 the predictor</a:t>
              </a:r>
              <a:endParaRPr lang="en-US" dirty="0"/>
            </a:p>
          </p:txBody>
        </p:sp>
        <p:sp>
          <p:nvSpPr>
            <p:cNvPr id="23" name="Oval 22"/>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grpSp>
        <p:nvGrpSpPr>
          <p:cNvPr id="30" name="Group 29"/>
          <p:cNvGrpSpPr/>
          <p:nvPr/>
        </p:nvGrpSpPr>
        <p:grpSpPr>
          <a:xfrm>
            <a:off x="1350212" y="4308947"/>
            <a:ext cx="2558716" cy="1159042"/>
            <a:chOff x="3088105" y="990600"/>
            <a:chExt cx="2558716" cy="1159042"/>
          </a:xfrm>
        </p:grpSpPr>
        <p:sp>
          <p:nvSpPr>
            <p:cNvPr id="31" name="Rectangle 3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repressor with all the Reaming Predictors</a:t>
              </a:r>
              <a:endParaRPr lang="en-US" dirty="0"/>
            </a:p>
          </p:txBody>
        </p:sp>
        <p:sp>
          <p:nvSpPr>
            <p:cNvPr id="32" name="Oval 3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41" name="TextBox 40"/>
          <p:cNvSpPr txBox="1"/>
          <p:nvPr/>
        </p:nvSpPr>
        <p:spPr>
          <a:xfrm>
            <a:off x="7478966" y="4265834"/>
            <a:ext cx="662742" cy="369332"/>
          </a:xfrm>
          <a:prstGeom prst="rect">
            <a:avLst/>
          </a:prstGeom>
          <a:noFill/>
        </p:spPr>
        <p:txBody>
          <a:bodyPr wrap="square" rtlCol="0">
            <a:spAutoFit/>
          </a:bodyPr>
          <a:lstStyle/>
          <a:p>
            <a:r>
              <a:rPr lang="en-US" b="1" u="sng" dirty="0" smtClean="0"/>
              <a:t>True</a:t>
            </a:r>
            <a:endParaRPr lang="en-US" b="1" u="sng" dirty="0"/>
          </a:p>
        </p:txBody>
      </p:sp>
      <p:cxnSp>
        <p:nvCxnSpPr>
          <p:cNvPr id="45" name="Straight Arrow Connector 44"/>
          <p:cNvCxnSpPr>
            <a:stCxn id="22" idx="1"/>
            <a:endCxn id="31" idx="3"/>
          </p:cNvCxnSpPr>
          <p:nvPr/>
        </p:nvCxnSpPr>
        <p:spPr>
          <a:xfrm flipH="1" flipV="1">
            <a:off x="3908928" y="5034852"/>
            <a:ext cx="779378" cy="13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Snip Single Corner Rectangle 47"/>
          <p:cNvSpPr/>
          <p:nvPr/>
        </p:nvSpPr>
        <p:spPr>
          <a:xfrm>
            <a:off x="9769646" y="5034853"/>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sp>
        <p:nvSpPr>
          <p:cNvPr id="51" name="TextBox 50"/>
          <p:cNvSpPr txBox="1"/>
          <p:nvPr/>
        </p:nvSpPr>
        <p:spPr>
          <a:xfrm>
            <a:off x="9828629" y="4257268"/>
            <a:ext cx="662742" cy="369332"/>
          </a:xfrm>
          <a:prstGeom prst="rect">
            <a:avLst/>
          </a:prstGeom>
          <a:noFill/>
        </p:spPr>
        <p:txBody>
          <a:bodyPr wrap="square" rtlCol="0">
            <a:spAutoFit/>
          </a:bodyPr>
          <a:lstStyle/>
          <a:p>
            <a:r>
              <a:rPr lang="en-US" b="1" u="sng" dirty="0" smtClean="0"/>
              <a:t>False</a:t>
            </a:r>
            <a:endParaRPr lang="en-US" b="1" u="sng" dirty="0"/>
          </a:p>
        </p:txBody>
      </p:sp>
      <p:cxnSp>
        <p:nvCxnSpPr>
          <p:cNvPr id="12" name="Elbow Connector 11"/>
          <p:cNvCxnSpPr>
            <a:stCxn id="4" idx="3"/>
            <a:endCxn id="8" idx="0"/>
          </p:cNvCxnSpPr>
          <p:nvPr/>
        </p:nvCxnSpPr>
        <p:spPr>
          <a:xfrm>
            <a:off x="2815391" y="1764632"/>
            <a:ext cx="1644315" cy="46120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3"/>
            <a:endCxn id="18" idx="0"/>
          </p:cNvCxnSpPr>
          <p:nvPr/>
        </p:nvCxnSpPr>
        <p:spPr>
          <a:xfrm>
            <a:off x="5510464" y="2658978"/>
            <a:ext cx="1606887" cy="41609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8" idx="3"/>
            <a:endCxn id="20" idx="0"/>
          </p:cNvCxnSpPr>
          <p:nvPr/>
        </p:nvCxnSpPr>
        <p:spPr>
          <a:xfrm>
            <a:off x="8168109" y="3508209"/>
            <a:ext cx="800769" cy="6336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48" idx="3"/>
          </p:cNvCxnSpPr>
          <p:nvPr/>
        </p:nvCxnSpPr>
        <p:spPr>
          <a:xfrm>
            <a:off x="9769646" y="4589045"/>
            <a:ext cx="1155030" cy="4458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0" idx="1"/>
            <a:endCxn id="22" idx="3"/>
          </p:cNvCxnSpPr>
          <p:nvPr/>
        </p:nvCxnSpPr>
        <p:spPr>
          <a:xfrm rot="10800000" flipV="1">
            <a:off x="6789823" y="4589044"/>
            <a:ext cx="1378287" cy="447173"/>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1" idx="0"/>
            <a:endCxn id="18" idx="1"/>
          </p:cNvCxnSpPr>
          <p:nvPr/>
        </p:nvCxnSpPr>
        <p:spPr>
          <a:xfrm rot="5400000" flipH="1" flipV="1">
            <a:off x="3915628" y="2450751"/>
            <a:ext cx="1093506" cy="320842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815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Forward Selection</a:t>
            </a:r>
            <a:endParaRPr lang="en-US" dirty="0">
              <a:solidFill>
                <a:schemeClr val="tx2"/>
              </a:solidFill>
            </a:endParaRPr>
          </a:p>
        </p:txBody>
      </p:sp>
      <p:grpSp>
        <p:nvGrpSpPr>
          <p:cNvPr id="4" name="Group 3"/>
          <p:cNvGrpSpPr/>
          <p:nvPr/>
        </p:nvGrpSpPr>
        <p:grpSpPr>
          <a:xfrm>
            <a:off x="203200" y="1034716"/>
            <a:ext cx="2558716" cy="1159042"/>
            <a:chOff x="3088105" y="990600"/>
            <a:chExt cx="2558716" cy="1159042"/>
          </a:xfrm>
        </p:grpSpPr>
        <p:sp>
          <p:nvSpPr>
            <p:cNvPr id="5" name="Rectangle 4"/>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6" name="Oval 5"/>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761916" y="1844842"/>
            <a:ext cx="3753853" cy="1748200"/>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Fit all the regression models with all every independent variable(y vs X1,X2,X3..)</a:t>
              </a:r>
            </a:p>
            <a:p>
              <a:pPr algn="ctr"/>
              <a:r>
                <a:rPr lang="en-US" dirty="0" smtClean="0"/>
                <a:t>Select one with lowest p value</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0" name="Group 9"/>
          <p:cNvGrpSpPr/>
          <p:nvPr/>
        </p:nvGrpSpPr>
        <p:grpSpPr>
          <a:xfrm>
            <a:off x="6515769" y="3300412"/>
            <a:ext cx="2804694" cy="1395663"/>
            <a:chOff x="3088105" y="990600"/>
            <a:chExt cx="2558716" cy="1159042"/>
          </a:xfrm>
        </p:grpSpPr>
        <p:sp>
          <p:nvSpPr>
            <p:cNvPr id="11" name="Rectangle 1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a:t>
              </a:r>
              <a:r>
                <a:rPr lang="en-US" dirty="0" err="1" smtClean="0"/>
                <a:t>regressor</a:t>
              </a:r>
              <a:r>
                <a:rPr lang="en-US" dirty="0" smtClean="0"/>
                <a:t> by adding one predictor and so on </a:t>
              </a:r>
              <a:endParaRPr lang="en-US" dirty="0"/>
            </a:p>
          </p:txBody>
        </p:sp>
        <p:sp>
          <p:nvSpPr>
            <p:cNvPr id="12" name="Oval 1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13" name="Diamond 12"/>
          <p:cNvSpPr/>
          <p:nvPr/>
        </p:nvSpPr>
        <p:spPr>
          <a:xfrm>
            <a:off x="7192422" y="5065407"/>
            <a:ext cx="1952539"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 </a:t>
            </a:r>
            <a:r>
              <a:rPr lang="en-US" sz="2400" b="1" i="1" dirty="0" smtClean="0">
                <a:solidFill>
                  <a:schemeClr val="tx1"/>
                </a:solidFill>
              </a:rPr>
              <a:t>&lt; </a:t>
            </a:r>
            <a:r>
              <a:rPr lang="en-US" dirty="0" smtClean="0"/>
              <a:t>SL</a:t>
            </a:r>
            <a:endParaRPr lang="en-US" dirty="0"/>
          </a:p>
        </p:txBody>
      </p:sp>
      <p:sp>
        <p:nvSpPr>
          <p:cNvPr id="14" name="TextBox 13"/>
          <p:cNvSpPr txBox="1"/>
          <p:nvPr/>
        </p:nvSpPr>
        <p:spPr>
          <a:xfrm>
            <a:off x="6281036" y="5143248"/>
            <a:ext cx="662742" cy="369332"/>
          </a:xfrm>
          <a:prstGeom prst="rect">
            <a:avLst/>
          </a:prstGeom>
          <a:noFill/>
        </p:spPr>
        <p:txBody>
          <a:bodyPr wrap="square" rtlCol="0">
            <a:spAutoFit/>
          </a:bodyPr>
          <a:lstStyle/>
          <a:p>
            <a:r>
              <a:rPr lang="en-US" b="1" u="sng" dirty="0" smtClean="0"/>
              <a:t>True</a:t>
            </a:r>
            <a:endParaRPr lang="en-US" b="1" u="sng" dirty="0"/>
          </a:p>
        </p:txBody>
      </p:sp>
      <p:cxnSp>
        <p:nvCxnSpPr>
          <p:cNvPr id="16" name="Elbow Connector 15"/>
          <p:cNvCxnSpPr>
            <a:stCxn id="5" idx="3"/>
            <a:endCxn id="8" idx="0"/>
          </p:cNvCxnSpPr>
          <p:nvPr/>
        </p:nvCxnSpPr>
        <p:spPr>
          <a:xfrm>
            <a:off x="2761916" y="1760621"/>
            <a:ext cx="2212302" cy="525807"/>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11" idx="0"/>
          </p:cNvCxnSpPr>
          <p:nvPr/>
        </p:nvCxnSpPr>
        <p:spPr>
          <a:xfrm>
            <a:off x="6515769" y="2939735"/>
            <a:ext cx="1652923" cy="713214"/>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a:endCxn id="13" idx="0"/>
          </p:cNvCxnSpPr>
          <p:nvPr/>
        </p:nvCxnSpPr>
        <p:spPr>
          <a:xfrm rot="5400000">
            <a:off x="7984026" y="4880741"/>
            <a:ext cx="369332" cy="12700"/>
          </a:xfrm>
          <a:prstGeom prst="bentConnector3">
            <a:avLst>
              <a:gd name="adj1" fmla="val 50000"/>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3" idx="1"/>
            <a:endCxn id="11" idx="1"/>
          </p:cNvCxnSpPr>
          <p:nvPr/>
        </p:nvCxnSpPr>
        <p:spPr>
          <a:xfrm rot="10800000">
            <a:off x="7016922" y="4174513"/>
            <a:ext cx="175501" cy="1338069"/>
          </a:xfrm>
          <a:prstGeom prst="bentConnector3">
            <a:avLst>
              <a:gd name="adj1" fmla="val 568464"/>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Snip Single Corner Rectangle 28"/>
          <p:cNvSpPr/>
          <p:nvPr/>
        </p:nvSpPr>
        <p:spPr>
          <a:xfrm>
            <a:off x="9881941" y="5006069"/>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cxnSp>
        <p:nvCxnSpPr>
          <p:cNvPr id="31" name="Straight Arrow Connector 30"/>
          <p:cNvCxnSpPr>
            <a:stCxn id="13" idx="3"/>
            <a:endCxn id="29" idx="2"/>
          </p:cNvCxnSpPr>
          <p:nvPr/>
        </p:nvCxnSpPr>
        <p:spPr>
          <a:xfrm flipV="1">
            <a:off x="9144961" y="5512580"/>
            <a:ext cx="73698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144961" y="5143248"/>
            <a:ext cx="662742" cy="369332"/>
          </a:xfrm>
          <a:prstGeom prst="rect">
            <a:avLst/>
          </a:prstGeom>
          <a:noFill/>
        </p:spPr>
        <p:txBody>
          <a:bodyPr wrap="square" rtlCol="0">
            <a:spAutoFit/>
          </a:bodyPr>
          <a:lstStyle/>
          <a:p>
            <a:r>
              <a:rPr lang="en-US" b="1" u="sng" dirty="0" smtClean="0"/>
              <a:t>False</a:t>
            </a:r>
            <a:endParaRPr lang="en-US" b="1" u="sng" dirty="0"/>
          </a:p>
        </p:txBody>
      </p:sp>
    </p:spTree>
    <p:extLst>
      <p:ext uri="{BB962C8B-B14F-4D97-AF65-F5344CB8AC3E}">
        <p14:creationId xmlns:p14="http://schemas.microsoft.com/office/powerpoint/2010/main" val="834668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470484" y="2312227"/>
            <a:ext cx="7689516" cy="353543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tx2"/>
                </a:solidFill>
              </a:rPr>
              <a:t>Bi-Directional Elimination</a:t>
            </a:r>
            <a:endParaRPr lang="en-US" dirty="0">
              <a:solidFill>
                <a:schemeClr val="tx2"/>
              </a:solidFill>
            </a:endParaRPr>
          </a:p>
        </p:txBody>
      </p:sp>
      <p:grpSp>
        <p:nvGrpSpPr>
          <p:cNvPr id="3" name="Group 2"/>
          <p:cNvGrpSpPr/>
          <p:nvPr/>
        </p:nvGrpSpPr>
        <p:grpSpPr>
          <a:xfrm>
            <a:off x="203200" y="1034716"/>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6" name="Group 5"/>
          <p:cNvGrpSpPr/>
          <p:nvPr/>
        </p:nvGrpSpPr>
        <p:grpSpPr>
          <a:xfrm>
            <a:off x="2761916" y="2361520"/>
            <a:ext cx="2564063" cy="1171074"/>
            <a:chOff x="3088105" y="990600"/>
            <a:chExt cx="2558716" cy="1159042"/>
          </a:xfrm>
        </p:grpSpPr>
        <p:sp>
          <p:nvSpPr>
            <p:cNvPr id="7" name="Rectangle 6"/>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Forward Selection(</a:t>
              </a:r>
              <a:r>
                <a:rPr lang="en-US" dirty="0" err="1" smtClean="0"/>
                <a:t>i.e</a:t>
              </a:r>
              <a:r>
                <a:rPr lang="en-US" dirty="0" smtClean="0"/>
                <a:t>  P&lt;SL )</a:t>
              </a:r>
              <a:endParaRPr lang="en-US" dirty="0"/>
            </a:p>
          </p:txBody>
        </p:sp>
        <p:sp>
          <p:nvSpPr>
            <p:cNvPr id="8" name="Oval 7"/>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9" name="Group 8"/>
          <p:cNvGrpSpPr/>
          <p:nvPr/>
        </p:nvGrpSpPr>
        <p:grpSpPr>
          <a:xfrm>
            <a:off x="5630779" y="3545304"/>
            <a:ext cx="2973136" cy="1283367"/>
            <a:chOff x="3088105" y="990600"/>
            <a:chExt cx="2558716" cy="1159042"/>
          </a:xfrm>
        </p:grpSpPr>
        <p:sp>
          <p:nvSpPr>
            <p:cNvPr id="10" name="Rectangle 9"/>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Backward Elimination(</a:t>
              </a:r>
              <a:r>
                <a:rPr lang="en-US" dirty="0" err="1" smtClean="0"/>
                <a:t>i.e</a:t>
              </a:r>
              <a:r>
                <a:rPr lang="en-US" dirty="0" smtClean="0"/>
                <a:t>  P&lt;SL )</a:t>
              </a:r>
              <a:endParaRPr lang="en-US" dirty="0"/>
            </a:p>
          </p:txBody>
        </p:sp>
        <p:sp>
          <p:nvSpPr>
            <p:cNvPr id="11" name="Oval 10"/>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cxnSp>
        <p:nvCxnSpPr>
          <p:cNvPr id="13" name="Elbow Connector 12"/>
          <p:cNvCxnSpPr>
            <a:stCxn id="4" idx="3"/>
            <a:endCxn id="7" idx="0"/>
          </p:cNvCxnSpPr>
          <p:nvPr/>
        </p:nvCxnSpPr>
        <p:spPr>
          <a:xfrm>
            <a:off x="2761916" y="1760621"/>
            <a:ext cx="1511109" cy="89670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3"/>
            <a:endCxn id="10" idx="0"/>
          </p:cNvCxnSpPr>
          <p:nvPr/>
        </p:nvCxnSpPr>
        <p:spPr>
          <a:xfrm>
            <a:off x="5325979" y="3094961"/>
            <a:ext cx="2056993" cy="77451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1"/>
            <a:endCxn id="7" idx="1"/>
          </p:cNvCxnSpPr>
          <p:nvPr/>
        </p:nvCxnSpPr>
        <p:spPr>
          <a:xfrm rot="10800000">
            <a:off x="3220071" y="3094962"/>
            <a:ext cx="2941958" cy="1254113"/>
          </a:xfrm>
          <a:prstGeom prst="bentConnector3">
            <a:avLst>
              <a:gd name="adj1" fmla="val 10777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46947" y="4828671"/>
            <a:ext cx="7513053" cy="1077218"/>
          </a:xfrm>
          <a:prstGeom prst="rect">
            <a:avLst/>
          </a:prstGeom>
          <a:noFill/>
        </p:spPr>
        <p:txBody>
          <a:bodyPr wrap="square" rtlCol="0">
            <a:spAutoFit/>
          </a:bodyPr>
          <a:lstStyle/>
          <a:p>
            <a:r>
              <a:rPr lang="en-US" sz="3200" dirty="0" smtClean="0">
                <a:solidFill>
                  <a:srgbClr val="C00000"/>
                </a:solidFill>
              </a:rPr>
              <a:t>Repeat this until there wont be any variable that enters or no variable that can exit </a:t>
            </a:r>
            <a:endParaRPr lang="en-US" sz="3200" dirty="0">
              <a:solidFill>
                <a:srgbClr val="C00000"/>
              </a:solidFill>
            </a:endParaRPr>
          </a:p>
        </p:txBody>
      </p:sp>
    </p:spTree>
    <p:extLst>
      <p:ext uri="{BB962C8B-B14F-4D97-AF65-F5344CB8AC3E}">
        <p14:creationId xmlns:p14="http://schemas.microsoft.com/office/powerpoint/2010/main" val="192188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Backwar</a:t>
            </a:r>
            <a:r>
              <a:rPr lang="en-US" dirty="0" smtClean="0">
                <a:solidFill>
                  <a:schemeClr val="tx2"/>
                </a:solidFill>
              </a:rPr>
              <a:t>d</a:t>
            </a:r>
            <a:r>
              <a:rPr lang="en-US" dirty="0" smtClean="0"/>
              <a:t> </a:t>
            </a:r>
            <a:r>
              <a:rPr lang="en-US" dirty="0" smtClean="0">
                <a:solidFill>
                  <a:schemeClr val="tx2"/>
                </a:solidFill>
              </a:rPr>
              <a:t>elimination</a:t>
            </a:r>
            <a:endParaRPr lang="en-US" dirty="0">
              <a:solidFill>
                <a:schemeClr val="tx2"/>
              </a:solidFill>
            </a:endParaRPr>
          </a:p>
        </p:txBody>
      </p:sp>
      <p:sp>
        <p:nvSpPr>
          <p:cNvPr id="3" name="Rectangle 2"/>
          <p:cNvSpPr/>
          <p:nvPr/>
        </p:nvSpPr>
        <p:spPr>
          <a:xfrm>
            <a:off x="203200" y="1147125"/>
            <a:ext cx="6096000" cy="2585323"/>
          </a:xfrm>
          <a:prstGeom prst="rect">
            <a:avLst/>
          </a:prstGeom>
        </p:spPr>
        <p:txBody>
          <a:bodyPr>
            <a:spAutoFit/>
          </a:bodyPr>
          <a:lstStyle/>
          <a:p>
            <a:r>
              <a:rPr lang="en-US" dirty="0">
                <a:solidFill>
                  <a:srgbClr val="008000"/>
                </a:solidFill>
                <a:highlight>
                  <a:srgbClr val="FFFFFF"/>
                </a:highlight>
              </a:rPr>
              <a:t># Importing the libraries</a:t>
            </a:r>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numpy</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np</a:t>
            </a:r>
          </a:p>
          <a:p>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pandas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pd</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Importing the dataset</a:t>
            </a:r>
            <a:endParaRPr lang="en-US" dirty="0">
              <a:solidFill>
                <a:srgbClr val="000000"/>
              </a:solidFill>
              <a:highlight>
                <a:srgbClr val="FFFFFF"/>
              </a:highlight>
            </a:endParaRPr>
          </a:p>
          <a:p>
            <a:r>
              <a:rPr lang="en-US" dirty="0">
                <a:solidFill>
                  <a:srgbClr val="000000"/>
                </a:solidFill>
                <a:highlight>
                  <a:srgbClr val="FFFFFF"/>
                </a:highlight>
              </a:rPr>
              <a:t>dataset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pd</a:t>
            </a:r>
            <a:r>
              <a:rPr lang="en-US" b="1" dirty="0" err="1">
                <a:solidFill>
                  <a:srgbClr val="000080"/>
                </a:solidFill>
                <a:highlight>
                  <a:srgbClr val="FFFFFF"/>
                </a:highlight>
              </a:rPr>
              <a:t>.</a:t>
            </a:r>
            <a:r>
              <a:rPr lang="en-US" dirty="0" err="1">
                <a:solidFill>
                  <a:srgbClr val="000000"/>
                </a:solidFill>
                <a:highlight>
                  <a:srgbClr val="FFFFFF"/>
                </a:highlight>
              </a:rPr>
              <a:t>read_csv</a:t>
            </a:r>
            <a:r>
              <a:rPr lang="en-US" b="1" dirty="0">
                <a:solidFill>
                  <a:srgbClr val="000080"/>
                </a:solidFill>
                <a:highlight>
                  <a:srgbClr val="FFFFFF"/>
                </a:highlight>
              </a:rPr>
              <a:t>(</a:t>
            </a:r>
            <a:r>
              <a:rPr lang="en-US" dirty="0">
                <a:solidFill>
                  <a:srgbClr val="808080"/>
                </a:solidFill>
                <a:highlight>
                  <a:srgbClr val="FFFFFF"/>
                </a:highlight>
              </a:rPr>
              <a:t>'50_Startups.csv'</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dataset</a:t>
            </a:r>
            <a:r>
              <a:rPr lang="en-US" b="1" dirty="0" err="1">
                <a:solidFill>
                  <a:srgbClr val="000080"/>
                </a:solidFill>
                <a:highlight>
                  <a:srgbClr val="FFFFFF"/>
                </a:highlight>
              </a:rPr>
              <a:t>.</a:t>
            </a:r>
            <a:r>
              <a:rPr lang="en-US" dirty="0" err="1">
                <a:solidFill>
                  <a:srgbClr val="000000"/>
                </a:solidFill>
                <a:highlight>
                  <a:srgbClr val="FFFFFF"/>
                </a:highlight>
              </a:rPr>
              <a:t>iloc</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values</a:t>
            </a:r>
          </a:p>
          <a:p>
            <a:r>
              <a:rPr lang="en-US" dirty="0">
                <a:solidFill>
                  <a:srgbClr val="000000"/>
                </a:solidFill>
                <a:highlight>
                  <a:srgbClr val="FFFFFF"/>
                </a:highlight>
              </a:rPr>
              <a:t>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dataset</a:t>
            </a:r>
            <a:r>
              <a:rPr lang="en-US" b="1" dirty="0" err="1">
                <a:solidFill>
                  <a:srgbClr val="000080"/>
                </a:solidFill>
                <a:highlight>
                  <a:srgbClr val="FFFFFF"/>
                </a:highlight>
              </a:rPr>
              <a:t>.</a:t>
            </a:r>
            <a:r>
              <a:rPr lang="en-US" dirty="0" err="1">
                <a:solidFill>
                  <a:srgbClr val="000000"/>
                </a:solidFill>
                <a:highlight>
                  <a:srgbClr val="FFFFFF"/>
                </a:highlight>
              </a:rPr>
              <a:t>iloc</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4</a:t>
            </a:r>
            <a:r>
              <a:rPr lang="en-US" b="1" dirty="0">
                <a:solidFill>
                  <a:srgbClr val="000080"/>
                </a:solidFill>
                <a:highlight>
                  <a:srgbClr val="FFFFFF"/>
                </a:highlight>
              </a:rPr>
              <a:t>].</a:t>
            </a:r>
            <a:r>
              <a:rPr lang="en-US" dirty="0">
                <a:solidFill>
                  <a:srgbClr val="000000"/>
                </a:solidFill>
                <a:highlight>
                  <a:srgbClr val="FFFFFF"/>
                </a:highlight>
              </a:rPr>
              <a:t>values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095" y="1853739"/>
            <a:ext cx="7377475" cy="4123112"/>
          </a:xfrm>
          <a:prstGeom prst="rect">
            <a:avLst/>
          </a:prstGeom>
        </p:spPr>
      </p:pic>
    </p:spTree>
    <p:extLst>
      <p:ext uri="{BB962C8B-B14F-4D97-AF65-F5344CB8AC3E}">
        <p14:creationId xmlns:p14="http://schemas.microsoft.com/office/powerpoint/2010/main" val="248258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Backward</a:t>
            </a:r>
            <a:r>
              <a:rPr lang="en-US" dirty="0"/>
              <a:t> </a:t>
            </a:r>
            <a:r>
              <a:rPr lang="en-US" dirty="0">
                <a:solidFill>
                  <a:schemeClr val="tx2"/>
                </a:solidFill>
              </a:rPr>
              <a:t>elimination</a:t>
            </a:r>
            <a:endParaRPr lang="en-US" dirty="0">
              <a:solidFill>
                <a:schemeClr val="tx2"/>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213" y="2344190"/>
            <a:ext cx="2905530" cy="12479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288" y="2344191"/>
            <a:ext cx="3452080" cy="3831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972589" y="1301635"/>
            <a:ext cx="10174779" cy="83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Try to access X </a:t>
            </a:r>
            <a:endParaRPr lang="en-US" dirty="0"/>
          </a:p>
        </p:txBody>
      </p:sp>
    </p:spTree>
    <p:extLst>
      <p:ext uri="{BB962C8B-B14F-4D97-AF65-F5344CB8AC3E}">
        <p14:creationId xmlns:p14="http://schemas.microsoft.com/office/powerpoint/2010/main" val="2536604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Encoding categorical data</a:t>
            </a:r>
            <a:endParaRPr lang="en-US" dirty="0">
              <a:solidFill>
                <a:schemeClr val="tx2"/>
              </a:solidFill>
            </a:endParaRPr>
          </a:p>
        </p:txBody>
      </p:sp>
      <p:sp>
        <p:nvSpPr>
          <p:cNvPr id="3" name="Rectangle 2"/>
          <p:cNvSpPr/>
          <p:nvPr/>
        </p:nvSpPr>
        <p:spPr>
          <a:xfrm>
            <a:off x="203200" y="1280160"/>
            <a:ext cx="4601556" cy="2585323"/>
          </a:xfrm>
          <a:prstGeom prst="rect">
            <a:avLst/>
          </a:prstGeom>
        </p:spPr>
        <p:txBody>
          <a:bodyPr wrap="square">
            <a:spAutoFit/>
          </a:bodyPr>
          <a:lstStyle/>
          <a:p>
            <a:r>
              <a:rPr lang="en-US" dirty="0">
                <a:solidFill>
                  <a:srgbClr val="008000"/>
                </a:solidFill>
                <a:highlight>
                  <a:srgbClr val="FFFFFF"/>
                </a:highlight>
              </a:rPr>
              <a:t># Encoding categorical data</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preprocessing</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endParaRPr lang="en-US" dirty="0">
              <a:solidFill>
                <a:srgbClr val="000000"/>
              </a:solidFill>
              <a:highlight>
                <a:srgbClr val="FFFFFF"/>
              </a:highlight>
            </a:endParaRPr>
          </a:p>
          <a:p>
            <a:r>
              <a:rPr lang="en-US" dirty="0" err="1">
                <a:solidFill>
                  <a:srgbClr val="000000"/>
                </a:solidFill>
                <a:highlight>
                  <a:srgbClr val="FFFFFF"/>
                </a:highlight>
              </a:rPr>
              <a:t>labelencoder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onehotencoder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a:solidFill>
                  <a:srgbClr val="000080"/>
                </a:solidFill>
                <a:highlight>
                  <a:srgbClr val="FFFFFF"/>
                </a:highlight>
              </a:rPr>
              <a:t>(</a:t>
            </a:r>
            <a:r>
              <a:rPr lang="en-US" dirty="0" err="1">
                <a:solidFill>
                  <a:srgbClr val="000000"/>
                </a:solidFill>
                <a:highlight>
                  <a:srgbClr val="FFFFFF"/>
                </a:highlight>
              </a:rPr>
              <a:t>categorical_features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err="1">
                <a:solidFill>
                  <a:srgbClr val="000000"/>
                </a:solidFill>
                <a:highlight>
                  <a:srgbClr val="FFFFFF"/>
                </a:highlight>
              </a:rPr>
              <a:t>toarray</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417" y="1155676"/>
            <a:ext cx="5577842" cy="506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4262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highlight>
                  <a:srgbClr val="FFFFFF"/>
                </a:highlight>
              </a:rPr>
              <a:t>Avoiding the Dummy Variable </a:t>
            </a:r>
            <a:r>
              <a:rPr lang="en-US" dirty="0" smtClean="0">
                <a:solidFill>
                  <a:schemeClr val="tx2"/>
                </a:solidFill>
                <a:highlight>
                  <a:srgbClr val="FFFFFF"/>
                </a:highlight>
              </a:rPr>
              <a:t>Trap</a:t>
            </a:r>
            <a:endParaRPr lang="en-US" dirty="0">
              <a:solidFill>
                <a:schemeClr val="tx2"/>
              </a:solidFill>
            </a:endParaRPr>
          </a:p>
        </p:txBody>
      </p:sp>
      <p:sp>
        <p:nvSpPr>
          <p:cNvPr id="4" name="Rectangle 3"/>
          <p:cNvSpPr/>
          <p:nvPr/>
        </p:nvSpPr>
        <p:spPr>
          <a:xfrm>
            <a:off x="203200" y="1186009"/>
            <a:ext cx="6096000" cy="3139321"/>
          </a:xfrm>
          <a:prstGeom prst="rect">
            <a:avLst/>
          </a:prstGeom>
        </p:spPr>
        <p:txBody>
          <a:bodyPr>
            <a:spAutoFit/>
          </a:bodyPr>
          <a:lstStyle/>
          <a:p>
            <a:r>
              <a:rPr lang="en-US" dirty="0">
                <a:solidFill>
                  <a:srgbClr val="008000"/>
                </a:solidFill>
                <a:highlight>
                  <a:srgbClr val="FFFFFF"/>
                </a:highlight>
              </a:rPr>
              <a:t># Encoding categorical data</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preprocessing</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endParaRPr lang="en-US" dirty="0">
              <a:solidFill>
                <a:srgbClr val="000000"/>
              </a:solidFill>
              <a:highlight>
                <a:srgbClr val="FFFFFF"/>
              </a:highlight>
            </a:endParaRPr>
          </a:p>
          <a:p>
            <a:r>
              <a:rPr lang="en-US" dirty="0" err="1">
                <a:solidFill>
                  <a:srgbClr val="000000"/>
                </a:solidFill>
                <a:highlight>
                  <a:srgbClr val="FFFFFF"/>
                </a:highlight>
              </a:rPr>
              <a:t>labelencoder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onehotencoder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a:solidFill>
                  <a:srgbClr val="000080"/>
                </a:solidFill>
                <a:highlight>
                  <a:srgbClr val="FFFFFF"/>
                </a:highlight>
              </a:rPr>
              <a:t>(</a:t>
            </a:r>
            <a:r>
              <a:rPr lang="en-US" dirty="0" err="1">
                <a:solidFill>
                  <a:srgbClr val="000000"/>
                </a:solidFill>
                <a:highlight>
                  <a:srgbClr val="FFFFFF"/>
                </a:highlight>
              </a:rPr>
              <a:t>categorical_features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err="1">
                <a:solidFill>
                  <a:srgbClr val="000000"/>
                </a:solidFill>
                <a:highlight>
                  <a:srgbClr val="FFFFFF"/>
                </a:highlight>
              </a:rPr>
              <a:t>toarray</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Avoiding the Dummy Variable Trap</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81" y="1186009"/>
            <a:ext cx="5724746" cy="4867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327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093796" cy="838200"/>
          </a:xfrm>
        </p:spPr>
        <p:txBody>
          <a:bodyPr>
            <a:normAutofit fontScale="90000"/>
          </a:bodyPr>
          <a:lstStyle/>
          <a:p>
            <a:r>
              <a:rPr lang="en-US" dirty="0">
                <a:solidFill>
                  <a:schemeClr val="tx2"/>
                </a:solidFill>
                <a:highlight>
                  <a:srgbClr val="FFFFFF"/>
                </a:highlight>
              </a:rPr>
              <a:t>Splitting the dataset into the Training set and Test </a:t>
            </a:r>
            <a:r>
              <a:rPr lang="en-US" dirty="0" smtClean="0">
                <a:solidFill>
                  <a:schemeClr val="tx2"/>
                </a:solidFill>
                <a:highlight>
                  <a:srgbClr val="FFFFFF"/>
                </a:highlight>
              </a:rPr>
              <a:t>set</a:t>
            </a:r>
            <a:endParaRPr lang="en-US" dirty="0">
              <a:solidFill>
                <a:schemeClr val="tx2"/>
              </a:solidFill>
            </a:endParaRPr>
          </a:p>
        </p:txBody>
      </p:sp>
      <p:sp>
        <p:nvSpPr>
          <p:cNvPr id="3" name="Rectangle 2"/>
          <p:cNvSpPr/>
          <p:nvPr/>
        </p:nvSpPr>
        <p:spPr>
          <a:xfrm>
            <a:off x="203200" y="1149665"/>
            <a:ext cx="4044604" cy="2031325"/>
          </a:xfrm>
          <a:prstGeom prst="rect">
            <a:avLst/>
          </a:prstGeom>
        </p:spPr>
        <p:txBody>
          <a:bodyPr wrap="square">
            <a:spAutoFit/>
          </a:bodyPr>
          <a:lstStyle/>
          <a:p>
            <a:r>
              <a:rPr lang="en-US" dirty="0">
                <a:solidFill>
                  <a:srgbClr val="008000"/>
                </a:solidFill>
                <a:highlight>
                  <a:srgbClr val="FFFFFF"/>
                </a:highlight>
              </a:rPr>
              <a:t># Splitting the dataset into the Training set and Test 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model_selection</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train_test_split</a:t>
            </a:r>
            <a:endParaRPr lang="en-US" dirty="0">
              <a:solidFill>
                <a:srgbClr val="000000"/>
              </a:solidFill>
              <a:highlight>
                <a:srgbClr val="FFFFFF"/>
              </a:highlight>
            </a:endParaRPr>
          </a:p>
          <a:p>
            <a:r>
              <a:rPr lang="en-US" dirty="0" err="1">
                <a:solidFill>
                  <a:srgbClr val="000000"/>
                </a:solidFill>
                <a:highlight>
                  <a:srgbClr val="FFFFFF"/>
                </a:highlight>
              </a:rPr>
              <a:t>X_train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X_test</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y_test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train_test_split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test_size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0.2</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random_state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515" y="1091479"/>
            <a:ext cx="7618750" cy="51430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0081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143673" cy="838200"/>
          </a:xfrm>
        </p:spPr>
        <p:txBody>
          <a:bodyPr>
            <a:normAutofit fontScale="90000"/>
          </a:bodyPr>
          <a:lstStyle/>
          <a:p>
            <a:r>
              <a:rPr lang="en-US" dirty="0">
                <a:solidFill>
                  <a:schemeClr val="tx2"/>
                </a:solidFill>
                <a:highlight>
                  <a:srgbClr val="FFFFFF"/>
                </a:highlight>
              </a:rPr>
              <a:t>Fitting Multiple Linear Regression to the Training </a:t>
            </a:r>
            <a:r>
              <a:rPr lang="en-US" dirty="0" smtClean="0">
                <a:solidFill>
                  <a:schemeClr val="tx2"/>
                </a:solidFill>
                <a:highlight>
                  <a:srgbClr val="FFFFFF"/>
                </a:highlight>
              </a:rPr>
              <a:t>set</a:t>
            </a:r>
            <a:endParaRPr lang="en-US" dirty="0">
              <a:solidFill>
                <a:schemeClr val="tx2"/>
              </a:solidFill>
            </a:endParaRPr>
          </a:p>
        </p:txBody>
      </p:sp>
      <p:sp>
        <p:nvSpPr>
          <p:cNvPr id="3" name="Rectangle 2"/>
          <p:cNvSpPr/>
          <p:nvPr/>
        </p:nvSpPr>
        <p:spPr>
          <a:xfrm>
            <a:off x="203200" y="990600"/>
            <a:ext cx="6096000" cy="1200329"/>
          </a:xfrm>
          <a:prstGeom prst="rect">
            <a:avLst/>
          </a:prstGeom>
        </p:spPr>
        <p:txBody>
          <a:bodyPr>
            <a:spAutoFit/>
          </a:bodyPr>
          <a:lstStyle/>
          <a:p>
            <a:r>
              <a:rPr lang="en-US" dirty="0">
                <a:solidFill>
                  <a:srgbClr val="008000"/>
                </a:solidFill>
                <a:highlight>
                  <a:srgbClr val="FFFFFF"/>
                </a:highlight>
              </a:rPr>
              <a:t># Fitting Multiple Linear Regression to the Training 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linear_model</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LinearRegression</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LinearRegression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err="1">
                <a:solidFill>
                  <a:srgbClr val="000000"/>
                </a:solidFill>
                <a:highlight>
                  <a:srgbClr val="FFFFFF"/>
                </a:highlight>
              </a:rPr>
              <a:t>X_train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y_train</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564" y="1607697"/>
            <a:ext cx="7237388" cy="4635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189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3409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53" y="1360516"/>
            <a:ext cx="4590358" cy="4258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9869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grpSp>
        <p:nvGrpSpPr>
          <p:cNvPr id="6" name="Group 5"/>
          <p:cNvGrpSpPr/>
          <p:nvPr/>
        </p:nvGrpSpPr>
        <p:grpSpPr>
          <a:xfrm>
            <a:off x="927525" y="2779328"/>
            <a:ext cx="6738851" cy="1290807"/>
            <a:chOff x="423949" y="1637606"/>
            <a:chExt cx="3873731" cy="415637"/>
          </a:xfrm>
        </p:grpSpPr>
        <p:sp>
          <p:nvSpPr>
            <p:cNvPr id="3" name="Rectangle 2"/>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23950" y="1668212"/>
              <a:ext cx="3873730" cy="356772"/>
            </a:xfrm>
            <a:prstGeom prst="rect">
              <a:avLst/>
            </a:prstGeom>
            <a:noFill/>
          </p:spPr>
          <p:txBody>
            <a:bodyPr wrap="square" rtlCol="0">
              <a:spAutoFit/>
            </a:bodyPr>
            <a:lstStyle/>
            <a:p>
              <a:r>
                <a:rPr lang="en-US" b="1" i="1" u="sng" dirty="0" smtClean="0">
                  <a:solidFill>
                    <a:schemeClr val="bg1">
                      <a:lumMod val="95000"/>
                    </a:schemeClr>
                  </a:solidFill>
                </a:rPr>
                <a:t>Multiple </a:t>
              </a:r>
              <a:r>
                <a:rPr lang="en-US" b="1" i="1" u="sng" dirty="0">
                  <a:solidFill>
                    <a:schemeClr val="bg1">
                      <a:lumMod val="95000"/>
                    </a:schemeClr>
                  </a:solidFill>
                </a:rPr>
                <a:t>linear Regression </a:t>
              </a:r>
              <a:r>
                <a:rPr lang="en-US" dirty="0">
                  <a:solidFill>
                    <a:schemeClr val="bg1">
                      <a:lumMod val="95000"/>
                    </a:schemeClr>
                  </a:solidFill>
                </a:rPr>
                <a:t>: y = </a:t>
              </a:r>
              <a:r>
                <a:rPr lang="en-US" dirty="0" smtClean="0">
                  <a:solidFill>
                    <a:schemeClr val="bg1">
                      <a:lumMod val="95000"/>
                    </a:schemeClr>
                  </a:solidFill>
                </a:rPr>
                <a:t>a+bx</a:t>
              </a:r>
              <a:r>
                <a:rPr lang="en-US" baseline="-25000" dirty="0" smtClean="0">
                  <a:solidFill>
                    <a:schemeClr val="bg1">
                      <a:lumMod val="95000"/>
                    </a:schemeClr>
                  </a:solidFill>
                </a:rPr>
                <a:t>1</a:t>
              </a:r>
              <a:r>
                <a:rPr lang="en-US" dirty="0" smtClean="0">
                  <a:solidFill>
                    <a:schemeClr val="bg1">
                      <a:lumMod val="95000"/>
                    </a:schemeClr>
                  </a:solidFill>
                </a:rPr>
                <a:t>+cx</a:t>
              </a:r>
              <a:r>
                <a:rPr lang="en-US" baseline="-25000" dirty="0" smtClean="0">
                  <a:solidFill>
                    <a:schemeClr val="bg1">
                      <a:lumMod val="95000"/>
                    </a:schemeClr>
                  </a:solidFill>
                </a:rPr>
                <a:t>2</a:t>
              </a:r>
              <a:r>
                <a:rPr lang="en-US" dirty="0" smtClean="0">
                  <a:solidFill>
                    <a:schemeClr val="bg1">
                      <a:lumMod val="95000"/>
                    </a:schemeClr>
                  </a:solidFill>
                </a:rPr>
                <a:t>+dx</a:t>
              </a:r>
              <a:r>
                <a:rPr lang="en-US" baseline="-25000" dirty="0" smtClean="0">
                  <a:solidFill>
                    <a:schemeClr val="bg1">
                      <a:lumMod val="95000"/>
                    </a:schemeClr>
                  </a:solidFill>
                </a:rPr>
                <a:t>3</a:t>
              </a:r>
            </a:p>
            <a:p>
              <a:endParaRPr lang="en-US" baseline="-25000" dirty="0">
                <a:solidFill>
                  <a:schemeClr val="bg1">
                    <a:lumMod val="95000"/>
                  </a:schemeClr>
                </a:solidFill>
              </a:endParaRPr>
            </a:p>
            <a:p>
              <a:r>
                <a:rPr lang="en-US" dirty="0" smtClean="0">
                  <a:solidFill>
                    <a:schemeClr val="bg1">
                      <a:lumMod val="95000"/>
                    </a:schemeClr>
                  </a:solidFill>
                </a:rPr>
                <a:t>Where x1 ,x2 ,x3 are the independent variable and y is dependent variable. </a:t>
              </a:r>
              <a:endParaRPr lang="en-US" dirty="0">
                <a:solidFill>
                  <a:schemeClr val="bg1">
                    <a:lumMod val="95000"/>
                  </a:schemeClr>
                </a:solidFill>
              </a:endParaRPr>
            </a:p>
          </p:txBody>
        </p:sp>
      </p:grpSp>
      <p:grpSp>
        <p:nvGrpSpPr>
          <p:cNvPr id="7" name="Group 6"/>
          <p:cNvGrpSpPr/>
          <p:nvPr/>
        </p:nvGrpSpPr>
        <p:grpSpPr>
          <a:xfrm>
            <a:off x="576349" y="1790006"/>
            <a:ext cx="3873731" cy="415637"/>
            <a:chOff x="423949" y="1637606"/>
            <a:chExt cx="3873731" cy="415637"/>
          </a:xfrm>
        </p:grpSpPr>
        <p:sp>
          <p:nvSpPr>
            <p:cNvPr id="8" name="Rectangle 7"/>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23950" y="1637607"/>
              <a:ext cx="3873730" cy="369332"/>
            </a:xfrm>
            <a:prstGeom prst="rect">
              <a:avLst/>
            </a:prstGeom>
            <a:noFill/>
          </p:spPr>
          <p:txBody>
            <a:bodyPr wrap="square" rtlCol="0">
              <a:spAutoFit/>
            </a:bodyPr>
            <a:lstStyle/>
            <a:p>
              <a:r>
                <a:rPr lang="en-US" b="1" i="1" u="sng" dirty="0">
                  <a:solidFill>
                    <a:schemeClr val="bg1">
                      <a:lumMod val="95000"/>
                    </a:schemeClr>
                  </a:solidFill>
                </a:rPr>
                <a:t>Simple linear Regression </a:t>
              </a:r>
              <a:r>
                <a:rPr lang="en-US" dirty="0">
                  <a:solidFill>
                    <a:schemeClr val="bg1">
                      <a:lumMod val="95000"/>
                    </a:schemeClr>
                  </a:solidFill>
                </a:rPr>
                <a:t>: y = </a:t>
              </a:r>
              <a:r>
                <a:rPr lang="en-US" dirty="0" err="1" smtClean="0">
                  <a:solidFill>
                    <a:schemeClr val="bg1">
                      <a:lumMod val="95000"/>
                    </a:schemeClr>
                  </a:solidFill>
                </a:rPr>
                <a:t>a+bx</a:t>
              </a:r>
              <a:endParaRPr lang="en-US" dirty="0">
                <a:solidFill>
                  <a:schemeClr val="bg1">
                    <a:lumMod val="95000"/>
                  </a:schemeClr>
                </a:solidFill>
              </a:endParaRPr>
            </a:p>
          </p:txBody>
        </p:sp>
      </p:grpSp>
      <p:grpSp>
        <p:nvGrpSpPr>
          <p:cNvPr id="10" name="Group 9"/>
          <p:cNvGrpSpPr/>
          <p:nvPr/>
        </p:nvGrpSpPr>
        <p:grpSpPr>
          <a:xfrm>
            <a:off x="2253043" y="4360091"/>
            <a:ext cx="6514260" cy="1812175"/>
            <a:chOff x="423949" y="1637606"/>
            <a:chExt cx="3940798" cy="707488"/>
          </a:xfrm>
        </p:grpSpPr>
        <p:sp>
          <p:nvSpPr>
            <p:cNvPr id="11" name="Rectangle 10"/>
            <p:cNvSpPr/>
            <p:nvPr/>
          </p:nvSpPr>
          <p:spPr>
            <a:xfrm>
              <a:off x="423949" y="1637606"/>
              <a:ext cx="3940798" cy="70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23950" y="1639649"/>
              <a:ext cx="3873730" cy="684903"/>
            </a:xfrm>
            <a:prstGeom prst="rect">
              <a:avLst/>
            </a:prstGeom>
            <a:noFill/>
          </p:spPr>
          <p:txBody>
            <a:bodyPr wrap="square" rtlCol="0">
              <a:spAutoFit/>
            </a:bodyPr>
            <a:lstStyle/>
            <a:p>
              <a:r>
                <a:rPr lang="en-US" b="1" i="1" u="sng" dirty="0" smtClean="0">
                  <a:solidFill>
                    <a:schemeClr val="bg1">
                      <a:lumMod val="95000"/>
                    </a:schemeClr>
                  </a:solidFill>
                </a:rPr>
                <a:t>Assumptions Of a Linear Regression</a:t>
              </a:r>
              <a:r>
                <a:rPr lang="en-US" dirty="0" smtClean="0">
                  <a:solidFill>
                    <a:schemeClr val="bg1">
                      <a:lumMod val="95000"/>
                    </a:schemeClr>
                  </a:solidFill>
                </a:rPr>
                <a:t>:</a:t>
              </a:r>
            </a:p>
            <a:p>
              <a:pPr marL="342900" indent="-342900">
                <a:buFont typeface="+mj-lt"/>
                <a:buAutoNum type="arabicPeriod"/>
              </a:pPr>
              <a:r>
                <a:rPr lang="en-US" dirty="0" smtClean="0">
                  <a:solidFill>
                    <a:schemeClr val="bg1">
                      <a:lumMod val="95000"/>
                    </a:schemeClr>
                  </a:solidFill>
                </a:rPr>
                <a:t>Linearity </a:t>
              </a:r>
            </a:p>
            <a:p>
              <a:pPr marL="342900" indent="-342900">
                <a:buFont typeface="+mj-lt"/>
                <a:buAutoNum type="arabicPeriod"/>
              </a:pPr>
              <a:r>
                <a:rPr lang="en-US" dirty="0" smtClean="0">
                  <a:solidFill>
                    <a:schemeClr val="bg1">
                      <a:lumMod val="95000"/>
                    </a:schemeClr>
                  </a:solidFill>
                </a:rPr>
                <a:t>Homoscedasticity</a:t>
              </a:r>
            </a:p>
            <a:p>
              <a:pPr marL="342900" indent="-342900">
                <a:buFont typeface="+mj-lt"/>
                <a:buAutoNum type="arabicPeriod"/>
              </a:pPr>
              <a:r>
                <a:rPr lang="en-US" dirty="0" smtClean="0">
                  <a:solidFill>
                    <a:schemeClr val="bg1">
                      <a:lumMod val="95000"/>
                    </a:schemeClr>
                  </a:solidFill>
                </a:rPr>
                <a:t>Multivariate normality</a:t>
              </a:r>
            </a:p>
            <a:p>
              <a:pPr marL="342900" indent="-342900">
                <a:buFont typeface="+mj-lt"/>
                <a:buAutoNum type="arabicPeriod"/>
              </a:pPr>
              <a:r>
                <a:rPr lang="en-US" dirty="0" smtClean="0">
                  <a:solidFill>
                    <a:schemeClr val="bg1">
                      <a:lumMod val="95000"/>
                    </a:schemeClr>
                  </a:solidFill>
                </a:rPr>
                <a:t>Independence of errors</a:t>
              </a:r>
            </a:p>
            <a:p>
              <a:pPr marL="342900" indent="-342900">
                <a:buFont typeface="+mj-lt"/>
                <a:buAutoNum type="arabicPeriod"/>
              </a:pPr>
              <a:r>
                <a:rPr lang="en-US" dirty="0" smtClean="0">
                  <a:solidFill>
                    <a:schemeClr val="bg1">
                      <a:lumMod val="95000"/>
                    </a:schemeClr>
                  </a:solidFill>
                </a:rPr>
                <a:t>Lack of </a:t>
              </a:r>
              <a:r>
                <a:rPr lang="en-US" dirty="0" err="1" smtClean="0">
                  <a:solidFill>
                    <a:schemeClr val="bg1">
                      <a:lumMod val="95000"/>
                    </a:schemeClr>
                  </a:solidFill>
                </a:rPr>
                <a:t>Multicollinearity</a:t>
              </a:r>
              <a:endParaRPr lang="en-US" dirty="0">
                <a:solidFill>
                  <a:schemeClr val="bg1">
                    <a:lumMod val="95000"/>
                  </a:schemeClr>
                </a:solidFill>
              </a:endParaRPr>
            </a:p>
          </p:txBody>
        </p:sp>
      </p:gr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146" y="1390560"/>
            <a:ext cx="1495515" cy="111612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057" y="1753034"/>
            <a:ext cx="4324954" cy="232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18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sp>
        <p:nvSpPr>
          <p:cNvPr id="3" name="TextBox 2"/>
          <p:cNvSpPr txBox="1"/>
          <p:nvPr/>
        </p:nvSpPr>
        <p:spPr>
          <a:xfrm>
            <a:off x="1909011" y="2053389"/>
            <a:ext cx="3593431" cy="2554545"/>
          </a:xfrm>
          <a:prstGeom prst="rect">
            <a:avLst/>
          </a:prstGeom>
          <a:noFill/>
        </p:spPr>
        <p:txBody>
          <a:bodyPr wrap="square" rtlCol="0">
            <a:spAutoFit/>
          </a:bodyPr>
          <a:lstStyle/>
          <a:p>
            <a:r>
              <a:rPr lang="en-US" sz="3200" dirty="0" smtClean="0"/>
              <a:t>Slides about the explanations of </a:t>
            </a:r>
          </a:p>
          <a:p>
            <a:pPr marL="342900" indent="-342900">
              <a:buFont typeface="+mj-lt"/>
              <a:buAutoNum type="arabicPeriod"/>
            </a:pPr>
            <a:r>
              <a:rPr lang="en-US" sz="3200" dirty="0" smtClean="0"/>
              <a:t>assumptions and </a:t>
            </a:r>
          </a:p>
          <a:p>
            <a:pPr marL="342900" indent="-342900">
              <a:buFont typeface="+mj-lt"/>
              <a:buAutoNum type="arabicPeriod"/>
            </a:pPr>
            <a:r>
              <a:rPr lang="en-US" sz="3200" dirty="0" smtClean="0"/>
              <a:t>P values </a:t>
            </a:r>
          </a:p>
          <a:p>
            <a:pPr marL="342900" indent="-342900">
              <a:buFont typeface="+mj-lt"/>
              <a:buAutoNum type="arabicPeriod"/>
            </a:pPr>
            <a:r>
              <a:rPr lang="en-US" sz="3200" dirty="0"/>
              <a:t>N</a:t>
            </a:r>
            <a:r>
              <a:rPr lang="en-US" sz="3200" dirty="0" smtClean="0"/>
              <a:t>ull hypothesis</a:t>
            </a:r>
            <a:endParaRPr lang="en-US" sz="3200" dirty="0"/>
          </a:p>
        </p:txBody>
      </p:sp>
    </p:spTree>
    <p:extLst>
      <p:ext uri="{BB962C8B-B14F-4D97-AF65-F5344CB8AC3E}">
        <p14:creationId xmlns:p14="http://schemas.microsoft.com/office/powerpoint/2010/main" val="65128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3676275"/>
              </p:ext>
            </p:extLst>
          </p:nvPr>
        </p:nvGraphicFramePr>
        <p:xfrm>
          <a:off x="1918702" y="1122944"/>
          <a:ext cx="5813594" cy="4143741"/>
        </p:xfrm>
        <a:graphic>
          <a:graphicData uri="http://schemas.openxmlformats.org/drawingml/2006/table">
            <a:tbl>
              <a:tblPr/>
              <a:tblGrid>
                <a:gridCol w="959131">
                  <a:extLst>
                    <a:ext uri="{9D8B030D-6E8A-4147-A177-3AD203B41FA5}">
                      <a16:colId xmlns:a16="http://schemas.microsoft.com/office/drawing/2014/main" val="1838879499"/>
                    </a:ext>
                  </a:extLst>
                </a:gridCol>
                <a:gridCol w="1031517">
                  <a:extLst>
                    <a:ext uri="{9D8B030D-6E8A-4147-A177-3AD203B41FA5}">
                      <a16:colId xmlns:a16="http://schemas.microsoft.com/office/drawing/2014/main" val="2196968266"/>
                    </a:ext>
                  </a:extLst>
                </a:gridCol>
                <a:gridCol w="1375355">
                  <a:extLst>
                    <a:ext uri="{9D8B030D-6E8A-4147-A177-3AD203B41FA5}">
                      <a16:colId xmlns:a16="http://schemas.microsoft.com/office/drawing/2014/main" val="701240692"/>
                    </a:ext>
                  </a:extLst>
                </a:gridCol>
                <a:gridCol w="1209219">
                  <a:extLst>
                    <a:ext uri="{9D8B030D-6E8A-4147-A177-3AD203B41FA5}">
                      <a16:colId xmlns:a16="http://schemas.microsoft.com/office/drawing/2014/main" val="4167202541"/>
                    </a:ext>
                  </a:extLst>
                </a:gridCol>
                <a:gridCol w="1238372">
                  <a:extLst>
                    <a:ext uri="{9D8B030D-6E8A-4147-A177-3AD203B41FA5}">
                      <a16:colId xmlns:a16="http://schemas.microsoft.com/office/drawing/2014/main" val="698970820"/>
                    </a:ext>
                  </a:extLst>
                </a:gridCol>
              </a:tblGrid>
              <a:tr h="224300">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377019">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7019">
                <a:tc>
                  <a:txBody>
                    <a:bodyPr/>
                    <a:lstStyle/>
                    <a:p>
                      <a:pPr algn="r" fontAlgn="b"/>
                      <a:r>
                        <a:rPr lang="en-US" sz="1600" b="0" i="0" u="none" strike="noStrike">
                          <a:solidFill>
                            <a:srgbClr val="000000"/>
                          </a:solidFill>
                          <a:effectLst/>
                          <a:latin typeface="Calibri" panose="020F050202020403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7019">
                <a:tc>
                  <a:txBody>
                    <a:bodyPr/>
                    <a:lstStyle/>
                    <a:p>
                      <a:pPr algn="r" fontAlgn="b"/>
                      <a:r>
                        <a:rPr lang="en-US" sz="1600" b="0" i="0" u="none" strike="noStrike">
                          <a:solidFill>
                            <a:srgbClr val="000000"/>
                          </a:solidFill>
                          <a:effectLst/>
                          <a:latin typeface="Calibri" panose="020F050202020403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7019">
                <a:tc>
                  <a:txBody>
                    <a:bodyPr/>
                    <a:lstStyle/>
                    <a:p>
                      <a:pPr algn="r" fontAlgn="b"/>
                      <a:r>
                        <a:rPr lang="en-US" sz="1600" b="0" i="0" u="none" strike="noStrike">
                          <a:solidFill>
                            <a:srgbClr val="000000"/>
                          </a:solidFill>
                          <a:effectLst/>
                          <a:latin typeface="Calibri" panose="020F050202020403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7019">
                <a:tc>
                  <a:txBody>
                    <a:bodyPr/>
                    <a:lstStyle/>
                    <a:p>
                      <a:pPr algn="r" fontAlgn="b"/>
                      <a:r>
                        <a:rPr lang="en-US" sz="1600" b="0" i="0" u="none" strike="noStrike">
                          <a:solidFill>
                            <a:srgbClr val="000000"/>
                          </a:solidFill>
                          <a:effectLst/>
                          <a:latin typeface="Calibri" panose="020F050202020403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7019">
                <a:tc>
                  <a:txBody>
                    <a:bodyPr/>
                    <a:lstStyle/>
                    <a:p>
                      <a:pPr algn="r" fontAlgn="b"/>
                      <a:r>
                        <a:rPr lang="en-US" sz="1600" b="0" i="0" u="none" strike="noStrike">
                          <a:solidFill>
                            <a:srgbClr val="000000"/>
                          </a:solidFill>
                          <a:effectLst/>
                          <a:latin typeface="Calibri" panose="020F050202020403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7019">
                <a:tc>
                  <a:txBody>
                    <a:bodyPr/>
                    <a:lstStyle/>
                    <a:p>
                      <a:pPr algn="r" fontAlgn="b"/>
                      <a:r>
                        <a:rPr lang="en-US" sz="1600" b="0" i="0" u="none" strike="noStrike">
                          <a:solidFill>
                            <a:srgbClr val="000000"/>
                          </a:solidFill>
                          <a:effectLst/>
                          <a:latin typeface="Calibri" panose="020F050202020403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7019">
                <a:tc>
                  <a:txBody>
                    <a:bodyPr/>
                    <a:lstStyle/>
                    <a:p>
                      <a:pPr algn="r" fontAlgn="b"/>
                      <a:r>
                        <a:rPr lang="en-US" sz="1600" b="0" i="0" u="none" strike="noStrike">
                          <a:solidFill>
                            <a:srgbClr val="000000"/>
                          </a:solidFill>
                          <a:effectLst/>
                          <a:latin typeface="Calibri" panose="020F050202020403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7019">
                <a:tc>
                  <a:txBody>
                    <a:bodyPr/>
                    <a:lstStyle/>
                    <a:p>
                      <a:pPr algn="r" fontAlgn="b"/>
                      <a:r>
                        <a:rPr lang="en-US" sz="1600" b="0" i="0" u="none" strike="noStrike">
                          <a:solidFill>
                            <a:srgbClr val="000000"/>
                          </a:solidFill>
                          <a:effectLst/>
                          <a:latin typeface="Calibri" panose="020F050202020403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7019">
                <a:tc>
                  <a:txBody>
                    <a:bodyPr/>
                    <a:lstStyle/>
                    <a:p>
                      <a:pPr algn="r" fontAlgn="b"/>
                      <a:r>
                        <a:rPr lang="en-US" sz="1600" b="0" i="0" u="none" strike="noStrike">
                          <a:solidFill>
                            <a:srgbClr val="000000"/>
                          </a:solidFill>
                          <a:effectLst/>
                          <a:latin typeface="Calibri" panose="020F050202020403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077" y="5399029"/>
            <a:ext cx="5868219" cy="762106"/>
          </a:xfrm>
          <a:prstGeom prst="rect">
            <a:avLst/>
          </a:prstGeom>
        </p:spPr>
      </p:pic>
      <p:sp>
        <p:nvSpPr>
          <p:cNvPr id="7" name="Rectangle 6"/>
          <p:cNvSpPr/>
          <p:nvPr/>
        </p:nvSpPr>
        <p:spPr>
          <a:xfrm>
            <a:off x="8523705" y="1913885"/>
            <a:ext cx="3203074" cy="306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582526" y="2069432"/>
            <a:ext cx="303195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State : Categorical variable</a:t>
            </a:r>
          </a:p>
          <a:p>
            <a:pPr marL="285750" indent="-285750">
              <a:buFont typeface="Arial" panose="020B0604020202020204" pitchFamily="34" charset="0"/>
              <a:buChar char="•"/>
            </a:pPr>
            <a:r>
              <a:rPr lang="en-US" dirty="0" smtClean="0"/>
              <a:t>Dummy variables to replace the categorical variables.</a:t>
            </a:r>
            <a:endParaRPr lang="en-US" dirty="0"/>
          </a:p>
        </p:txBody>
      </p:sp>
    </p:spTree>
    <p:extLst>
      <p:ext uri="{BB962C8B-B14F-4D97-AF65-F5344CB8AC3E}">
        <p14:creationId xmlns:p14="http://schemas.microsoft.com/office/powerpoint/2010/main" val="3664849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cxnSp>
        <p:nvCxnSpPr>
          <p:cNvPr id="8" name="Straight Connector 7"/>
          <p:cNvCxnSpPr/>
          <p:nvPr/>
        </p:nvCxnSpPr>
        <p:spPr>
          <a:xfrm>
            <a:off x="5518491" y="1989221"/>
            <a:ext cx="1251285" cy="340980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5518491" y="1989221"/>
            <a:ext cx="1251285" cy="340980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0" name="Action Button: Help 19">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2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 Trap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 name="Action Button: Help 15">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Callout 6"/>
          <p:cNvSpPr/>
          <p:nvPr/>
        </p:nvSpPr>
        <p:spPr>
          <a:xfrm>
            <a:off x="1331496" y="1989221"/>
            <a:ext cx="7755016" cy="3208410"/>
          </a:xfrm>
          <a:prstGeom prst="cloudCallout">
            <a:avLst>
              <a:gd name="adj1" fmla="val 51504"/>
              <a:gd name="adj2" fmla="val 57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D3 = 1-(D1+D2</a:t>
            </a:r>
            <a:r>
              <a:rPr lang="en-US" sz="4400" dirty="0" smtClean="0"/>
              <a:t>)</a:t>
            </a:r>
          </a:p>
          <a:p>
            <a:pPr algn="ctr"/>
            <a:r>
              <a:rPr lang="en-US" sz="4400" dirty="0" smtClean="0"/>
              <a:t>So </a:t>
            </a:r>
            <a:r>
              <a:rPr lang="en-US" sz="4400" dirty="0" smtClean="0">
                <a:solidFill>
                  <a:schemeClr val="bg1">
                    <a:lumMod val="95000"/>
                  </a:schemeClr>
                </a:solidFill>
              </a:rPr>
              <a:t>always </a:t>
            </a:r>
            <a:r>
              <a:rPr lang="en-US" sz="4400" dirty="0" err="1" smtClean="0">
                <a:solidFill>
                  <a:schemeClr val="bg1">
                    <a:lumMod val="95000"/>
                  </a:schemeClr>
                </a:solidFill>
              </a:rPr>
              <a:t>eleminate</a:t>
            </a:r>
            <a:r>
              <a:rPr lang="en-US" sz="4400" dirty="0" smtClean="0">
                <a:solidFill>
                  <a:schemeClr val="bg1">
                    <a:lumMod val="95000"/>
                  </a:schemeClr>
                </a:solidFill>
              </a:rPr>
              <a:t> one dummy variable</a:t>
            </a:r>
            <a:endParaRPr lang="en-US" sz="4400" dirty="0">
              <a:solidFill>
                <a:schemeClr val="bg1">
                  <a:lumMod val="95000"/>
                </a:schemeClr>
              </a:solidFill>
            </a:endParaRPr>
          </a:p>
        </p:txBody>
      </p:sp>
    </p:spTree>
    <p:extLst>
      <p:ext uri="{BB962C8B-B14F-4D97-AF65-F5344CB8AC3E}">
        <p14:creationId xmlns:p14="http://schemas.microsoft.com/office/powerpoint/2010/main" val="424245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Building A Model</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To predict a value or we may have many proctors.(</a:t>
            </a:r>
            <a:r>
              <a:rPr lang="en-US" dirty="0" err="1" smtClean="0"/>
              <a:t>i.e</a:t>
            </a:r>
            <a:r>
              <a:rPr lang="en-US" dirty="0" smtClean="0"/>
              <a:t> X1,x2,x3,x4)</a:t>
            </a:r>
          </a:p>
          <a:p>
            <a:r>
              <a:rPr lang="en-US" dirty="0" smtClean="0"/>
              <a:t>But how much the proctors influence the predictor Is of use.</a:t>
            </a:r>
          </a:p>
          <a:p>
            <a:r>
              <a:rPr lang="en-US" dirty="0" smtClean="0"/>
              <a:t>  All the Factors many not have much impact of the required profits.</a:t>
            </a:r>
          </a:p>
          <a:p>
            <a:r>
              <a:rPr lang="en-US" dirty="0" smtClean="0"/>
              <a:t>So few may have to be eliminated.</a:t>
            </a:r>
          </a:p>
          <a:p>
            <a:r>
              <a:rPr lang="en-US" dirty="0" smtClean="0"/>
              <a:t>Few other reasons are from the assumptions.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7341" y="3183645"/>
            <a:ext cx="4711865" cy="597073"/>
          </a:xfrm>
          <a:prstGeom prst="rect">
            <a:avLst/>
          </a:prstGeom>
        </p:spPr>
      </p:pic>
    </p:spTree>
    <p:extLst>
      <p:ext uri="{BB962C8B-B14F-4D97-AF65-F5344CB8AC3E}">
        <p14:creationId xmlns:p14="http://schemas.microsoft.com/office/powerpoint/2010/main" val="6939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Building A Model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5400" dirty="0" smtClean="0"/>
              <a:t>Methods to Build the models</a:t>
            </a:r>
          </a:p>
          <a:p>
            <a:pPr lvl="1"/>
            <a:r>
              <a:rPr lang="en-US" sz="3600" dirty="0" smtClean="0"/>
              <a:t>All –in</a:t>
            </a:r>
          </a:p>
          <a:p>
            <a:pPr lvl="1"/>
            <a:r>
              <a:rPr lang="en-US" sz="3600" dirty="0" smtClean="0"/>
              <a:t>Step wise Regression Models</a:t>
            </a:r>
          </a:p>
          <a:p>
            <a:pPr lvl="2"/>
            <a:r>
              <a:rPr lang="en-US" sz="3600" dirty="0" smtClean="0"/>
              <a:t>Backward Elimination</a:t>
            </a:r>
          </a:p>
          <a:p>
            <a:pPr lvl="2"/>
            <a:r>
              <a:rPr lang="en-US" sz="3600" dirty="0" smtClean="0"/>
              <a:t>Forward Selection</a:t>
            </a:r>
          </a:p>
          <a:p>
            <a:pPr lvl="2"/>
            <a:r>
              <a:rPr lang="en-US" sz="3600" dirty="0" smtClean="0"/>
              <a:t>Bidirectional Elimination</a:t>
            </a:r>
          </a:p>
          <a:p>
            <a:pPr lvl="1"/>
            <a:r>
              <a:rPr lang="en-US" sz="3600" dirty="0" smtClean="0"/>
              <a:t>Score Comparison</a:t>
            </a:r>
          </a:p>
          <a:p>
            <a:pPr marL="0" indent="0">
              <a:buNone/>
            </a:pPr>
            <a:endParaRPr lang="en-US" sz="3600" dirty="0"/>
          </a:p>
        </p:txBody>
      </p:sp>
    </p:spTree>
    <p:extLst>
      <p:ext uri="{BB962C8B-B14F-4D97-AF65-F5344CB8AC3E}">
        <p14:creationId xmlns:p14="http://schemas.microsoft.com/office/powerpoint/2010/main" val="237976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A6DA75F-FDD1-4906-ABA7-049C4286B20F}" vid="{F9FD41C8-64B9-401A-8FC9-4BEBFBB11585}"/>
    </a:ext>
  </a:extLst>
</a:theme>
</file>

<file path=docProps/app.xml><?xml version="1.0" encoding="utf-8"?>
<Properties xmlns="http://schemas.openxmlformats.org/officeDocument/2006/extended-properties" xmlns:vt="http://schemas.openxmlformats.org/officeDocument/2006/docPropsVTypes">
  <Template>SP</Template>
  <TotalTime>223</TotalTime>
  <Words>889</Words>
  <Application>Microsoft Office PowerPoint</Application>
  <PresentationFormat>Widescreen</PresentationFormat>
  <Paragraphs>353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SP</vt:lpstr>
      <vt:lpstr>Multiple linear Regression</vt:lpstr>
      <vt:lpstr>Multiple linear Regression</vt:lpstr>
      <vt:lpstr>Multiple linear Regression</vt:lpstr>
      <vt:lpstr>Multiple linear Regression</vt:lpstr>
      <vt:lpstr>Dummy Variables</vt:lpstr>
      <vt:lpstr>Dummy Variables</vt:lpstr>
      <vt:lpstr>Dummy Variables Trap</vt:lpstr>
      <vt:lpstr>Building A Model</vt:lpstr>
      <vt:lpstr>Building A Model</vt:lpstr>
      <vt:lpstr>Backward Elimination </vt:lpstr>
      <vt:lpstr>Forward Selection</vt:lpstr>
      <vt:lpstr>Bi-Directional Elimination</vt:lpstr>
      <vt:lpstr>Backward elimination</vt:lpstr>
      <vt:lpstr>Backward elimination</vt:lpstr>
      <vt:lpstr>Encoding categorical data</vt:lpstr>
      <vt:lpstr>Avoiding the Dummy Variable Trap</vt:lpstr>
      <vt:lpstr>Splitting the dataset into the Training set and Test set</vt:lpstr>
      <vt:lpstr>Fitting Multiple Linear Regression to the Training set</vt:lpstr>
      <vt:lpstr>PowerPoint Presentation</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Ashila, Sai Prasad</dc:creator>
  <cp:lastModifiedBy>Ashila, Sai Prasad</cp:lastModifiedBy>
  <cp:revision>104</cp:revision>
  <dcterms:created xsi:type="dcterms:W3CDTF">2019-01-04T15:08:23Z</dcterms:created>
  <dcterms:modified xsi:type="dcterms:W3CDTF">2019-01-14T18:28:59Z</dcterms:modified>
</cp:coreProperties>
</file>