
<file path=[Content_Types].xml><?xml version="1.0" encoding="utf-8"?>
<Types xmlns="http://schemas.openxmlformats.org/package/2006/content-types">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8" r:id="rId2"/>
    <p:sldId id="261" r:id="rId3"/>
    <p:sldId id="257" r:id="rId4"/>
    <p:sldId id="260" r:id="rId5"/>
    <p:sldId id="259" r:id="rId6"/>
    <p:sldId id="263" r:id="rId7"/>
    <p:sldId id="264" r:id="rId8"/>
    <p:sldId id="262" r:id="rId9"/>
    <p:sldId id="267" r:id="rId10"/>
    <p:sldId id="266" r:id="rId11"/>
    <p:sldId id="265" r:id="rId12"/>
    <p:sldId id="268" r:id="rId13"/>
    <p:sldId id="271" r:id="rId14"/>
    <p:sldId id="269" r:id="rId15"/>
    <p:sldId id="273" r:id="rId16"/>
    <p:sldId id="272" r:id="rId17"/>
    <p:sldId id="276" r:id="rId18"/>
    <p:sldId id="275" r:id="rId19"/>
    <p:sldId id="274" r:id="rId20"/>
    <p:sldId id="279" r:id="rId21"/>
    <p:sldId id="278" r:id="rId22"/>
    <p:sldId id="282" r:id="rId23"/>
    <p:sldId id="281" r:id="rId24"/>
    <p:sldId id="280"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21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4T18:44:32.115"/>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-1 24 0,'23'0'140,"-23"0"-124,23 0 0,-23 0-16,23 0 15,-23 0-15,23 0 16,0 0-16,23 0 15,-46-23-15,23 23 16,-23 0 0,24 0-16,-24 0 15,23 0 16,0 0-15,-23 0 0,23 0-16,-23 0 15,23 0 1,0 0-16,-23 0 15,23 0-15,-23 0 16,23 0 15,-23 0 0,23 0-15,0 0 15,-23 0 0,23 0-15,-23 0 15,24 0-15,-1 0-1,-23 0 1,23 0 15,-23 0-31,23 0 31,-23 0-15,0 0 0,23 0-1,0 0-15,-23 0 31,23 0-15,-23 0 15,23 0-15,0 0 15,-23 0-15,23 0 15,-23 0 0,23 0-15,-23 0 15,24 0-16,-1 0 17,-23 0-17,23 0 16,-23 0-15,23 0 15,0 0-15,-23 0 15,23 0-15,-23 0-1,23 0 16,-23 0-15,23 0 15,0 0 0,-23 0 1,23 0-1,-23 0 16,23 0-1,1 0-14,-24 0 14,23 0 1,-23 0-16,23 0 16,-23 0 125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4T18:44:41.995"/>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-1 23 0,'0'0'47,"0"0"-16,0 0-31,23-23 78,0 23-47,-23 0-15,0 0 46,22 0-31,-22 0 344,23 0-360,-23 0 17,23 0 92,0 0-14,-23 0-17,22 0-62,-22 0-15,0 0 0,23 0 62,0 0-63,-23 0 94</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4T18:45:04.235"/>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-1 23 0,'0'0'78,"0"0"-62,23 0 15,0 0 0,-23 0-15,23 0-16,-23 0 15,23 0 1,-23 0 0,23 0-16,0 0 15,-23 0-15,23 0 16,-23 0-1,24 0-15,-1 0 16,-23 0-16,23 0 16,-23 0-1,23 0 1,-23 0-1,23 0 1,0 0 0,-23 0-1,23 0 1,-23 0-1,23 0 1,0 0 0,-23 0-1,23 0 16,-23-23-15,0 23-16,23 0 16,-23 0-1,24 0 1,-1 0-1,-23 0 1,23 0 0,-23 0-16,23 0 15,0 0 1,-23 0 15,23 0 0,-23 0-15,23 0 15,-23 0-15,23 0 15,0 0 0,-23 0 0,23 0-15,-23 0 15,23 0-31,1 0 31,-24 0-31,23 0 16,-23 0 15,23 0-15,-23 0-1,23 0 1,0 0-1,-23 0 1,23 0 15,-23 0-15,23 0-1,0 0 1,-23 0 0,23 23-1,-23-23 1,23 0-1,-23 0-15,23 0 16,1 0 0,-24 0-1,0 23-15,23-23 16,-23 0 15,23 0-31,-23 0 16,23 0 15,0 0-31,-23 0 15,23 0 1,-23 0 0,23 0-1,0 0 1,-23 0-16,23 0 15,-23 0 1,23 0-16,-23 0 16,23 0-1,1 0-15,-24 0 16,23 0-1,-23 0 1,23 0-16,0 0 16,-23 0 15,0 23-16,23-23 1,-23 0-16,23 0 16,-23 0-1,23 0 1,0 0 0,-23 0-1,0 0 1,23 0-16,-23 0 31,23 0-15,0 0-1,-23 0 1,24 0-1,-24 23 1,0-23-16,23 0 16,-23 0-1,23 0 1,0 0-16,-23 0 31,23 0-31,-23 0 16,23 0-1,0 0 1,-23 0-1,23 0 1,-23 0 0,0 0-16,23 0 31,-23 0-16,23 0-15,0 0 32,-23 0-32,24 0 15,-24 0 16,23 23-15,0-23 0,-23 0-1,23 0 1,-23 0-16,23 0 0,-23 0 31,23 0-31,0 0 31,-23 0-15,23 0-16,-23 0 15,23 0 1,0 0 0,-23 0-1,23 0 1,-23 0-1,24 0 1,-24 0 0,23 0-16,0 0 31,-23 0-31,0 0 15,23 0-15,-23 0 16,23 0 0,0 0-16,-23 0 15,23 0 1,-23 0-1,23 0 1,-23 0 0,23 0-1,0-23 1,-23 23-16,23 0 15,-23 0 1,24 0 0,-24 0-16,23 0 0,-23 0 15,23 0 1,-23 0-1,0-23-15,23 23 32,-23 0-1,23 0-16,0 0-15,-23 0 32,0 0-17,23 0-15,-23 0 31,23 0 47,0 0 0,-23 0 141,23 0-219,0 0 15,-23 0-15,47 0 16,-47 0-16,23 0 16,0 0-1,0 0-15,-23 0 16,23 0-1,-23 0 1,0-23 0,23 23-1,0 0 16,-23 0 16,23 0-16,-23 0-15,23 0 31,0 0-16,-23 0-15,24 0 15,-24 0 0,23 0-15,-23 0 15,23 0 0,0 0 0,-23 0-15,23 0-1,-23 0 17,23 0-17,0 0 16,-23 0-31,23 0 16,-23 0 15,23 0-15,-23 0 15,23 0-15,0 0-1,-23 0 16,24 0-15,-24 0 15,23 0 0,0 0-15,-23 0 0,23 0 30,-23 0-30,23 0 15,-23 0 16,23 0-31,0 0-1,-23 0 1,23 0 15,-23 0-31,23 0 16,0 0-1,-23 0 1,23 0-1,-23 0 1,24 0 0,-24 0-1,23 0 1,0 0-16,-23 0 0,23 0 15,-23 0 1,23 0 0,0 0-1,-23 0 1,23 0-1,-23 0 1,23 0 0,-23 0-1,23 0 1,0 0-1,-23 0 1,23 0-16,-23 0 16,24 0 15,-24 0-16,23 0-15,0 0 16,-23 0 15,23 0-15,-23 0-16,23 0 31,-1 0-15,-22 0-1,23 0 1,-23 0-1,23 0 1,-23 0 0,23 0-1,0 0 1,-23 0-1,23 0 1,-23 0 15,24 0-15,-1 0-1,-23 0 1,23 0 15,-23 0-15,23 0-1,-23 0 17,23 0-17,0 0 1,-23 0-1,0 0-15,23 0 32,-23 0-1,23 0 0,0 0-15,-23 0 15,23 0-16,-23 0 1,23 0 0,-23 0 15,24 0-16,-1 0 17,-23 0-17,23 0 16,-23 0-15,23 0 15,0 0 0,-23 0 1,23 0-17,-23 0 16,23 0-15,-23 0 0,23 0-1,0 0 1,-23 0-1,23 0 1,-23 0 0,23 0-1,1 0 1,-24 0-16,23 0 15,-23 0 17,23 0-1,-23 0-16,23 0 1,0 0 15,-23 0-15,23 0-1,-23 0 17,23 0-17,0 0 16,-23 0-15,23 0 0,-23 0-1,23 0 1,-23 0-1,23 0 1,1 0 0,-24 0 15,23 0-31,-23 0 15,23 0 1,0 0 0,-23 0-1,23 0 1,-23 0 15,23 0-31,-23 0 16,23 0-1,0 0-15,-23 0 16,0 0-16,23 0 15,-23 0 1,23 0-16,0 0 16,-23 0-1,24 0 1,-24 0-1,23 0-15,-23 0 16,23 0 0,0 0-1,-23 0 1,23 0-1,-23 0 1,23 0-16,-23 0 31,23 0-31,0 0 16,-23 0-1,23 0 1,-23 0 0,23 0-1,0 0 16,-23 0-31,24 0 16,-24 0 0,23 0-1,-23 0 1,23 0-1,0 0 1,-23 0-16,23 0 31,-23 0-15,23 0-16,0 0 15,-23 0 1,23 0-16,-23 0 16,23 0-1,-23 0 1,23 0-1,0 0 1,-23 0-16,24 0 16,-24 0 15,0 0 0,23 0-15,0 0-16,-23 0 31,23 23-31,-23-23 15,23 0 17,-23 0-17,23 0 1,0 0-1,-23 0 1,23 0 0,-23 0-1,23 0 1,0 0-1,-23 0 1,23 0 0,-23 0-1,24 0 16,-24 0-15,0 0-16,23 0 16,0 0-1,-23 0 1,23 0-1,-23 0 1,23 0 15,0 0-15,-23 0-1,23 0 1,-23 0 0,23 0-1,-23 0 1,23 0 15,0 0-15,-23 0-1,23 0 1,-23 0-1,24 0 1,-1 0 0,-23 0-16,23 0 15,-23 0 1,23 0-16,-23 0 31,23 0-15,0 0-1,-23 0 1,23 0 15,-23 0-15,0 23-16,23-23 15,0 0 16,-23 0 1,23 0-17,-23 0 16,23 0-15,-23 0-16,24 0 16,-1 0-1,-23 0-15,23 0 16,-23 0-1,23 0 1,0 0-16,-23 0 16,23 0-1,-23 0 1,23 0-1,-23 0-15,23 0 32,0 0-17,-23 0 1,23 0 31,-23 0-16,23 0-16,-23 0 17,24 0 30,-24 0-46,23 0-1,-23 0 16,23 0 16,-23 0-16,23 0-15,-23 0 0,23 0-1,0 0 1,-23 0-16,0-23 15,23 23-15,0 0 16,0-23-16,-23 23 16,23 0-16,0 0 15,1 0-15,-24 0 16,23 0-1,0 0-15,-23-23 16,23 23 0,-23 0-1,23 0 16,0 0-15,-23 0 296,23 0-296,-23 0-1,23 0-15,-23 0 16,23 0-1,0 0 1,-23 0-16,23 0 31,-23 0-31,24 0 16,-1 0-1,-23 0 1,23 0 0,-23 0-16,23 0 15,-23 0 16,23 0 1,-23 0-32,23 0 15,-23 0 1,23 0-1,-23 0 1,23 0 0,0 0-1,-23 0 16,23 0-31,-23 0 32,23 0-32,-23 0 15,24 0 1,-1 0-1,0 0 1,-23 0 0,23 0-16,0 0 15,-23 0-15,23 0 16,-23 0-1,23 0-15,-23 0 16,23 0-16,0 0 16,-23 0-1,23 0-15,-23 0 16,23 0-16,1 23 15,-24-23-15,23 0 16,-23 0 0,23 0-1,-23 0 1,23 0-1,0 0 1,-23 0-16,23 0 31,-23 0-31,23 0 16,0 0-1,-23 0 1,23 0 0,-23 0-16,23 0 15,-23 0 1,23 23-16,1-23 15,-24 0-15,23 0 16,0 0 0,0 0-1,-23 0-15,23 0 16,-23 0-1,23 0 1,0 0-16,-23 0 16,23 0-1,-23 0-15,23 0 16,-23 0-1,23 0 1,0 0 0,-23 0-16,24 0 15,-24 0 1,23 0-1,0 0-15,-23 0 16,23 0 0,-23 0 15,23 0-31,-23 0 15,46 0 1,-46 0-16,46 0 16,-46 0-1,23 0 1,-23 0-16,23 0 15,-23 0-15,24 0 16,-1 0-16,-23 0 16,23 0-16,0 0 15,0 0 1,-23 0-16,23 0 15,-23 0 1,23 0-16,-23 0 31,23 0-31,0 0 16,-23 0-16,23 0 15,-23 0 1,0 0-16,23 0 16,1 0-16,-24 0 31,23 0-16,-23 0 1,23 0-16,-23 0 16,23 0-1,0 0 1,-23 0-16,23 0 15,-23 0 1,23 0-16,0 0 16,-23 0-16,23 0 15,-23 0 1,23 0-16,-23 0 31,23 0-15,1 0-16,-24 0 15,23 0 1,-23 0-16,23 0 15,0 0-15,-23 0 16,23 0-16,-23 0 16,23 0-1,-23 0 1,23 0-16,0 0 15,-23 0 1,23 0-16,-23 0 16,23 0-16,0 0 15,-23 0-15,24 0 16,-24 0-1,23 0-15,-23 0 16,23 0 0,0 0-1,0 0-15,-23 0 16,23 0-16,0 0 15,0 0 1,-23 0-16,23 0 0,0 0 31,-23 0-15,23 0-16,-23 0 15,24 0-15,-24 0 32,23 0-32,0 0 15,-23 0 1,23 0-16,-23 0 15,23 0-15,0 0 16,-23 0 0,23 0-16,-23 23 15,23-23-15,-23 0 16,23 0-16,0 0 15,-23 0 1,23 0-16,-23 0 16,47 0-16,-47 0 15,23 0 1,0 0-1,0 0-15,0 0 16,-23 0-16,46 0 16,-46 0-1,46 0-15,-46 0 16,23 0-1,1 0-15,-1 0 16,-23 0-16,23 0 16,-23 0-1,23 0 1,-23 0-1,23 0 1,0 0 0,-23 0-1,23 0 1,-23 0-1,23 0 1,0 0-16,-23 0 31,23 0-15,-23 0-1,23 0 1,-23 0 15,24 0-15,-1 0-1,-23 0 1,23 0 0,-23 0-1,23 0-15,0 0 16,-23 0-1,23 0-15,-23 0 16,23 0-16,-23 0 16,23 0-1,0 0 1,-23 0-1,23 0 1,-23 0-16,23 0 16,-23 0-16,24 0 15,-1 0 1,-23 0-16,23 0 15,-23 0 1,23 0 0,0 0-1,-23 0 1,23 0 15,-23 0-31,23 0 16,-23 0-1,23 0 1,0 0-1,-23 0 1,23 0-16,-23 0 31,47 0-31,-47 0 16,0 0-1,23 0-15,-23 0 16,23 0 0,0 0-16,-23 0 15,23 0-15,-23 0 16,23 0-16,-23 0 15,23 0 1,0 0 0,-23 0-16,23 0 15,-23 0-15,23 0 16,0 0-16,1 0 15,-24 0 1,23 0-16,0 0 16,-23 0-16,23 0 15,-23 0-15,23 0 16,-23 0-1,23 0 1,0 0 0,-23 0-1,22 0 1,-22 0-1,23 0 17,0 0-17,-23 0 1,23 0-1,-23 0 1,24 0 0,-24 0-1,23 0 1,0 0-1,-23 0 1,23 0-16,-23 0 16,23 0-16,0 0 15,-23 0 1,23 0-16,-23 0 15,23 0 1,-23 0 0,23 0-16,0 0 15,-23 0 16,23 0-15,-23 0 0,24 0-1,-24 0 1,23 0 15,0 0-15,-23 0-1,23 0 16,-23-23-15,23 23 15,0 0 0,-23 0-15,23 0 0,-23 0-1,23 0 1,-23 0-1,23 0 1,0 0-16,-23 0 16,23 0-1,-23 0 1,24 0 15,-24-23-31,23 23 0,-23 0 16,23 0-1,-23 0-15,23 0 16,-23 0-1,23 0 17,0 0-17,-23 0 1,23 0-1,-23 0-15,23 0 16,0 0 0,-23 0-1,23 0 1,-23 0-1,23 0 1,-23 0 15,24 0-15,-1 0-1,-23 0 1,23 0 0,-23 0-16,23 0 15,0 0 1,-23 0-1,23 0 1,-23 0 0,46 0-1,-46 0-15,23 0 16,23 0-16,-46 0 15,24 0 1,-24 0-16,23 0 0,0 0 16,0 0-1,-23 0 1,23 0-1,0 0-15,-23 0 16,23 0 0,-23 0-1,23 0 16,-23 0-15,23 0 0,0 0-1,-23 0 1,23 0-1,-23 0 17,24 0-32,-1 0 15,-23 0 1,23 0-1,-23 0 1,23 0 0,-23 0-16,23 0 15,0 0 1,-23 0-16,0 0 15,23 0 1,-23 0 0,23 0-1,0 0 1,-23 0-1,23 0 1,-23 0 0,23 0-1,-23 0 1,24 0-1,-1 0 1,-23 0 15,23 0 0,-23 0 1,23 0-17,0 0 16,-23 0-15,23 0 15,-23 0-15,23 0-1,-23 0 1,23 0 15,0 0-15,-23 0 15,23 0-15,-23 0-1,23 0 1,1 0-1,-24 0 1,23 0 0,-23 0-1,23 0-15,-23 0 16,23 0-1,0 0 1,-23 0-16,23 0 31,-23 0-15,23 0 15,0 0 0,-23 0 0,23 0-15,-23 0 0,23 0-1,-23 0 1,23 0-1,1 0 1,-24 0 0,23 0-1,-23 0-15,23 0 16,0 0-1,-23 0 1,23 0 0,-23 0-1,23 0 1,-23 0-1,23 0 1,0 0 0,-23 0-1,23 0 1,-23 0-1,23 0 1,0 0 0,-23 0-1,24 0 1,-24 0-16,23 0 15,-23 0-15,23 0 16,0 0-16,-23 0 16,23 0-1,-23 0 1,23 0-1,-23 0 1,23 0 0,0 0 15,-23 0-16,23 0 17,-23 0-17,23 0 1,0 0-16,-23 23 31,24-23-31,-24 0 16,23 0 15,-23 0-16,23 0 1,0 0 31,-23 0-32,23 0 1,-23 0-16,23 0 16,0 0-1,-23 0-15,23 0 16,-23 0-16,23 0 15,-23 0 1,0 0-16,23 0 16,0 0-1,-23 0 1,24 0-1,-24 0 32,23 0 0,0 0-31,-23 0 15,23 0 0,-23 0 0,23 0 16,-23 0-31,23 0 15,0 0-16,-23 0 1,23 0 15,-23 0 0,23 0 1,0 0-17,-23 0 1,23 23-1,-23-23 1,24 0 0,-24 0-1,23 0-15,0 0 16,-23 0-1,23 0 17,-23 0-17,23 0 16,0 0-15,-23 0 31,23 0-32,-23 0 17,23 0 14,-23 0-30,23 0 15,0 0 0,-23 0-15,23 0 46,-23 0-46,24 0 15,-1 0 63,-23 0-63,23 0-15,-23 0 15,0 0-31,23 0 31,-23 0 0,23 0-31,0 0 31,-23 0-15,23 0 15,-23 0-31,0 0 16,23 0-1,0 0 17,-23-23 30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4T18:49:47.095"/>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28 62 0,'0'0'219,"23"0"-204,-23 23-15,23-23 16,0 0 0,0 23-16,0-23 15,0 0-15,0 0 16,0 0-16,0 0 15,0 0-15,1 0 16,-1 0 0,0 0-16,-23 0 15,46 0-15,-46 0 16,46 0-1,-46 0-15,23 0 16,-23 0-16,46 0 16,-46 0-1,23 0-15,-23 0 16,47 0-16,-47 0 15,23 0 1,-23 0-16,23 0 16,-23 0-16,23 0 15,0 0-15,-23 0 16,23 0-16,-23 0 15,23 0-15,0 0 16,0 0 0,-23 0-1,23 0 1,-23 0-1,24 0 1,-24 0-16,23 0 0,-23 0 16,23 0-1,-23 0 1,23 0-1,0 0 1,-23 0-16,0 0 16,23 0-1,-23 0-15,23 0 0,-23 0 16,23 0-1,0 0 1,-23 0 0,23-23-1,-23 23 1,23 0-16,1 0 31,-24 0-31,23 0 16,-23 0-1,46 0 1,-46 0-16,23-23 15,0 23-15,0 0 16,-23 0-16,23 0 16,-23 0-1,23 0-15,-23 0 16,23 0-1,0 0-15,-23 0 16,24 0 15,-24 0-15,23 0-1,0 0 1,-23 0 0,23 0 46,-23 0-31,23 0 0,-23 0-15,23 0 15,-23 0-31,23 0 16,-23 0-1,23 0 32,-23 0-31,0 0-1,23 0 17,0 0-1,-23 0-16,23 0 32,-23 0 16,24 0-17,-24 0-14,23 0 14,-23 23-46,23-23 47,-23 0 0,23 0-31,-23 0 30,0 23-14,23-23-17,0 0 1,-23 0 15,0 0 219,0 0-250,-23 0 0,0 0 15,23 0 1,-46 0-16,46 0 15,-47 0 1,47-23-16,-23 23 16,0 0-16,-23 0 15,23-23 1,0 23-16,23 0 0,-46 0 15,46 0 1,-23 0-16,0 0 16,23 0-1,-24-23 1,24 23-16,-46 0 15,46 0-15,-23-24 16,0 24-16,0 0 16,0 0-1,0 0-15,0 0 16,23 0-16,-23 0 16,23 0-1,-23 0-15,-1 0 16,24 0-16,-23 0 15,0 0 1,-23 0-16,46 0 16,-46 0-16,23 0 15,0 0 1,23 0-16,-23 0 15,23 0-15,-23 0 16,-1 0-16,1 0 16,0 0-16,-23 0 15,23 0-15,0 0 16,23 0-1,-46 0 1,46 0-16,-23 0 16,23 0-16,-23 0 15,-1 0-15,24 0 16,-23 0-16,23 0 15,-23 0 17,23 0-17,-23 0 1,0 0-1,23 0 1,-23 0-16,23 0 16,-23 0-1,0 0 1,23 0-1,-23 0 1,23 0 31,-23 0-16,23 0-15,-23 0 15,-1 0 0,24 0-15,-23 0 46,23 0-15,0 0 171,0 0-218,0 0 63,23 0-63,1 0 15,-24 0 1,23 0-16,0 0 15,0 0-15,0 24 16,-23-24-16,23 0 16,0 0-1,-23 0 1,0 23 31,0-23-32,0 0 1,-23 23-1,23-23 1,-23 0 0,23 23-16,-69 0 15,46 0-15,23 0 16,-24-23-16,1 0 15,23 0 1,-23 23-16,23-23 16,0 0-16,-23 0 15,0 0 1,23 23-1,0 0 1,-23-23 0,23 0-16,0 23 46,0-23-46,0 24 47,0-24-16,-23 0-31,23 23 16,0 0 0,0-23 15,0 23-31,0-23 15,0 23 1,0 0 0,-23-23-1,23 0 1,0 23-1,0-23 1,-23 0 0,23 23-1,0-23 1,0 23-1,0-23 17,0 23-32,0-23 15,0 23 1,0-23-1,0 24 1,-23-24 0,23 23-1,0-23-15,0 23 31,0-23-15,0 23 0,0-23-16,0 0 15,0 23 1,0 0-1,0-23 1,0 23 0,0-23-1,0 23 1,0 0-1,0-23 1,0 23 0,0-23-1,-23 23-15,23-23 16,0 24-1,0-1 1,0-23-16,0 23 16,0-23-1,0 23-15,0-23 31,0 23-31,0 0 16,0-23 0,0 23-16,0-23 15,0 23 1,0 0-16,0-23 15,0 23 1,0-23 0,0 23-16,0-23 15,0 24-15,0-1 16,0-23-16,0 23 15,0-23 17,0 23-32,0 0 15,0-23 1,0 23-1,0-23 1,0 23 0,0-23-16,0 23 31,0 0-31,0-23 15,0 23 1,0-23 0,0 23-16,0 1 15,0-24 1,0 23-16,0-23 15,0 23 1,0-23 0,0 23-1,0 0-15,0 0 16,0-23-16,0 23 15,0 0-15,0 0 16,0-23-16,0 46 16,0-46-1,0 24-15,0-24 16,0 46-16,0-23 15,0 0 1,0-23-16,0 46 16,0-46-16,0 46 15,0-23 1,0-23-16,0 23 0,0-23 15,0 24 1,0-1-16,0 0 16,0 0-1,0 0-15,0 0 16,0-23-16,0 46 15,0-46-15,0 46 16,0-46-16,0 23 16,0-23-1,0 24 1,0-24-16,0 23 15,0 0 1,0-23-16,0 23 16,0-23-16,0 46 15,0-46-15,0 23 16,0-23-1,0 46-15,0-46 16,0 23-16,0 0 16,0 1-1,0-24-15,0 23 16,0 0-16,0 0 15,0-23-15,0 23 16,0 0 0,0 0-16,0 0 15,0-23 1,0 23-16,0 0 15,0 0-15,0-23 16,0 24-16,0-1 16,0 0-1,0-23-15,0 23 0,0 0 16,0-23-1,23 23-15,-23 0 16,0 0 0,0-23-16,0 23 15,0-23-15,0 23 16,0 0-16,0 1 15,0-24 1,0 23-16,0 0 16,0-23-16,0 23 15,0-23 1,0 23-16,0-23 15,0 46-15,0-46 16,0 46 0,0-23-1,0 0-15,0 1 16,0-1-16,0 0 15,0 23 1,0-46-16,0 23 16,0-23-16,0 46 15,0-46 1,0 23-16,0-23 15,0 23-15,0-23 16,0 23 0,0 1-16,0-24 15,0 23-15,0-23 16,0 23-1,0 0-15,0-23 16,0 23 0,0-23-1,0 23-15,0-23 16,0 23-16,0 0 31,0-23-31,0 23 16,0-23-1,0 23 1,0 0-1,0-23 1,0 24 0,0-24-1,0 23-15,0-23 16,0 23-1,0 0 1,0-23-16,0 23 31,0-23-31,0 23 16,0 0 15,0-23 0,0 23-15,0-23-1,0 23 1,0-23 15,0 23-15,0 0 15,0-23-31,0 24 16,0-24 15,0 23-16,0 0 17,0-23-17,0 23 1,0-23 15,0 23 0,0-23 16,0 23-16,23-23 125,0 0-140,-23 0-1,23 0 32,-23 0-31,23 0-1,0 0 1,-23 0 31,23 0-16,-23 0-15,23 0 62,-23 0-63,23 0 1,0 0-1,-23 0 32,24 0-31,-24 0-16,23 0 15,0 0 1,-23 0-16,23 0 16,-23 0-16,23 0 15,-23 23 1,23-23-16,0 0 15,-23 0-15,23 0 16,-23 0 0,23 0-16,-23 0 15,23 0-15,0 0 16,-23 0-16,24 0 15,-1 23 1,0-23-16,-23 0 16,23 0-16,-23 0 15,23 0 1,0 0-16,0 0 15,-23 0-15,23 0 16,0 0 0,-23 0-16,23 23 15,-23-23 1,23 0-16,-23 0 15,24 23 1,-1-23-16,-23 0 16,23 0-1,-23 0-15,23 0 16,0 0-16,0 0 15,-23 0 1,23 0-16,0 0 16,-23 0-16,23 0 15,-23 0 1,23 0-16,0 0 15,-23 0-15,24 0 16,-24 0 0,23 0-16,-23 0 15,46 0-15,-46 0 16,23 0-1,-23 0-15,23 0 16,0 0-16,-23 0 16,23 0-16,-23 0 15,23 0-15,-23 0 16,23 0-16,0 0 15,-23 0 17,24 0-32,-24 0 0,23 0 15,0 0-15,-23 0 16,23 0-1,-23 0 1,23 0 0,-23 0-1,23 0-15,0-23 16,-23 23-1,23 0 1,-23 0-16,23 0 16,-23 0-1,23 0-15,-23 0 16,23 0-1,-23 0 17,0-23-17,24 23 1,-24 0 46,0 0-46,23 0-1,0 0 17,-23 0-1,0-23-31,23 23 31,-23 0-15,0 0-1,23 0-15,0 0 31,-23-23-15,0 23 0,0-23-1,23 23 1,-23 0 31,0-23-32,23 23-15,-23 0 16,0-23-1,0 23 1,0-23-16,0 23 31,0-23-31,0 23 16,23-24 15,-23 24-31,0-23 31,0 0-15,0 23-1,0-23 1,0 23 0,0-23-16,0 0 15,0 23-15,0-23 16,0 23-1,0-46 1,0 46-16,0-23 31,0 23-31,0-23 16,0-1-16,0 1 15,0 23 1,0-23 0,0 23-16,0-23 15,0 0 1,0 23-16,0-23 15,0 23-15,0-23 16,0 23 0,0-23-16,0 0 15,0 23-15,0-23 16,0 23-16,0-23 15,0-1 1,-23 24-16,23-23 16,0 23-16,0-23 15,0 23 1,0-23-16,0 0 15,0 23-15,0-23 16,0 23-16,0-23 16,0 0-1,0 23-15,0-23 16,0 23-16,0-23 15,0 23-15,0-23 16,-23-1 0,23 1-1,0 23-15,0-23 16,0 0-16,0 23 15,0-23 1,0 23-16,0-23 16,0 0-16,0 23 15,0-23 1,0 0-16,0 0 15,0 0-15,0 23 16,0-24 0,0 1-16,0 23 15,0-23-15,0 23 16,0-23-16,0 23 15,0-23-15,0 0 16,0 23-16,0-23 16,0 23-1,0-46 1,0 23-16,0 23 15,0-23-15,0-1 16,0 24-16,0-46 16,0 46-1,0-23-15,0 23 16,0-23-16,0 23 15,0-23-15,0 0 16,0 23 0,0-23-16,0 0 15,0 0-15,23 23 16,-23-23-16,0 23 15,0-24 1,0 1-16,0 23 16,0-23-16,0 23 15,0-23 1,0 23-16,0-23 15,0 0-15,0 23 16,0-23 0,23 23-1,-23-23-15,0 23 16,0-23-1,0 0-15,0 23 16,0-23 0,23 23-16,-23-24 15,0 1 1,0 23-1,0-23-15,0 23 16,0-23 0,0 0-1,0 23-15,0-23 16,0 23 15,0-23-31,0 23 31,0-23-31,23 0 16,-23 23-1,0-23 1,0 23-16,0-23 16,0-1-16,0 24 15,0-23 1,0 23-16,0-23 15,0 23-15,0-23 16,0 0 0,0 23-16,0-23 15,0 23-15,0-23 16,0 0-16,0 23 15,0-23 1,0 23-16,0-23 16,0 23-1,0-23-15,0-1 16,0 1-16,0 0 15,0 0 1,0 23-16,0-23 0,0 0 16,0 0-1,24 0 1,-24 0-1,0 23-15,0-23 16,0 0-16,0-1 16,23 1-16,-23 23 15,0-46-15,0 46 16,0-23-16,0 23 15,0-23 1,0 0-16,0 0 16,0 23-1,0-23-15,0 23 16,0-23-16,0 0 15,0 23-15,0-24 16,0 24 0,0-23-16,0 0 15,0 23-15,0-23 16,0 23-1,0-23 1,0 23-16,0-23 16,0 0-1,0 23 1,0-23-1,0 23-15,0-23 16,0 0 0,0 23-16,0-23 15,0 23 1,0-24-16,0 24 15,0-23 1,0 0 0,0 23-16,0-23 15,-23 23-15,23-23 16,0 0-1,0 23 1,0-23-16,0 23 16,-24-23-16,24 23 15,0-23-15,0 0 16,0 23-1,0-23-15,0 23 16,-23 0 0,23-24-16,0 24 15,0-23 1,0 23-1,-23-23 1,0 23 0,23 0-16,0 0 15,-23 0 1,23 0 15,-23 0-31,0 0 16,23 0-16,-23-23 15,0 23 1,0 0-16,-24 0 15,24 0-15,23 0 16,-46 0 0,23 0-16,0 0 15,-23 0-15,23 0 16,0 0-16,0 0 15,-1 0 1,-22 0-16,23 0 16,-23 0-1,46 0-15,-23 0 16,0 0-16,0 0 15,0 0-15,0 0 16,-1 0-16,1 0 16,23 0-16,-46 0 15,23 0 1,-23 0-16,23 0 15,23 0 1,-23 0-16,0 0 16,0 0-16,-1 0 15,24 0-15,-23 0 16,0 0-1,0 0-15,23 0 16,-23 0-16,0 0 16,0 23-1,23-23-15,-46 23 16,46-23-1,-46 0-15,46 23 0,-24-23 16,1 24 0,0-24-16,23 23 15,-23-23-15,23 0 16,-23 23-1,23-23-15,-23 0 16,23 23-16,-23 0 16,0-23-16,23 23 15,0-23-15,-23 0 16,23 23-1,0-23 1,0 23 31,0 0-16,0-23 0,0 0-31,23 23 16,23-23-1,23 0-15,24 23 16,-1-23-16,93 0 16,-139 0-1,92 0-15,-138 0 16,139 0-16,-116 0 15,46-23 1,-22 23-16,22 0 16,-46 0-16,0 0 15,0 0-15,0 0 16,-23 0-1,23 0 48,-23 0-32,0 0-15,0 0-16,-23 23 15,0-23-15,-23 0 16,-23 24-16,69-24 15,-93 23 1,70-23-16,-92 0 16,45 0-16,-22 46 15,23-46-15,0 23 16,22-23-16,-22 0 15,46 23 1,-23-23-16,23 0 16,-23 23-1,46-23-15,0 0 47,-24 0-31,1 0 30,23 23-30,0-23-16,-23 0 16,23 23-16,-46 0 15,46-23-15,0 23 16,-23-23-1,0 24-15,0-1 16,23 0-16,-23 0 16,0-23-1,23 23-15,-23-23 16,23 23-16,-24-23 15,24 23-15,0-23 16,0 23 15,0-23 0,-23 0-15,23 0 62,47 0-62,-1 0-16,69 0 15,-69 0-15,47 0 16,-47 0-16,23 0 15,-46 0 1,47 0-16,-47-23 16,0 23-16,0 0 15,23 0 1,-23 0-16,0 0 15,0 0-15,47 0 16,-47 0-16,23 0 16,-23 0-1,46 0-15,-46 0 0,0 0 16,0 0-1,1 23 1,-24-23-16,23 0 16,-23 23-1,0-23-15,23 0 16,-23 0-16,23 23 15,0-23 1,-23 0 0,23 0-16,-23 0 15,23 0 1,0 0 15,-23 23 0,0-23 16,23 0-47,-23 0 16,23 24 15,-23-24-31,23 0 31,1 0 16,-24 0-16,23 0 31,-23 23-46,0-23 0,0 23-16,-47 0 15,24 0 1,0-23-16,23 0 15,-46 23-15,0 0 16,0-23 0,23 0-16,-70 23 15,70 0-15,-23 0 16,23-23-16,-46 0 15,69 0 1,-47 23-16,47-23 16,-23 24-16,0-24 15,-23 0 1,23 0-16,-46 0 15,69 0-15,-23 0 16,0 23-16,-1-23 16,1 0-1,23 0 1,-23 0-16,0 0 15,23 0 1,-23 0-16,0 23 16,0-23-1,23 0-15,-23 0 0,0 0 16,0 0-16,23 0 15,-23 0 1,23 0-16,0 23 16,-24-23-16,24 0 15,-46 23 1,46-23-16,-23 0 15,0 0-15,23 0 16,-23 0 0,23 0-16,-23 23 15,23-23 16,-23 0-15,23 23 0,-23-23-16,23 0 15,0 23 1,0-23-16,0 23 31,0-23-15,0 23 15,0-23-16,0 23 1,0-23-16,92 0 16,-92 24-1,116-24-15,-47 0 16,0 0-1,-23 0-15,24 0 16,-24 0-16,23 23 16,-69-23-16,46 0 15,-23 0-15,70 0 16,-93 0-16,69 0 15,-69 23 1,69-23-16,-23 0 16,24 0-1,-24 0-15,0 0 16,-46 0-16,46 0 15,-46 0 1,0 0-16,23 0 0,-23 23 16,23-23-1,-23 0-15,23 0 16,-23 23-1,0-23 1,0 23 0,24-23-16,-24 0 31,0 23-16,0-23 17,0 23-17,0-23-15,-24 46 16,24-46-16,-23 0 15,0 0-15,-23 47 16,23-47 0,-46 0-1,23 23-15,-24 0 16,47-23-16,-138 23 15,161-23-15,-70 23 16,47-23-16,-23 0 16,46 23-16,-23-23 15,0 0 1,0 0-16,-23 0 15,22 0-15,24 0 16,-46 0 0,46 0-16,-23 0 15,23 0-15,-46 0 16,46 0-1,-23 0-15,0 0 16,0 23-16,23-23 16,-23 0-1,0 0-15,-1 23 16,24-23-16,-23 0 31,23 0-31,0 0 0,-46 0 16,46 23-1,-23-23-15,23 0 16,-46 0-1,46 0-15,-23 23 16,0-23-16,0 23 16,23-23-16,-23 0 15,-1 0-15,1 0 16,23 0-1,-23 0-15,23 24 16,-23-24 15,0 0-31,23 0 63,0 0-17,-23 0-46,23-70 16,0 70-16,-23-46 16,0 23-16,23-23 15,0 23-15,0 0 16,0-24-16,-23 1 15,23 23 1,0-23-16,0 23 16,0-23-1,0 46 1,0-23-16,0 0 0,0 23 15,0-24-15,0 24 16,0-23 0,0 0-16,0 23 15,0-23-15,0 23 16,0-23-1,0 23-15,0-23 16,0 0-16,23 23 16,-23-23-1,0 23-15,0 0 16,23 0-16,-23 0 15,23 0-15,0-23 16,0 23 0,-23-23-16,46 23 15,-46 0-15,70-23 16,-47 23-16,0 0 15,-23 0-15,46 0 16,-23 0 0,0 0-16,-23 0 15,23 0 1,23 0-16,-22 0 15,-1 0-15,0 0 16,-23 0-16,23 23 16,-23 0-16,23 0 15,-23-23 1,23 46-16,0-46 15,-23 46-15,23-46 16,-23 23 0,23 23-16,-23 1 15,0-24-15,23 46 16,0-46-1,1 69-15,-24-68 16,0 22-16,0-46 16,0 46-1,0-23-15,0 0 16,0 23-1,0-23-15,0 0 0,0 24 16,0-24-16,-24 23 16,24-23-1,-46 23-15,46-46 16,-23 46-1,23-46-15,-23 23 16,0 1-16,0-1 16,23 0-16,-23 0 15,0-23-15,23 23 16,0 0-1,-23-23-15,23 0 16,-23 23 0,23-23-16,-24 23 15,24 0-15,0-23 16,0 0-1,-23 23-15,23-23 16,-23 0 0,23 47-16,-23-47 15,23 0-15,-23 23 16,23-23-1,-23 23-15,23-23 16,0 0 0,0 23-16,-23-23 15,23 23 1,-23-23-1,23 0 1,0 0-16,-23 23 47,23-23-32,-23 0 32,0 0-16,23 0 125,0 0-124,0-23-17,0 0 1,0 23-16,0-23 15,0 23 48,0 0-63,0-23 15,23 23 1,-23 0 46,0 0-46,23 0 0,-23-23 30,0 23 17,23 0-48,-23-24 1,23 24 0,-23 0 30,23 0-46,-23 0 16,23 0-16,-23-23 16,23 23-16,0 0 15,-23 0 1,46-23-16,-46 0 15,24 23-15,-1 0 16,0 0-16,23-23 16,-23 0-1,0 23-15,-23 0 16,46 0-16,0-23 15,1 23 1,-24-23-16,23 23 16,-46 0-16,23 0 15,-23 0-15,46 0 16,-46 0-16,23 0 15,-23 0 1,23 0 0,-23 0 15,0 0-16,47 23-15,-47-23 16,23 0 0,-23 0-16,0 23 15,23-23-15,0 0 16,-23 0-1,23 0-15,-23 23 16,0-23-16,0 0 16,0 23-1,23 0-15,-23-23 16,23 23-1,-23-23 1,0 23 0,0 1-16,23-24 15,-23 23-15,0-23 16,23 23-1,-23-23-15,0 23 16,0 0 0,0 0-16,0-23 15,0 23-15,0 0 16,-46 23-1,23-23-15,-46 24 16,46-47 0,0 23-16,23 0 0,-47-23 15,24 0 1,-23 23-16,23 0 15,-23-23-15,0 23 16,-1 0 0,24 0-16,-23-23 15,46 0-15,-23 0 16,23 0-16,-23 0 15,0 0 1,-23 0-16,46 0 16,-23 0-1,0 0-15,-24 0 0,24 23 0,23-23 16,-23 0-16,23 0 15,-23 0 1,23 0-16,-23 0 16,0 0 15,23 0 0,0 0-15,-23 0-16,23 23 15,-23-23-15,0 24 16,23-1-1,-47-23 1,47 23-16,0-23 16,0 23-16,-23 0 15,23-23-15,0 23 16,0-23-16,0 23 15,0 0 1,0-23 0,0 23-16,0-23 15,0 23 1,0 0-1,0-23 32,0 24-16,0-24-15,0 0-16,47 0 16,-47 0-16,46 0 15,-46 0-15,23 0 16,0 0-16,23 0 15,-23 0 1,23 0 0,-23 0-16,24 0 15,-24 0-15,46 0 16,-69 0-16,46 0 15,-23 0-15,70 0 16,-70 0-16,46 0 16,-69 0-1,46 0-15,-23 0 16,23 0-16,-46 0 15,47 0 1,-24 0-16,0 0 16,23 0-16,-23 0 15,-23 0 1,46 0-16,-46 0 15,23 0 1,-23 0 0,23 0-16,1 0 15,-24 23 1,0-23-16,23 0 31,-23 0 0,23 0 0,0 0 1,-23 0-1,23 0 0,-23 0 0,0-23-15,0 23-16,0-24 15,0 1-15,23 0 16,-23 23 0,0-46-16,0 23 15,23 0-15,-23 0 16,0 0-1,0 0-15,23-24 16,-23 47-16,0-46 16,0 46-16,0-23 15,0 0-15,0 0 16,0 0-1,0-23-15,0 46 16,0-46 0,0 22-16,0 1 15,0 0-15,0 0 16,0 0-16,0 23 15,0-23-15,0 0 16,0 0 0,0 23-16,0-23 15,0 23-15,0-23 16,0 23-1,0-23-15,0-1 16,0 24-16,0-23 16,0-23-1,0 46-15,0-23 16,0 0-16,0 0 15,0 0 1,0 0-16,0-23 16,-23 46-16,23-24 15,0 1-15,0 0 16,0 0-16,0 0 15,0 0 1,0 23-16,0-23 31,0 23-15,0-23-16,0 0 31,0 23-31,0-23 31,0 23 47,-23 0-78,0 0 16,23 0-1,-23 0-15,23 0 16,-23 0 0,0 23-1,0-23-15,23 0 16,-24 23-16,1-23 15,23 0 1,-23 0 0,23 0-16,-23 0 15,23 23 1,0-23-1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4T18:49:48.206"/>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0 24 0,'0'0'16,"24"0"-1,-24-23 1,0 23-16,23 0 16,0 0-1,-23 0 1,23 0-16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4T19:02:03.323"/>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A67597C8-D677-4E43-883F-9C3BAE8749D0}" emma:medium="tactile" emma:mode="ink">
          <msink:context xmlns:msink="http://schemas.microsoft.com/ink/2010/main" type="inkDrawing" rotatedBoundingBox="6784,9220 17083,8851 17087,8982 6788,9351" shapeName="None"/>
        </emma:interpretation>
      </emma:emma>
    </inkml:annotationXML>
    <inkml:trace contextRef="#ctx0" brushRef="#br0">0 393 0,'0'0'125,"0"0"-109,23 0-16,1 0 15,-1 0-15,0 0 16,0 0-16,23 0 15,0 0 1,-23 0-16,0 0 16,24 0-16,-24 0 15,-23 0 1,23 0-16,0 0 15,0 0-15,-23 0 16,23 0 0,0 0-16,-23 0 15,23 0-15,-23 0 16,23 0-1,0 0-15,0 0 16,-23 0-16,47-23 16,-47 23-1,23 0-15,-23 0 16,23 0-16,0 0 0,23 0 15,-46 0 1,23 0 0,0 0-16,0 0 15,0 0-15,-23 0 16,47 0-1,-24 0-15,-23 0 0,46 0 16,-23 0-16,0 0 16,-23 0-1,23-23-15,-23 23 16,46 0-1,-46 0-15,23 0 16,1 0-16,-1 0 16,0 0-16,0-23 15,0 23 1,0 0-16,0 0 15,23 0-15,-46 0 16,23 0 0,24 0-16,-24 0 15,0-23 1,23 23-16,23 0 15,-69 0-15,69-23 16,-45 23 0,45 0-1,-23 0-15,23 0 16,-46 0-16,47 0 15,-24 0-15,23 0 16,0-23-16,24 23 16,-24 0-16,46-23 15,-68 23 1,68 0-16,-92 0 15,93-23-15,-93 23 16,69 0 0,-46-23-16,24 23 15,-24 0-15,92 0 16,-92 0-16,93 0 31,-70 0-31,47 0 0,-47 0 16,116-23-1,-162 23-15,162 0 16,-162 0-16,184 0 15,-114 0-15,92 0 16,-93 0-16,93 0 16,-47 0-1,47 0-15,92 0 16,-231 0-1,47 0-15,161 0 16,-208 0-16,208 0 16,-208 0-16,254 0 15,-184 0-15,114 0 16,-137 0-1,138-24-15,-139 24 16,70 0 0,46 0-16,-185 0 15,46 0-15,46 0 16,-115 0-16,93 0 15,-70 0-15,69-23 16,-23 23 0,24 0-16,-70 0 15,69-23 1,-46 23-16,93-23 15,-93 23-15,70 0 16,-70 0-16,115-23 16,-137 23-1,137 0-15,-115 0 16,116 0-1,-47-23-15,-45 23 0,-1 0 16,46 0 0,-45 0-16,-24 0 15,46-23-15,-22 23 16,-24 0-16,0 0 15,-46 0 1,46 0-16,-46 0 16,46 0-1,-46 0-15,23 0 16,-23 0-16,23 0 15,-23 0-15,24 0 16,-1 0 0,-23 0-1,23 0 1,-23 0-1,23 0 1,0 0 15,-23 23-31,0-23 16,23 0-1,-23 0 1,23 0 0,-23 0-16,23 0 15,0 0 1,0 0-1,-23 0 1,23 0-16,1 0 16,-24 0-1,23 0 1,-23 0-1,23 0 1,-23 0 93,23 0 656,0 0-750</inkml:trace>
  </inkml:traceGroup>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4T19:02:12.453"/>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4FC506F1-FD62-4822-BBDB-C46B3939E422}" emma:medium="tactile" emma:mode="ink">
          <msink:context xmlns:msink="http://schemas.microsoft.com/ink/2010/main" type="writingRegion" rotatedBoundingBox="17148,8827 17166,9089 16902,9107 16885,8845"/>
        </emma:interpretation>
      </emma:emma>
    </inkml:annotationXML>
    <inkml:traceGroup>
      <inkml:annotationXML>
        <emma:emma xmlns:emma="http://www.w3.org/2003/04/emma" version="1.0">
          <emma:interpretation id="{8FC6C4EC-FB93-4792-980A-1EB298C19E4E}" emma:medium="tactile" emma:mode="ink">
            <msink:context xmlns:msink="http://schemas.microsoft.com/ink/2010/main" type="paragraph" rotatedBoundingBox="17148,8827 17166,9089 16902,9107 16885,8845" alignmentLevel="1"/>
          </emma:interpretation>
        </emma:emma>
      </inkml:annotationXML>
      <inkml:traceGroup>
        <inkml:annotationXML>
          <emma:emma xmlns:emma="http://www.w3.org/2003/04/emma" version="1.0">
            <emma:interpretation id="{D4808ED0-4450-4668-94AD-E28948F206B4}" emma:medium="tactile" emma:mode="ink">
              <msink:context xmlns:msink="http://schemas.microsoft.com/ink/2010/main" type="line" rotatedBoundingBox="17148,8827 17166,9089 16902,9107 16885,8845"/>
            </emma:interpretation>
          </emma:emma>
        </inkml:annotationXML>
        <inkml:traceGroup>
          <inkml:annotationXML>
            <emma:emma xmlns:emma="http://www.w3.org/2003/04/emma" version="1.0">
              <emma:interpretation id="{79813E18-26F1-44C5-ACF1-B9DFAD1C7D2D}" emma:medium="tactile" emma:mode="ink">
                <msink:context xmlns:msink="http://schemas.microsoft.com/ink/2010/main" type="inkWord" rotatedBoundingBox="17148,8827 17166,9089 16902,9107 16885,8845"/>
              </emma:interpretation>
            </emma:emma>
          </inkml:annotationXML>
          <inkml:trace contextRef="#ctx0" brushRef="#br0">66 0 0,'0'0'203,"24"0"-203,-24 0 15,23 23-15,-23-23 16,23 0-16,-23 23 16,23-23-1,0 0-15,-23 0 16,23 23-1,-23-23 1,23 0 0,-23 23 15,23-23-16,-23 23 219,0-23-218,0 0 0,0 23-1,0-23 48,0 23-48,0 0 297,0-23-296,-23 0 15,23 23 16,-23-23-32,23 0-15,-23 23 16,0-23 0,23 0 93,-23 0-94,23 24-15,0-24 234,-23 0 94,23 0-312,-23 0-1,-1 0 1,24 0 62,-23 0-63,23 0 547,0 0-546,23 0-1,1 0 32,-24 0-47,0 0 16,23 0-1,-23-24-15,0 24 16,23 0-16,-23 0 47,0 0-32,23-23 1,0 23-1,-23 0 79,0-23-78,0 23-16,0-23 124,0 23-77,23 0 0,-23 0 140,0 0-187,-23 0 16,0 0-16,-23 23 15,46-23 1,-47 46-16,24-46 16,23 0-16,-23 0 15,0 24 1,23-24 15,0 0 265,0 0-264,0 0 14,0 0-30,23 0 0,-23-24-16,0 24 15,0 0 79,23-23-79,-23 0 17,23 23 46,-23 0-78,0-23 15,24 23 1,-24 0 31,23 0-16,-23-23-31,0 23 15,23 0 110,-23-23 172,0 0-282,0 23 79,0 0-79,0-23-15,0 23 32,0 0 92,0-23-124,-23 0 94,0 23-78,23 0 62,-24 0-63,24 0 1,-23 0 15,23 0 733,-23 0-732,23-23 373,-23 23-405,23 0 749,23 0-733,-23 0-16,23 0 15,-23 0-15,23 0 16,-23 0-16,24 0 15,-1 0 1,-23 23 15,0-23-31,23 0 47,-23 23 0,0-23-32,0 0 1,0 23 31,23-23-16</inkml:trace>
        </inkml:traceGroup>
      </inkml:traceGroup>
    </inkml:traceGroup>
  </inkml:traceGroup>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5T16:36:04.240"/>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28F9E3B4-9ECB-48D2-8747-890973D3F226}" emma:medium="tactile" emma:mode="ink">
          <msink:context xmlns:msink="http://schemas.microsoft.com/ink/2010/main" type="writingRegion" rotatedBoundingBox="12469,9813 12484,9813 12484,9828 12469,9828"/>
        </emma:interpretation>
      </emma:emma>
    </inkml:annotationXML>
    <inkml:traceGroup>
      <inkml:annotationXML>
        <emma:emma xmlns:emma="http://www.w3.org/2003/04/emma" version="1.0">
          <emma:interpretation id="{650C6E76-8BB9-4EFD-AB83-9783AF5E4C7D}" emma:medium="tactile" emma:mode="ink">
            <msink:context xmlns:msink="http://schemas.microsoft.com/ink/2010/main" type="paragraph" rotatedBoundingBox="12469,9813 12484,9813 12484,9828 12469,9828" alignmentLevel="1"/>
          </emma:interpretation>
        </emma:emma>
      </inkml:annotationXML>
      <inkml:traceGroup>
        <inkml:annotationXML>
          <emma:emma xmlns:emma="http://www.w3.org/2003/04/emma" version="1.0">
            <emma:interpretation id="{E008F19A-5F77-488B-82DC-24BCADF2614B}" emma:medium="tactile" emma:mode="ink">
              <msink:context xmlns:msink="http://schemas.microsoft.com/ink/2010/main" type="line" rotatedBoundingBox="12469,9813 12484,9813 12484,9828 12469,9828"/>
            </emma:interpretation>
          </emma:emma>
        </inkml:annotationXML>
        <inkml:traceGroup>
          <inkml:annotationXML>
            <emma:emma xmlns:emma="http://www.w3.org/2003/04/emma" version="1.0">
              <emma:interpretation id="{08AB08B1-145E-4D19-89D8-156B56121191}" emma:medium="tactile" emma:mode="ink">
                <msink:context xmlns:msink="http://schemas.microsoft.com/ink/2010/main" type="inkWord" rotatedBoundingBox="12469,9813 12484,9813 12484,9828 12469,9828"/>
              </emma:interpretation>
            </emma:emma>
          </inkml:annotationXML>
          <inkml:trace contextRef="#ctx0" brushRef="#br0">0 0 0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B0FEF0-8FE2-4437-B97C-B6D7069B665B}" type="datetimeFigureOut">
              <a:rPr lang="en-US" smtClean="0"/>
              <a:t>1/19/2019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1AB04B-152E-4AEC-ADFB-7D07605509DE}" type="slidenum">
              <a:rPr lang="en-US" smtClean="0"/>
              <a:t>‹#›</a:t>
            </a:fld>
            <a:endParaRPr lang="en-US"/>
          </a:p>
        </p:txBody>
      </p:sp>
    </p:spTree>
    <p:extLst>
      <p:ext uri="{BB962C8B-B14F-4D97-AF65-F5344CB8AC3E}">
        <p14:creationId xmlns:p14="http://schemas.microsoft.com/office/powerpoint/2010/main" val="3043965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C16A7C-7992-4EA6-B25F-58F88F155581}" type="datetime2">
              <a:rPr lang="en-US" smtClean="0"/>
              <a:t>Saturday, January 19, 2019</a:t>
            </a:fld>
            <a:endParaRPr lang="en-US"/>
          </a:p>
        </p:txBody>
      </p:sp>
      <p:sp>
        <p:nvSpPr>
          <p:cNvPr id="5" name="Footer Placeholder 4"/>
          <p:cNvSpPr>
            <a:spLocks noGrp="1"/>
          </p:cNvSpPr>
          <p:nvPr>
            <p:ph type="ftr" sz="quarter" idx="11"/>
          </p:nvPr>
        </p:nvSpPr>
        <p:spPr/>
        <p:txBody>
          <a:bodyPr/>
          <a:lstStyle/>
          <a:p>
            <a:r>
              <a:rPr lang="en-US" smtClean="0"/>
              <a:t>sai Prasad Ashila</a:t>
            </a:r>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667569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21C462-56F9-46F6-B8D2-61FAACAF8725}" type="datetime2">
              <a:rPr lang="en-US" smtClean="0"/>
              <a:t>Saturday, January 19, 2019</a:t>
            </a:fld>
            <a:endParaRPr lang="en-US"/>
          </a:p>
        </p:txBody>
      </p:sp>
      <p:sp>
        <p:nvSpPr>
          <p:cNvPr id="5" name="Footer Placeholder 4"/>
          <p:cNvSpPr>
            <a:spLocks noGrp="1"/>
          </p:cNvSpPr>
          <p:nvPr>
            <p:ph type="ftr" sz="quarter" idx="11"/>
          </p:nvPr>
        </p:nvSpPr>
        <p:spPr/>
        <p:txBody>
          <a:bodyPr/>
          <a:lstStyle/>
          <a:p>
            <a:r>
              <a:rPr lang="en-US" smtClean="0"/>
              <a:t>sai Prasad Ashila</a:t>
            </a:r>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401941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1187C5-DA82-45E6-B377-7EA117180D10}" type="datetime2">
              <a:rPr lang="en-US" smtClean="0"/>
              <a:t>Saturday, January 19, 2019</a:t>
            </a:fld>
            <a:endParaRPr lang="en-US"/>
          </a:p>
        </p:txBody>
      </p:sp>
      <p:sp>
        <p:nvSpPr>
          <p:cNvPr id="5" name="Footer Placeholder 4"/>
          <p:cNvSpPr>
            <a:spLocks noGrp="1"/>
          </p:cNvSpPr>
          <p:nvPr>
            <p:ph type="ftr" sz="quarter" idx="11"/>
          </p:nvPr>
        </p:nvSpPr>
        <p:spPr/>
        <p:txBody>
          <a:bodyPr/>
          <a:lstStyle/>
          <a:p>
            <a:r>
              <a:rPr lang="en-US" smtClean="0"/>
              <a:t>sai Prasad Ashila</a:t>
            </a:r>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387511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8AA550-3EAF-4256-A7FB-C0F11C817871}" type="datetime2">
              <a:rPr lang="en-US" smtClean="0"/>
              <a:t>Saturday, January 19, 2019</a:t>
            </a:fld>
            <a:endParaRPr lang="en-US"/>
          </a:p>
        </p:txBody>
      </p:sp>
      <p:sp>
        <p:nvSpPr>
          <p:cNvPr id="5" name="Footer Placeholder 4"/>
          <p:cNvSpPr>
            <a:spLocks noGrp="1"/>
          </p:cNvSpPr>
          <p:nvPr>
            <p:ph type="ftr" sz="quarter" idx="11"/>
          </p:nvPr>
        </p:nvSpPr>
        <p:spPr/>
        <p:txBody>
          <a:bodyPr/>
          <a:lstStyle/>
          <a:p>
            <a:r>
              <a:rPr lang="en-US" smtClean="0"/>
              <a:t>sai Prasad Ashila</a:t>
            </a:r>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78878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9C0A58-E477-4FC5-B712-A6BDE26B6CBF}" type="datetime2">
              <a:rPr lang="en-US" smtClean="0"/>
              <a:t>Saturday, January 19, 2019</a:t>
            </a:fld>
            <a:endParaRPr lang="en-US"/>
          </a:p>
        </p:txBody>
      </p:sp>
      <p:sp>
        <p:nvSpPr>
          <p:cNvPr id="5" name="Footer Placeholder 4"/>
          <p:cNvSpPr>
            <a:spLocks noGrp="1"/>
          </p:cNvSpPr>
          <p:nvPr>
            <p:ph type="ftr" sz="quarter" idx="11"/>
          </p:nvPr>
        </p:nvSpPr>
        <p:spPr/>
        <p:txBody>
          <a:bodyPr/>
          <a:lstStyle/>
          <a:p>
            <a:r>
              <a:rPr lang="en-US" smtClean="0"/>
              <a:t>sai Prasad Ashila</a:t>
            </a:r>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279884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B1946E-B7F9-4858-BAFC-80FCF766A0F4}" type="datetime2">
              <a:rPr lang="en-US" smtClean="0"/>
              <a:t>Saturday, January 19, 2019</a:t>
            </a:fld>
            <a:endParaRPr lang="en-US"/>
          </a:p>
        </p:txBody>
      </p:sp>
      <p:sp>
        <p:nvSpPr>
          <p:cNvPr id="6" name="Footer Placeholder 5"/>
          <p:cNvSpPr>
            <a:spLocks noGrp="1"/>
          </p:cNvSpPr>
          <p:nvPr>
            <p:ph type="ftr" sz="quarter" idx="11"/>
          </p:nvPr>
        </p:nvSpPr>
        <p:spPr/>
        <p:txBody>
          <a:bodyPr/>
          <a:lstStyle/>
          <a:p>
            <a:r>
              <a:rPr lang="en-US" smtClean="0"/>
              <a:t>sai Prasad Ashila</a:t>
            </a:r>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074923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EA8CDD-ECD5-450C-88A6-F0A51A1E538A}" type="datetime2">
              <a:rPr lang="en-US" smtClean="0"/>
              <a:t>Saturday, January 19, 2019</a:t>
            </a:fld>
            <a:endParaRPr lang="en-US"/>
          </a:p>
        </p:txBody>
      </p:sp>
      <p:sp>
        <p:nvSpPr>
          <p:cNvPr id="8" name="Footer Placeholder 7"/>
          <p:cNvSpPr>
            <a:spLocks noGrp="1"/>
          </p:cNvSpPr>
          <p:nvPr>
            <p:ph type="ftr" sz="quarter" idx="11"/>
          </p:nvPr>
        </p:nvSpPr>
        <p:spPr/>
        <p:txBody>
          <a:bodyPr/>
          <a:lstStyle/>
          <a:p>
            <a:r>
              <a:rPr lang="en-US" smtClean="0"/>
              <a:t>sai Prasad Ashila</a:t>
            </a:r>
            <a:endParaRPr lang="en-US"/>
          </a:p>
        </p:txBody>
      </p:sp>
      <p:sp>
        <p:nvSpPr>
          <p:cNvPr id="9" name="Slide Number Placeholder 8"/>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4251954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7AACD1-6348-4988-B527-06476711AEE8}" type="datetime2">
              <a:rPr lang="en-US" smtClean="0"/>
              <a:t>Saturday, January 19, 2019</a:t>
            </a:fld>
            <a:endParaRPr lang="en-US"/>
          </a:p>
        </p:txBody>
      </p:sp>
      <p:sp>
        <p:nvSpPr>
          <p:cNvPr id="4" name="Footer Placeholder 3"/>
          <p:cNvSpPr>
            <a:spLocks noGrp="1"/>
          </p:cNvSpPr>
          <p:nvPr>
            <p:ph type="ftr" sz="quarter" idx="11"/>
          </p:nvPr>
        </p:nvSpPr>
        <p:spPr/>
        <p:txBody>
          <a:bodyPr/>
          <a:lstStyle/>
          <a:p>
            <a:r>
              <a:rPr lang="en-US" smtClean="0"/>
              <a:t>sai Prasad Ashila</a:t>
            </a:r>
            <a:endParaRPr lang="en-US"/>
          </a:p>
        </p:txBody>
      </p:sp>
      <p:sp>
        <p:nvSpPr>
          <p:cNvPr id="5" name="Slide Number Placeholder 4"/>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2840219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B0EF8-339E-4F28-80ED-7B33FD7767C3}" type="datetime2">
              <a:rPr lang="en-US" smtClean="0"/>
              <a:t>Saturday, January 19, 2019</a:t>
            </a:fld>
            <a:endParaRPr lang="en-US"/>
          </a:p>
        </p:txBody>
      </p:sp>
      <p:sp>
        <p:nvSpPr>
          <p:cNvPr id="3" name="Footer Placeholder 2"/>
          <p:cNvSpPr>
            <a:spLocks noGrp="1"/>
          </p:cNvSpPr>
          <p:nvPr>
            <p:ph type="ftr" sz="quarter" idx="11"/>
          </p:nvPr>
        </p:nvSpPr>
        <p:spPr/>
        <p:txBody>
          <a:bodyPr/>
          <a:lstStyle/>
          <a:p>
            <a:r>
              <a:rPr lang="en-US" smtClean="0"/>
              <a:t>sai Prasad Ashila</a:t>
            </a:r>
            <a:endParaRPr lang="en-US"/>
          </a:p>
        </p:txBody>
      </p:sp>
      <p:sp>
        <p:nvSpPr>
          <p:cNvPr id="4" name="Slide Number Placeholder 3"/>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3924261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E8B729C-2E5C-4118-9CB1-7A1794A038FE}" type="datetime2">
              <a:rPr lang="en-US" smtClean="0"/>
              <a:t>Saturday, January 19, 2019</a:t>
            </a:fld>
            <a:endParaRPr lang="en-US"/>
          </a:p>
        </p:txBody>
      </p:sp>
      <p:sp>
        <p:nvSpPr>
          <p:cNvPr id="6" name="Footer Placeholder 5"/>
          <p:cNvSpPr>
            <a:spLocks noGrp="1"/>
          </p:cNvSpPr>
          <p:nvPr>
            <p:ph type="ftr" sz="quarter" idx="11"/>
          </p:nvPr>
        </p:nvSpPr>
        <p:spPr/>
        <p:txBody>
          <a:bodyPr/>
          <a:lstStyle/>
          <a:p>
            <a:r>
              <a:rPr lang="en-US" smtClean="0"/>
              <a:t>sai Prasad Ashila</a:t>
            </a:r>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3188204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7274E2B-0974-46FC-B0BD-976729215F71}" type="datetime2">
              <a:rPr lang="en-US" smtClean="0"/>
              <a:t>Saturday, January 19, 2019</a:t>
            </a:fld>
            <a:endParaRPr lang="en-US"/>
          </a:p>
        </p:txBody>
      </p:sp>
      <p:sp>
        <p:nvSpPr>
          <p:cNvPr id="6" name="Footer Placeholder 5"/>
          <p:cNvSpPr>
            <a:spLocks noGrp="1"/>
          </p:cNvSpPr>
          <p:nvPr>
            <p:ph type="ftr" sz="quarter" idx="11"/>
          </p:nvPr>
        </p:nvSpPr>
        <p:spPr/>
        <p:txBody>
          <a:bodyPr/>
          <a:lstStyle/>
          <a:p>
            <a:r>
              <a:rPr lang="en-US" smtClean="0"/>
              <a:t>sai Prasad Ashila</a:t>
            </a:r>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926832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200" y="152400"/>
            <a:ext cx="9956800" cy="8382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3200" y="1219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3200" y="6356351"/>
            <a:ext cx="1828800" cy="365125"/>
          </a:xfrm>
          <a:prstGeom prst="rect">
            <a:avLst/>
          </a:prstGeom>
        </p:spPr>
        <p:txBody>
          <a:bodyPr vert="horz" lIns="91440" tIns="45720" rIns="91440" bIns="45720" rtlCol="0" anchor="ctr"/>
          <a:lstStyle>
            <a:lvl1pPr algn="l">
              <a:defRPr sz="1200" b="1">
                <a:solidFill>
                  <a:schemeClr val="tx1"/>
                </a:solidFill>
              </a:defRPr>
            </a:lvl1pPr>
          </a:lstStyle>
          <a:p>
            <a:fld id="{2ED600B8-8490-45BF-B8A6-7D7529F26757}" type="datetime2">
              <a:rPr lang="en-US" smtClean="0"/>
              <a:t>Saturday, January 19, 2019</a:t>
            </a:fld>
            <a:endParaRPr lang="en-US"/>
          </a:p>
        </p:txBody>
      </p:sp>
      <p:sp>
        <p:nvSpPr>
          <p:cNvPr id="5" name="Footer Placeholder 4"/>
          <p:cNvSpPr>
            <a:spLocks noGrp="1"/>
          </p:cNvSpPr>
          <p:nvPr>
            <p:ph type="ftr" sz="quarter" idx="3"/>
          </p:nvPr>
        </p:nvSpPr>
        <p:spPr>
          <a:xfrm>
            <a:off x="9855200" y="6356351"/>
            <a:ext cx="2235200" cy="365125"/>
          </a:xfrm>
          <a:prstGeom prst="rect">
            <a:avLst/>
          </a:prstGeom>
        </p:spPr>
        <p:txBody>
          <a:bodyPr vert="horz" lIns="91440" tIns="45720" rIns="91440" bIns="45720" rtlCol="0" anchor="ctr"/>
          <a:lstStyle>
            <a:lvl1pPr algn="r">
              <a:defRPr sz="1200" b="1">
                <a:solidFill>
                  <a:schemeClr val="tx1"/>
                </a:solidFill>
              </a:defRPr>
            </a:lvl1pPr>
          </a:lstStyle>
          <a:p>
            <a:r>
              <a:rPr lang="en-US" smtClean="0"/>
              <a:t>sai Prasad Ashila</a:t>
            </a:r>
            <a:endParaRPr lang="en-US"/>
          </a:p>
        </p:txBody>
      </p:sp>
      <p:sp>
        <p:nvSpPr>
          <p:cNvPr id="6" name="Slide Number Placeholder 5"/>
          <p:cNvSpPr>
            <a:spLocks noGrp="1"/>
          </p:cNvSpPr>
          <p:nvPr>
            <p:ph type="sldNum" sz="quarter" idx="4"/>
          </p:nvPr>
        </p:nvSpPr>
        <p:spPr>
          <a:xfrm>
            <a:off x="10871200" y="609600"/>
            <a:ext cx="1320800" cy="381000"/>
          </a:xfrm>
          <a:prstGeom prst="rect">
            <a:avLst/>
          </a:prstGeom>
        </p:spPr>
        <p:txBody>
          <a:bodyPr vert="horz" lIns="91440" tIns="45720" rIns="91440" bIns="45720" rtlCol="0" anchor="ctr"/>
          <a:lstStyle>
            <a:lvl1pPr algn="r">
              <a:defRPr sz="1800">
                <a:solidFill>
                  <a:schemeClr val="tx1">
                    <a:tint val="75000"/>
                  </a:schemeClr>
                </a:solidFill>
                <a:latin typeface="Arial" pitchFamily="34" charset="0"/>
                <a:cs typeface="Arial" pitchFamily="34" charset="0"/>
              </a:defRPr>
            </a:lvl1pPr>
          </a:lstStyle>
          <a:p>
            <a:fld id="{615D40AC-A62B-412C-A8B6-203EC4FF5FB6}" type="slidenum">
              <a:rPr lang="en-US" smtClean="0"/>
              <a:t>‹#›</a:t>
            </a:fld>
            <a:endParaRPr lang="en-US"/>
          </a:p>
        </p:txBody>
      </p:sp>
      <p:cxnSp>
        <p:nvCxnSpPr>
          <p:cNvPr id="8" name="Straight Connector 7"/>
          <p:cNvCxnSpPr/>
          <p:nvPr/>
        </p:nvCxnSpPr>
        <p:spPr>
          <a:xfrm>
            <a:off x="0" y="990600"/>
            <a:ext cx="12192000" cy="1588"/>
          </a:xfrm>
          <a:prstGeom prst="line">
            <a:avLst/>
          </a:prstGeom>
          <a:ln w="57150"/>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324600"/>
            <a:ext cx="12192000" cy="1588"/>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509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19.emf"/><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customXml" Target="../ink/ink5.xml"/><Relationship Id="rId2" Type="http://schemas.openxmlformats.org/officeDocument/2006/relationships/image" Target="../media/image13.tmp"/><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18.emf"/><Relationship Id="rId5" Type="http://schemas.openxmlformats.org/officeDocument/2006/relationships/customXml" Target="../ink/ink2.xml"/><Relationship Id="rId10" Type="http://schemas.openxmlformats.org/officeDocument/2006/relationships/customXml" Target="../ink/ink4.xml"/><Relationship Id="rId4" Type="http://schemas.openxmlformats.org/officeDocument/2006/relationships/image" Target="../media/image14.emf"/><Relationship Id="rId9" Type="http://schemas.openxmlformats.org/officeDocument/2006/relationships/image" Target="../media/image14.tmp"/></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tmp"/><Relationship Id="rId7" Type="http://schemas.openxmlformats.org/officeDocument/2006/relationships/image" Target="../media/image23.emf"/><Relationship Id="rId2" Type="http://schemas.openxmlformats.org/officeDocument/2006/relationships/image" Target="../media/image15.tmp"/><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22.emf"/><Relationship Id="rId4" Type="http://schemas.openxmlformats.org/officeDocument/2006/relationships/customXml" Target="../ink/ink6.xml"/></Relationships>
</file>

<file path=ppt/slides/_rels/slide21.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customXml" Target="../ink/ink8.xml"/></Relationships>
</file>

<file path=ppt/slides/_rels/slide2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Multiple linear Regression</a:t>
            </a:r>
            <a:endParaRPr lang="en-US" dirty="0"/>
          </a:p>
        </p:txBody>
      </p:sp>
      <p:sp>
        <p:nvSpPr>
          <p:cNvPr id="4" name="TextBox 3"/>
          <p:cNvSpPr txBox="1"/>
          <p:nvPr/>
        </p:nvSpPr>
        <p:spPr>
          <a:xfrm>
            <a:off x="490451" y="1219201"/>
            <a:ext cx="5910349" cy="3970318"/>
          </a:xfrm>
          <a:prstGeom prst="rect">
            <a:avLst/>
          </a:prstGeom>
          <a:noFill/>
        </p:spPr>
        <p:txBody>
          <a:bodyPr wrap="square" rtlCol="0">
            <a:spAutoFit/>
          </a:bodyPr>
          <a:lstStyle/>
          <a:p>
            <a:r>
              <a:rPr lang="en-US" b="1" u="sng" dirty="0"/>
              <a:t>Problem Statement:</a:t>
            </a:r>
            <a:r>
              <a:rPr lang="en-US" dirty="0"/>
              <a:t> </a:t>
            </a:r>
            <a:r>
              <a:rPr lang="en-US" dirty="0" smtClean="0"/>
              <a:t>For a venture capitalist to decide which type of  investments from a given set of investments would lead to the highest profits. </a:t>
            </a:r>
          </a:p>
          <a:p>
            <a:endParaRPr lang="en-US" dirty="0" smtClean="0"/>
          </a:p>
          <a:p>
            <a:r>
              <a:rPr lang="en-US" b="1" u="sng" dirty="0" smtClean="0"/>
              <a:t>Given:</a:t>
            </a:r>
            <a:r>
              <a:rPr lang="en-US" u="sng" dirty="0" smtClean="0"/>
              <a:t> </a:t>
            </a:r>
            <a:r>
              <a:rPr lang="en-US" dirty="0" smtClean="0"/>
              <a:t>data Set of 50 startup companies established at different locations with their corresponding expenditures and profits.</a:t>
            </a:r>
            <a:endParaRPr lang="en-US" b="1" u="sng" dirty="0" smtClean="0"/>
          </a:p>
          <a:p>
            <a:endParaRPr lang="en-US" b="1" u="sng" dirty="0" smtClean="0"/>
          </a:p>
          <a:p>
            <a:r>
              <a:rPr lang="en-US" b="1" u="sng" dirty="0" smtClean="0"/>
              <a:t>Expectation of the regression:</a:t>
            </a:r>
            <a:r>
              <a:rPr lang="en-US" dirty="0" smtClean="0"/>
              <a:t> To develop a model which would help the investor to decide which investments would always lead him to the best profits and which would also help him to determine what amount of profit he would gain with the type of investment he decides on.</a:t>
            </a:r>
          </a:p>
          <a:p>
            <a:endParaRPr lang="en-US" b="1" u="sng" dirty="0"/>
          </a:p>
        </p:txBody>
      </p:sp>
      <p:sp>
        <p:nvSpPr>
          <p:cNvPr id="7" name="Date Placeholder 6"/>
          <p:cNvSpPr>
            <a:spLocks noGrp="1"/>
          </p:cNvSpPr>
          <p:nvPr>
            <p:ph type="dt" sz="half" idx="10"/>
          </p:nvPr>
        </p:nvSpPr>
        <p:spPr/>
        <p:txBody>
          <a:bodyPr/>
          <a:lstStyle/>
          <a:p>
            <a:fld id="{4F018B66-DB73-4B89-A560-164A00EF32E1}" type="datetime2">
              <a:rPr lang="en-US" smtClean="0"/>
              <a:t>Saturday, January 19, 2019</a:t>
            </a:fld>
            <a:endParaRPr lang="en-US"/>
          </a:p>
        </p:txBody>
      </p:sp>
      <p:sp>
        <p:nvSpPr>
          <p:cNvPr id="8" name="Footer Placeholder 7"/>
          <p:cNvSpPr>
            <a:spLocks noGrp="1"/>
          </p:cNvSpPr>
          <p:nvPr>
            <p:ph type="ftr" sz="quarter" idx="11"/>
          </p:nvPr>
        </p:nvSpPr>
        <p:spPr/>
        <p:txBody>
          <a:bodyPr/>
          <a:lstStyle/>
          <a:p>
            <a:r>
              <a:rPr lang="en-US" smtClean="0"/>
              <a:t>sai Prasad Ashila</a:t>
            </a:r>
            <a:endParaRPr lang="en-US"/>
          </a:p>
        </p:txBody>
      </p:sp>
      <p:sp>
        <p:nvSpPr>
          <p:cNvPr id="9" name="Slide Number Placeholder 8"/>
          <p:cNvSpPr>
            <a:spLocks noGrp="1"/>
          </p:cNvSpPr>
          <p:nvPr>
            <p:ph type="sldNum" sz="quarter" idx="12"/>
          </p:nvPr>
        </p:nvSpPr>
        <p:spPr/>
        <p:txBody>
          <a:bodyPr/>
          <a:lstStyle/>
          <a:p>
            <a:fld id="{2EE3F54D-A22C-49A4-910F-D37A9559DC15}" type="slidenum">
              <a:rPr lang="en-US" smtClean="0"/>
              <a:t>1</a:t>
            </a:fld>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0826" y="1219200"/>
            <a:ext cx="4376869" cy="40608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42754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Backward Elimination </a:t>
            </a:r>
            <a:endParaRPr lang="en-US" dirty="0">
              <a:solidFill>
                <a:schemeClr val="tx2"/>
              </a:solidFill>
            </a:endParaRPr>
          </a:p>
        </p:txBody>
      </p:sp>
      <p:grpSp>
        <p:nvGrpSpPr>
          <p:cNvPr id="6" name="Group 5"/>
          <p:cNvGrpSpPr/>
          <p:nvPr/>
        </p:nvGrpSpPr>
        <p:grpSpPr>
          <a:xfrm>
            <a:off x="256675" y="1038727"/>
            <a:ext cx="2558716" cy="1159042"/>
            <a:chOff x="3088105" y="990600"/>
            <a:chExt cx="2558716" cy="1159042"/>
          </a:xfrm>
        </p:grpSpPr>
        <p:sp>
          <p:nvSpPr>
            <p:cNvPr id="4" name="Rectangle 3"/>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a Significance level (E.g. SL = 0.05</a:t>
              </a:r>
              <a:endParaRPr lang="en-US" dirty="0"/>
            </a:p>
          </p:txBody>
        </p:sp>
        <p:sp>
          <p:nvSpPr>
            <p:cNvPr id="5" name="Oval 4"/>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grpSp>
      <p:grpSp>
        <p:nvGrpSpPr>
          <p:cNvPr id="7" name="Group 6"/>
          <p:cNvGrpSpPr/>
          <p:nvPr/>
        </p:nvGrpSpPr>
        <p:grpSpPr>
          <a:xfrm>
            <a:off x="2951748" y="1933073"/>
            <a:ext cx="2558716" cy="1159042"/>
            <a:chOff x="3088105" y="990600"/>
            <a:chExt cx="2558716" cy="1159042"/>
          </a:xfrm>
        </p:grpSpPr>
        <p:sp>
          <p:nvSpPr>
            <p:cNvPr id="8" name="Rectangle 7"/>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 the </a:t>
              </a:r>
              <a:r>
                <a:rPr lang="en-US" dirty="0" err="1" smtClean="0"/>
                <a:t>regresor</a:t>
              </a:r>
              <a:r>
                <a:rPr lang="en-US" dirty="0" smtClean="0"/>
                <a:t> with all the predictors</a:t>
              </a:r>
              <a:endParaRPr lang="en-US" dirty="0"/>
            </a:p>
          </p:txBody>
        </p:sp>
        <p:sp>
          <p:nvSpPr>
            <p:cNvPr id="9" name="Oval 8"/>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grpSp>
        <p:nvGrpSpPr>
          <p:cNvPr id="17" name="Group 16"/>
          <p:cNvGrpSpPr/>
          <p:nvPr/>
        </p:nvGrpSpPr>
        <p:grpSpPr>
          <a:xfrm>
            <a:off x="5609393" y="2782304"/>
            <a:ext cx="2558716" cy="1159042"/>
            <a:chOff x="3088105" y="990600"/>
            <a:chExt cx="2558716" cy="1159042"/>
          </a:xfrm>
        </p:grpSpPr>
        <p:sp>
          <p:nvSpPr>
            <p:cNvPr id="18" name="Rectangle 17"/>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Calaculate</a:t>
              </a:r>
              <a:r>
                <a:rPr lang="en-US" dirty="0" smtClean="0"/>
                <a:t> P values</a:t>
              </a:r>
              <a:endParaRPr lang="en-US" dirty="0"/>
            </a:p>
          </p:txBody>
        </p:sp>
        <p:sp>
          <p:nvSpPr>
            <p:cNvPr id="19" name="Oval 18"/>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grpSp>
      <p:sp>
        <p:nvSpPr>
          <p:cNvPr id="20" name="Diamond 19"/>
          <p:cNvSpPr/>
          <p:nvPr/>
        </p:nvSpPr>
        <p:spPr>
          <a:xfrm>
            <a:off x="8168109" y="4141871"/>
            <a:ext cx="1601537" cy="89434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P&gt;SL</a:t>
            </a:r>
            <a:endParaRPr lang="en-US" dirty="0"/>
          </a:p>
        </p:txBody>
      </p:sp>
      <p:grpSp>
        <p:nvGrpSpPr>
          <p:cNvPr id="21" name="Group 20"/>
          <p:cNvGrpSpPr/>
          <p:nvPr/>
        </p:nvGrpSpPr>
        <p:grpSpPr>
          <a:xfrm>
            <a:off x="4231106" y="4310313"/>
            <a:ext cx="2558716" cy="1159042"/>
            <a:chOff x="3088105" y="990600"/>
            <a:chExt cx="2558716" cy="1159042"/>
          </a:xfrm>
        </p:grpSpPr>
        <p:sp>
          <p:nvSpPr>
            <p:cNvPr id="22" name="Rectangle 21"/>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Remove the predictor</a:t>
              </a:r>
              <a:endParaRPr lang="en-US" dirty="0"/>
            </a:p>
          </p:txBody>
        </p:sp>
        <p:sp>
          <p:nvSpPr>
            <p:cNvPr id="23" name="Oval 22"/>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grpSp>
        <p:nvGrpSpPr>
          <p:cNvPr id="30" name="Group 29"/>
          <p:cNvGrpSpPr/>
          <p:nvPr/>
        </p:nvGrpSpPr>
        <p:grpSpPr>
          <a:xfrm>
            <a:off x="1350212" y="4308947"/>
            <a:ext cx="2558716" cy="1159042"/>
            <a:chOff x="3088105" y="990600"/>
            <a:chExt cx="2558716" cy="1159042"/>
          </a:xfrm>
        </p:grpSpPr>
        <p:sp>
          <p:nvSpPr>
            <p:cNvPr id="31" name="Rectangle 30"/>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 the repressor with all the Reaming Predictors</a:t>
              </a:r>
              <a:endParaRPr lang="en-US" dirty="0"/>
            </a:p>
          </p:txBody>
        </p:sp>
        <p:sp>
          <p:nvSpPr>
            <p:cNvPr id="32" name="Oval 31"/>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grpSp>
      <p:sp>
        <p:nvSpPr>
          <p:cNvPr id="41" name="TextBox 40"/>
          <p:cNvSpPr txBox="1"/>
          <p:nvPr/>
        </p:nvSpPr>
        <p:spPr>
          <a:xfrm>
            <a:off x="7478966" y="4265834"/>
            <a:ext cx="662742" cy="369332"/>
          </a:xfrm>
          <a:prstGeom prst="rect">
            <a:avLst/>
          </a:prstGeom>
          <a:noFill/>
        </p:spPr>
        <p:txBody>
          <a:bodyPr wrap="square" rtlCol="0">
            <a:spAutoFit/>
          </a:bodyPr>
          <a:lstStyle/>
          <a:p>
            <a:r>
              <a:rPr lang="en-US" b="1" u="sng" dirty="0" smtClean="0"/>
              <a:t>True</a:t>
            </a:r>
            <a:endParaRPr lang="en-US" b="1" u="sng" dirty="0"/>
          </a:p>
        </p:txBody>
      </p:sp>
      <p:cxnSp>
        <p:nvCxnSpPr>
          <p:cNvPr id="45" name="Straight Arrow Connector 44"/>
          <p:cNvCxnSpPr>
            <a:stCxn id="22" idx="1"/>
            <a:endCxn id="31" idx="3"/>
          </p:cNvCxnSpPr>
          <p:nvPr/>
        </p:nvCxnSpPr>
        <p:spPr>
          <a:xfrm flipH="1" flipV="1">
            <a:off x="3908928" y="5034852"/>
            <a:ext cx="779378" cy="13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Snip Single Corner Rectangle 47"/>
          <p:cNvSpPr/>
          <p:nvPr/>
        </p:nvSpPr>
        <p:spPr>
          <a:xfrm>
            <a:off x="9769646" y="5034853"/>
            <a:ext cx="2310059" cy="1013022"/>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Final </a:t>
            </a:r>
            <a:r>
              <a:rPr lang="en-US" dirty="0" err="1" smtClean="0"/>
              <a:t>Regressor</a:t>
            </a:r>
            <a:r>
              <a:rPr lang="en-US" dirty="0" smtClean="0"/>
              <a:t> is Ready</a:t>
            </a:r>
            <a:endParaRPr lang="en-US" dirty="0"/>
          </a:p>
        </p:txBody>
      </p:sp>
      <p:sp>
        <p:nvSpPr>
          <p:cNvPr id="51" name="TextBox 50"/>
          <p:cNvSpPr txBox="1"/>
          <p:nvPr/>
        </p:nvSpPr>
        <p:spPr>
          <a:xfrm>
            <a:off x="9828629" y="4257268"/>
            <a:ext cx="662742" cy="369332"/>
          </a:xfrm>
          <a:prstGeom prst="rect">
            <a:avLst/>
          </a:prstGeom>
          <a:noFill/>
        </p:spPr>
        <p:txBody>
          <a:bodyPr wrap="square" rtlCol="0">
            <a:spAutoFit/>
          </a:bodyPr>
          <a:lstStyle/>
          <a:p>
            <a:r>
              <a:rPr lang="en-US" b="1" u="sng" dirty="0" smtClean="0"/>
              <a:t>False</a:t>
            </a:r>
            <a:endParaRPr lang="en-US" b="1" u="sng" dirty="0"/>
          </a:p>
        </p:txBody>
      </p:sp>
      <p:cxnSp>
        <p:nvCxnSpPr>
          <p:cNvPr id="12" name="Elbow Connector 11"/>
          <p:cNvCxnSpPr>
            <a:stCxn id="4" idx="3"/>
            <a:endCxn id="8" idx="0"/>
          </p:cNvCxnSpPr>
          <p:nvPr/>
        </p:nvCxnSpPr>
        <p:spPr>
          <a:xfrm>
            <a:off x="2815391" y="1764632"/>
            <a:ext cx="1644315" cy="46120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8" idx="3"/>
            <a:endCxn id="18" idx="0"/>
          </p:cNvCxnSpPr>
          <p:nvPr/>
        </p:nvCxnSpPr>
        <p:spPr>
          <a:xfrm>
            <a:off x="5510464" y="2658978"/>
            <a:ext cx="1606887" cy="41609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8" idx="3"/>
            <a:endCxn id="20" idx="0"/>
          </p:cNvCxnSpPr>
          <p:nvPr/>
        </p:nvCxnSpPr>
        <p:spPr>
          <a:xfrm>
            <a:off x="8168109" y="3508209"/>
            <a:ext cx="800769" cy="63366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0" idx="3"/>
            <a:endCxn id="48" idx="3"/>
          </p:cNvCxnSpPr>
          <p:nvPr/>
        </p:nvCxnSpPr>
        <p:spPr>
          <a:xfrm>
            <a:off x="9769646" y="4589045"/>
            <a:ext cx="1155030" cy="44580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20" idx="1"/>
            <a:endCxn id="22" idx="3"/>
          </p:cNvCxnSpPr>
          <p:nvPr/>
        </p:nvCxnSpPr>
        <p:spPr>
          <a:xfrm rot="10800000" flipV="1">
            <a:off x="6789823" y="4589044"/>
            <a:ext cx="1378287" cy="447173"/>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31" idx="0"/>
            <a:endCxn id="18" idx="1"/>
          </p:cNvCxnSpPr>
          <p:nvPr/>
        </p:nvCxnSpPr>
        <p:spPr>
          <a:xfrm rot="5400000" flipH="1" flipV="1">
            <a:off x="3915628" y="2450751"/>
            <a:ext cx="1093506" cy="320842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49C41238-0023-477A-8225-4E3BDF192D78}" type="datetime2">
              <a:rPr lang="en-US" smtClean="0"/>
              <a:t>Saturday, January 19, 2019</a:t>
            </a:fld>
            <a:endParaRPr lang="en-US"/>
          </a:p>
        </p:txBody>
      </p:sp>
      <p:sp>
        <p:nvSpPr>
          <p:cNvPr id="10" name="Footer Placeholder 9"/>
          <p:cNvSpPr>
            <a:spLocks noGrp="1"/>
          </p:cNvSpPr>
          <p:nvPr>
            <p:ph type="ftr" sz="quarter" idx="11"/>
          </p:nvPr>
        </p:nvSpPr>
        <p:spPr/>
        <p:txBody>
          <a:bodyPr/>
          <a:lstStyle/>
          <a:p>
            <a:r>
              <a:rPr lang="en-US" smtClean="0"/>
              <a:t>sai Prasad Ashila</a:t>
            </a:r>
            <a:endParaRPr lang="en-US"/>
          </a:p>
        </p:txBody>
      </p:sp>
      <p:sp>
        <p:nvSpPr>
          <p:cNvPr id="11" name="Slide Number Placeholder 10"/>
          <p:cNvSpPr>
            <a:spLocks noGrp="1"/>
          </p:cNvSpPr>
          <p:nvPr>
            <p:ph type="sldNum" sz="quarter" idx="12"/>
          </p:nvPr>
        </p:nvSpPr>
        <p:spPr/>
        <p:txBody>
          <a:bodyPr/>
          <a:lstStyle/>
          <a:p>
            <a:fld id="{615D40AC-A62B-412C-A8B6-203EC4FF5FB6}" type="slidenum">
              <a:rPr lang="en-US" smtClean="0"/>
              <a:t>10</a:t>
            </a:fld>
            <a:endParaRPr lang="en-US"/>
          </a:p>
        </p:txBody>
      </p:sp>
    </p:spTree>
    <p:extLst>
      <p:ext uri="{BB962C8B-B14F-4D97-AF65-F5344CB8AC3E}">
        <p14:creationId xmlns:p14="http://schemas.microsoft.com/office/powerpoint/2010/main" val="3395815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Forward Selection</a:t>
            </a:r>
            <a:endParaRPr lang="en-US" dirty="0">
              <a:solidFill>
                <a:schemeClr val="tx2"/>
              </a:solidFill>
            </a:endParaRPr>
          </a:p>
        </p:txBody>
      </p:sp>
      <p:grpSp>
        <p:nvGrpSpPr>
          <p:cNvPr id="4" name="Group 3"/>
          <p:cNvGrpSpPr/>
          <p:nvPr/>
        </p:nvGrpSpPr>
        <p:grpSpPr>
          <a:xfrm>
            <a:off x="203200" y="1034716"/>
            <a:ext cx="2558716" cy="1159042"/>
            <a:chOff x="3088105" y="990600"/>
            <a:chExt cx="2558716" cy="1159042"/>
          </a:xfrm>
        </p:grpSpPr>
        <p:sp>
          <p:nvSpPr>
            <p:cNvPr id="5" name="Rectangle 4"/>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a Significance level (E.g. SL = 0.05</a:t>
              </a:r>
              <a:endParaRPr lang="en-US" dirty="0"/>
            </a:p>
          </p:txBody>
        </p:sp>
        <p:sp>
          <p:nvSpPr>
            <p:cNvPr id="6" name="Oval 5"/>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grpSp>
      <p:grpSp>
        <p:nvGrpSpPr>
          <p:cNvPr id="7" name="Group 6"/>
          <p:cNvGrpSpPr/>
          <p:nvPr/>
        </p:nvGrpSpPr>
        <p:grpSpPr>
          <a:xfrm>
            <a:off x="2761916" y="1844842"/>
            <a:ext cx="3753853" cy="1748200"/>
            <a:chOff x="3088105" y="990600"/>
            <a:chExt cx="2558716" cy="1159042"/>
          </a:xfrm>
        </p:grpSpPr>
        <p:sp>
          <p:nvSpPr>
            <p:cNvPr id="8" name="Rectangle 7"/>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Fit all the regression models with all every independent variable(y vs X1,X2,X3..)</a:t>
              </a:r>
            </a:p>
            <a:p>
              <a:pPr algn="ctr"/>
              <a:r>
                <a:rPr lang="en-US" dirty="0" smtClean="0"/>
                <a:t>Select one with lowest p value</a:t>
              </a:r>
              <a:endParaRPr lang="en-US" dirty="0"/>
            </a:p>
          </p:txBody>
        </p:sp>
        <p:sp>
          <p:nvSpPr>
            <p:cNvPr id="9" name="Oval 8"/>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grpSp>
        <p:nvGrpSpPr>
          <p:cNvPr id="10" name="Group 9"/>
          <p:cNvGrpSpPr/>
          <p:nvPr/>
        </p:nvGrpSpPr>
        <p:grpSpPr>
          <a:xfrm>
            <a:off x="6515769" y="3300412"/>
            <a:ext cx="2804694" cy="1395663"/>
            <a:chOff x="3088105" y="990600"/>
            <a:chExt cx="2558716" cy="1159042"/>
          </a:xfrm>
        </p:grpSpPr>
        <p:sp>
          <p:nvSpPr>
            <p:cNvPr id="11" name="Rectangle 10"/>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Build </a:t>
              </a:r>
              <a:r>
                <a:rPr lang="en-US" dirty="0" err="1" smtClean="0"/>
                <a:t>regressor</a:t>
              </a:r>
              <a:r>
                <a:rPr lang="en-US" dirty="0" smtClean="0"/>
                <a:t> by adding one predictor and so on </a:t>
              </a:r>
              <a:endParaRPr lang="en-US" dirty="0"/>
            </a:p>
          </p:txBody>
        </p:sp>
        <p:sp>
          <p:nvSpPr>
            <p:cNvPr id="12" name="Oval 11"/>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grpSp>
      <p:sp>
        <p:nvSpPr>
          <p:cNvPr id="13" name="Diamond 12"/>
          <p:cNvSpPr/>
          <p:nvPr/>
        </p:nvSpPr>
        <p:spPr>
          <a:xfrm>
            <a:off x="7192422" y="5065407"/>
            <a:ext cx="1952539" cy="89434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P </a:t>
            </a:r>
            <a:r>
              <a:rPr lang="en-US" sz="2400" b="1" i="1" dirty="0" smtClean="0">
                <a:solidFill>
                  <a:schemeClr val="tx1"/>
                </a:solidFill>
              </a:rPr>
              <a:t>&lt; </a:t>
            </a:r>
            <a:r>
              <a:rPr lang="en-US" dirty="0" smtClean="0"/>
              <a:t>SL</a:t>
            </a:r>
            <a:endParaRPr lang="en-US" dirty="0"/>
          </a:p>
        </p:txBody>
      </p:sp>
      <p:sp>
        <p:nvSpPr>
          <p:cNvPr id="14" name="TextBox 13"/>
          <p:cNvSpPr txBox="1"/>
          <p:nvPr/>
        </p:nvSpPr>
        <p:spPr>
          <a:xfrm>
            <a:off x="6281036" y="5143248"/>
            <a:ext cx="662742" cy="369332"/>
          </a:xfrm>
          <a:prstGeom prst="rect">
            <a:avLst/>
          </a:prstGeom>
          <a:noFill/>
        </p:spPr>
        <p:txBody>
          <a:bodyPr wrap="square" rtlCol="0">
            <a:spAutoFit/>
          </a:bodyPr>
          <a:lstStyle/>
          <a:p>
            <a:r>
              <a:rPr lang="en-US" b="1" u="sng" dirty="0" smtClean="0"/>
              <a:t>True</a:t>
            </a:r>
            <a:endParaRPr lang="en-US" b="1" u="sng" dirty="0"/>
          </a:p>
        </p:txBody>
      </p:sp>
      <p:cxnSp>
        <p:nvCxnSpPr>
          <p:cNvPr id="16" name="Elbow Connector 15"/>
          <p:cNvCxnSpPr>
            <a:stCxn id="5" idx="3"/>
            <a:endCxn id="8" idx="0"/>
          </p:cNvCxnSpPr>
          <p:nvPr/>
        </p:nvCxnSpPr>
        <p:spPr>
          <a:xfrm>
            <a:off x="2761916" y="1760621"/>
            <a:ext cx="2212302" cy="525807"/>
          </a:xfrm>
          <a:prstGeom prst="bentConnector2">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3"/>
            <a:endCxn id="11" idx="0"/>
          </p:cNvCxnSpPr>
          <p:nvPr/>
        </p:nvCxnSpPr>
        <p:spPr>
          <a:xfrm>
            <a:off x="6515769" y="2939735"/>
            <a:ext cx="1652923" cy="713214"/>
          </a:xfrm>
          <a:prstGeom prst="bentConnector2">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1" idx="2"/>
            <a:endCxn id="13" idx="0"/>
          </p:cNvCxnSpPr>
          <p:nvPr/>
        </p:nvCxnSpPr>
        <p:spPr>
          <a:xfrm rot="5400000">
            <a:off x="7984026" y="4880741"/>
            <a:ext cx="369332" cy="12700"/>
          </a:xfrm>
          <a:prstGeom prst="bentConnector3">
            <a:avLst>
              <a:gd name="adj1" fmla="val 50000"/>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3" idx="1"/>
            <a:endCxn id="11" idx="1"/>
          </p:cNvCxnSpPr>
          <p:nvPr/>
        </p:nvCxnSpPr>
        <p:spPr>
          <a:xfrm rot="10800000">
            <a:off x="7016922" y="4174513"/>
            <a:ext cx="175501" cy="1338069"/>
          </a:xfrm>
          <a:prstGeom prst="bentConnector3">
            <a:avLst>
              <a:gd name="adj1" fmla="val 568464"/>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Snip Single Corner Rectangle 28"/>
          <p:cNvSpPr/>
          <p:nvPr/>
        </p:nvSpPr>
        <p:spPr>
          <a:xfrm>
            <a:off x="9881941" y="5006069"/>
            <a:ext cx="2310059" cy="1013022"/>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Final </a:t>
            </a:r>
            <a:r>
              <a:rPr lang="en-US" dirty="0" err="1" smtClean="0"/>
              <a:t>Regressor</a:t>
            </a:r>
            <a:r>
              <a:rPr lang="en-US" dirty="0" smtClean="0"/>
              <a:t> is Ready</a:t>
            </a:r>
            <a:endParaRPr lang="en-US" dirty="0"/>
          </a:p>
        </p:txBody>
      </p:sp>
      <p:cxnSp>
        <p:nvCxnSpPr>
          <p:cNvPr id="31" name="Straight Arrow Connector 30"/>
          <p:cNvCxnSpPr>
            <a:stCxn id="13" idx="3"/>
            <a:endCxn id="29" idx="2"/>
          </p:cNvCxnSpPr>
          <p:nvPr/>
        </p:nvCxnSpPr>
        <p:spPr>
          <a:xfrm flipV="1">
            <a:off x="9144961" y="5512580"/>
            <a:ext cx="73698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9144961" y="5143248"/>
            <a:ext cx="662742" cy="369332"/>
          </a:xfrm>
          <a:prstGeom prst="rect">
            <a:avLst/>
          </a:prstGeom>
          <a:noFill/>
        </p:spPr>
        <p:txBody>
          <a:bodyPr wrap="square" rtlCol="0">
            <a:spAutoFit/>
          </a:bodyPr>
          <a:lstStyle/>
          <a:p>
            <a:r>
              <a:rPr lang="en-US" b="1" u="sng" dirty="0" smtClean="0"/>
              <a:t>False</a:t>
            </a:r>
            <a:endParaRPr lang="en-US" b="1" u="sng" dirty="0"/>
          </a:p>
        </p:txBody>
      </p:sp>
      <p:sp>
        <p:nvSpPr>
          <p:cNvPr id="3" name="Date Placeholder 2"/>
          <p:cNvSpPr>
            <a:spLocks noGrp="1"/>
          </p:cNvSpPr>
          <p:nvPr>
            <p:ph type="dt" sz="half" idx="10"/>
          </p:nvPr>
        </p:nvSpPr>
        <p:spPr/>
        <p:txBody>
          <a:bodyPr/>
          <a:lstStyle/>
          <a:p>
            <a:fld id="{1ACD3F47-B377-4A1C-A3C2-AA375B7AAD09}" type="datetime2">
              <a:rPr lang="en-US" smtClean="0"/>
              <a:t>Saturday, January 19, 2019</a:t>
            </a:fld>
            <a:endParaRPr lang="en-US"/>
          </a:p>
        </p:txBody>
      </p:sp>
      <p:sp>
        <p:nvSpPr>
          <p:cNvPr id="15" name="Footer Placeholder 14"/>
          <p:cNvSpPr>
            <a:spLocks noGrp="1"/>
          </p:cNvSpPr>
          <p:nvPr>
            <p:ph type="ftr" sz="quarter" idx="11"/>
          </p:nvPr>
        </p:nvSpPr>
        <p:spPr/>
        <p:txBody>
          <a:bodyPr/>
          <a:lstStyle/>
          <a:p>
            <a:r>
              <a:rPr lang="en-US" smtClean="0"/>
              <a:t>sai Prasad Ashila</a:t>
            </a:r>
            <a:endParaRPr lang="en-US"/>
          </a:p>
        </p:txBody>
      </p:sp>
      <p:sp>
        <p:nvSpPr>
          <p:cNvPr id="18" name="Slide Number Placeholder 17"/>
          <p:cNvSpPr>
            <a:spLocks noGrp="1"/>
          </p:cNvSpPr>
          <p:nvPr>
            <p:ph type="sldNum" sz="quarter" idx="12"/>
          </p:nvPr>
        </p:nvSpPr>
        <p:spPr/>
        <p:txBody>
          <a:bodyPr/>
          <a:lstStyle/>
          <a:p>
            <a:fld id="{615D40AC-A62B-412C-A8B6-203EC4FF5FB6}" type="slidenum">
              <a:rPr lang="en-US" smtClean="0"/>
              <a:t>11</a:t>
            </a:fld>
            <a:endParaRPr lang="en-US"/>
          </a:p>
        </p:txBody>
      </p:sp>
    </p:spTree>
    <p:extLst>
      <p:ext uri="{BB962C8B-B14F-4D97-AF65-F5344CB8AC3E}">
        <p14:creationId xmlns:p14="http://schemas.microsoft.com/office/powerpoint/2010/main" val="834668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2470484" y="2312227"/>
            <a:ext cx="7689516" cy="353543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solidFill>
                  <a:schemeClr val="tx2"/>
                </a:solidFill>
              </a:rPr>
              <a:t>Bi-Directional Elimination</a:t>
            </a:r>
            <a:endParaRPr lang="en-US" dirty="0">
              <a:solidFill>
                <a:schemeClr val="tx2"/>
              </a:solidFill>
            </a:endParaRPr>
          </a:p>
        </p:txBody>
      </p:sp>
      <p:grpSp>
        <p:nvGrpSpPr>
          <p:cNvPr id="3" name="Group 2"/>
          <p:cNvGrpSpPr/>
          <p:nvPr/>
        </p:nvGrpSpPr>
        <p:grpSpPr>
          <a:xfrm>
            <a:off x="203200" y="1034716"/>
            <a:ext cx="2558716" cy="1159042"/>
            <a:chOff x="3088105" y="990600"/>
            <a:chExt cx="2558716" cy="1159042"/>
          </a:xfrm>
        </p:grpSpPr>
        <p:sp>
          <p:nvSpPr>
            <p:cNvPr id="4" name="Rectangle 3"/>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a Significance level (E.g. SL = 0.05</a:t>
              </a:r>
              <a:endParaRPr lang="en-US" dirty="0"/>
            </a:p>
          </p:txBody>
        </p:sp>
        <p:sp>
          <p:nvSpPr>
            <p:cNvPr id="5" name="Oval 4"/>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grpSp>
      <p:grpSp>
        <p:nvGrpSpPr>
          <p:cNvPr id="6" name="Group 5"/>
          <p:cNvGrpSpPr/>
          <p:nvPr/>
        </p:nvGrpSpPr>
        <p:grpSpPr>
          <a:xfrm>
            <a:off x="2761916" y="2361520"/>
            <a:ext cx="2564063" cy="1171074"/>
            <a:chOff x="3088105" y="990600"/>
            <a:chExt cx="2558716" cy="1159042"/>
          </a:xfrm>
        </p:grpSpPr>
        <p:sp>
          <p:nvSpPr>
            <p:cNvPr id="7" name="Rectangle 6"/>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Perform Forward Selection(</a:t>
              </a:r>
              <a:r>
                <a:rPr lang="en-US" dirty="0" err="1" smtClean="0"/>
                <a:t>i.e</a:t>
              </a:r>
              <a:r>
                <a:rPr lang="en-US" dirty="0" smtClean="0"/>
                <a:t>  P&lt;SL )</a:t>
              </a:r>
              <a:endParaRPr lang="en-US" dirty="0"/>
            </a:p>
          </p:txBody>
        </p:sp>
        <p:sp>
          <p:nvSpPr>
            <p:cNvPr id="8" name="Oval 7"/>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grpSp>
        <p:nvGrpSpPr>
          <p:cNvPr id="9" name="Group 8"/>
          <p:cNvGrpSpPr/>
          <p:nvPr/>
        </p:nvGrpSpPr>
        <p:grpSpPr>
          <a:xfrm>
            <a:off x="5630779" y="3545304"/>
            <a:ext cx="2973136" cy="1283367"/>
            <a:chOff x="3088105" y="990600"/>
            <a:chExt cx="2558716" cy="1159042"/>
          </a:xfrm>
        </p:grpSpPr>
        <p:sp>
          <p:nvSpPr>
            <p:cNvPr id="10" name="Rectangle 9"/>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Perform Backward Elimination(</a:t>
              </a:r>
              <a:r>
                <a:rPr lang="en-US" dirty="0" err="1" smtClean="0"/>
                <a:t>i.e</a:t>
              </a:r>
              <a:r>
                <a:rPr lang="en-US" dirty="0" smtClean="0"/>
                <a:t>  P&lt;SL )</a:t>
              </a:r>
              <a:endParaRPr lang="en-US" dirty="0"/>
            </a:p>
          </p:txBody>
        </p:sp>
        <p:sp>
          <p:nvSpPr>
            <p:cNvPr id="11" name="Oval 10"/>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grpSp>
      <p:cxnSp>
        <p:nvCxnSpPr>
          <p:cNvPr id="13" name="Elbow Connector 12"/>
          <p:cNvCxnSpPr>
            <a:stCxn id="4" idx="3"/>
            <a:endCxn id="7" idx="0"/>
          </p:cNvCxnSpPr>
          <p:nvPr/>
        </p:nvCxnSpPr>
        <p:spPr>
          <a:xfrm>
            <a:off x="2761916" y="1760621"/>
            <a:ext cx="1511109" cy="89670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7" idx="3"/>
            <a:endCxn id="10" idx="0"/>
          </p:cNvCxnSpPr>
          <p:nvPr/>
        </p:nvCxnSpPr>
        <p:spPr>
          <a:xfrm>
            <a:off x="5325979" y="3094961"/>
            <a:ext cx="2056993" cy="77451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0" idx="1"/>
            <a:endCxn id="7" idx="1"/>
          </p:cNvCxnSpPr>
          <p:nvPr/>
        </p:nvCxnSpPr>
        <p:spPr>
          <a:xfrm rot="10800000">
            <a:off x="3220071" y="3094962"/>
            <a:ext cx="2941958" cy="1254113"/>
          </a:xfrm>
          <a:prstGeom prst="bentConnector3">
            <a:avLst>
              <a:gd name="adj1" fmla="val 10777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46947" y="4828671"/>
            <a:ext cx="7513053" cy="1077218"/>
          </a:xfrm>
          <a:prstGeom prst="rect">
            <a:avLst/>
          </a:prstGeom>
          <a:noFill/>
        </p:spPr>
        <p:txBody>
          <a:bodyPr wrap="square" rtlCol="0">
            <a:spAutoFit/>
          </a:bodyPr>
          <a:lstStyle/>
          <a:p>
            <a:r>
              <a:rPr lang="en-US" sz="3200" dirty="0" smtClean="0">
                <a:solidFill>
                  <a:srgbClr val="C00000"/>
                </a:solidFill>
              </a:rPr>
              <a:t>Repeat this until there wont be any variable that enters or no variable that can exit </a:t>
            </a:r>
            <a:endParaRPr lang="en-US" sz="3200" dirty="0">
              <a:solidFill>
                <a:srgbClr val="C00000"/>
              </a:solidFill>
            </a:endParaRPr>
          </a:p>
        </p:txBody>
      </p:sp>
      <p:sp>
        <p:nvSpPr>
          <p:cNvPr id="12" name="Date Placeholder 11"/>
          <p:cNvSpPr>
            <a:spLocks noGrp="1"/>
          </p:cNvSpPr>
          <p:nvPr>
            <p:ph type="dt" sz="half" idx="10"/>
          </p:nvPr>
        </p:nvSpPr>
        <p:spPr/>
        <p:txBody>
          <a:bodyPr/>
          <a:lstStyle/>
          <a:p>
            <a:fld id="{D4816728-B650-4041-BAD2-1CBF3989C146}" type="datetime2">
              <a:rPr lang="en-US" smtClean="0"/>
              <a:t>Saturday, January 19, 2019</a:t>
            </a:fld>
            <a:endParaRPr lang="en-US"/>
          </a:p>
        </p:txBody>
      </p:sp>
      <p:sp>
        <p:nvSpPr>
          <p:cNvPr id="14" name="Footer Placeholder 13"/>
          <p:cNvSpPr>
            <a:spLocks noGrp="1"/>
          </p:cNvSpPr>
          <p:nvPr>
            <p:ph type="ftr" sz="quarter" idx="11"/>
          </p:nvPr>
        </p:nvSpPr>
        <p:spPr/>
        <p:txBody>
          <a:bodyPr/>
          <a:lstStyle/>
          <a:p>
            <a:r>
              <a:rPr lang="en-US" smtClean="0"/>
              <a:t>sai Prasad Ashila</a:t>
            </a:r>
            <a:endParaRPr lang="en-US"/>
          </a:p>
        </p:txBody>
      </p:sp>
      <p:sp>
        <p:nvSpPr>
          <p:cNvPr id="16" name="Slide Number Placeholder 15"/>
          <p:cNvSpPr>
            <a:spLocks noGrp="1"/>
          </p:cNvSpPr>
          <p:nvPr>
            <p:ph type="sldNum" sz="quarter" idx="12"/>
          </p:nvPr>
        </p:nvSpPr>
        <p:spPr/>
        <p:txBody>
          <a:bodyPr/>
          <a:lstStyle/>
          <a:p>
            <a:fld id="{615D40AC-A62B-412C-A8B6-203EC4FF5FB6}" type="slidenum">
              <a:rPr lang="en-US" smtClean="0"/>
              <a:t>12</a:t>
            </a:fld>
            <a:endParaRPr lang="en-US"/>
          </a:p>
        </p:txBody>
      </p:sp>
    </p:spTree>
    <p:extLst>
      <p:ext uri="{BB962C8B-B14F-4D97-AF65-F5344CB8AC3E}">
        <p14:creationId xmlns:p14="http://schemas.microsoft.com/office/powerpoint/2010/main" val="1921882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Backward</a:t>
            </a:r>
            <a:r>
              <a:rPr lang="en-US" dirty="0" smtClean="0"/>
              <a:t> </a:t>
            </a:r>
            <a:r>
              <a:rPr lang="en-US" dirty="0" smtClean="0">
                <a:solidFill>
                  <a:schemeClr val="tx2"/>
                </a:solidFill>
              </a:rPr>
              <a:t>elimination</a:t>
            </a:r>
            <a:endParaRPr lang="en-US" dirty="0">
              <a:solidFill>
                <a:schemeClr val="tx2"/>
              </a:solidFill>
            </a:endParaRPr>
          </a:p>
        </p:txBody>
      </p:sp>
      <p:sp>
        <p:nvSpPr>
          <p:cNvPr id="3" name="Rectangle 2"/>
          <p:cNvSpPr/>
          <p:nvPr/>
        </p:nvSpPr>
        <p:spPr>
          <a:xfrm>
            <a:off x="203200" y="1147125"/>
            <a:ext cx="6096000" cy="2585323"/>
          </a:xfrm>
          <a:prstGeom prst="rect">
            <a:avLst/>
          </a:prstGeom>
        </p:spPr>
        <p:txBody>
          <a:bodyPr>
            <a:spAutoFit/>
          </a:bodyPr>
          <a:lstStyle/>
          <a:p>
            <a:r>
              <a:rPr lang="en-US" dirty="0">
                <a:solidFill>
                  <a:srgbClr val="008000"/>
                </a:solidFill>
                <a:highlight>
                  <a:srgbClr val="FFFFFF"/>
                </a:highlight>
              </a:rPr>
              <a:t># Importing the libraries</a:t>
            </a:r>
            <a:endParaRPr lang="en-US" dirty="0">
              <a:solidFill>
                <a:srgbClr val="000000"/>
              </a:solidFill>
              <a:highlight>
                <a:srgbClr val="FFFFFF"/>
              </a:highlight>
            </a:endParaRPr>
          </a:p>
          <a:p>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numpy</a:t>
            </a:r>
            <a:r>
              <a:rPr lang="en-US" dirty="0">
                <a:solidFill>
                  <a:srgbClr val="000000"/>
                </a:solidFill>
                <a:highlight>
                  <a:srgbClr val="FFFFFF"/>
                </a:highlight>
              </a:rPr>
              <a:t> </a:t>
            </a:r>
            <a:r>
              <a:rPr lang="en-US" b="1" dirty="0">
                <a:solidFill>
                  <a:srgbClr val="0000FF"/>
                </a:solidFill>
                <a:highlight>
                  <a:srgbClr val="FFFFFF"/>
                </a:highlight>
              </a:rPr>
              <a:t>as</a:t>
            </a:r>
            <a:r>
              <a:rPr lang="en-US" dirty="0">
                <a:solidFill>
                  <a:srgbClr val="000000"/>
                </a:solidFill>
                <a:highlight>
                  <a:srgbClr val="FFFFFF"/>
                </a:highlight>
              </a:rPr>
              <a:t> np</a:t>
            </a:r>
          </a:p>
          <a:p>
            <a:endParaRPr lang="en-US" dirty="0">
              <a:solidFill>
                <a:srgbClr val="000000"/>
              </a:solidFill>
              <a:highlight>
                <a:srgbClr val="FFFFFF"/>
              </a:highlight>
            </a:endParaRPr>
          </a:p>
          <a:p>
            <a:r>
              <a:rPr lang="en-US" b="1" dirty="0">
                <a:solidFill>
                  <a:srgbClr val="0000FF"/>
                </a:solidFill>
                <a:highlight>
                  <a:srgbClr val="FFFFFF"/>
                </a:highlight>
              </a:rPr>
              <a:t>import</a:t>
            </a:r>
            <a:r>
              <a:rPr lang="en-US" dirty="0">
                <a:solidFill>
                  <a:srgbClr val="000000"/>
                </a:solidFill>
                <a:highlight>
                  <a:srgbClr val="FFFFFF"/>
                </a:highlight>
              </a:rPr>
              <a:t> pandas </a:t>
            </a:r>
            <a:r>
              <a:rPr lang="en-US" b="1" dirty="0">
                <a:solidFill>
                  <a:srgbClr val="0000FF"/>
                </a:solidFill>
                <a:highlight>
                  <a:srgbClr val="FFFFFF"/>
                </a:highlight>
              </a:rPr>
              <a:t>as</a:t>
            </a:r>
            <a:r>
              <a:rPr lang="en-US" dirty="0">
                <a:solidFill>
                  <a:srgbClr val="000000"/>
                </a:solidFill>
                <a:highlight>
                  <a:srgbClr val="FFFFFF"/>
                </a:highlight>
              </a:rPr>
              <a:t> </a:t>
            </a:r>
            <a:r>
              <a:rPr lang="en-US" dirty="0" err="1">
                <a:solidFill>
                  <a:srgbClr val="000000"/>
                </a:solidFill>
                <a:highlight>
                  <a:srgbClr val="FFFFFF"/>
                </a:highlight>
              </a:rPr>
              <a:t>pd</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Importing the dataset</a:t>
            </a:r>
            <a:endParaRPr lang="en-US" dirty="0">
              <a:solidFill>
                <a:srgbClr val="000000"/>
              </a:solidFill>
              <a:highlight>
                <a:srgbClr val="FFFFFF"/>
              </a:highlight>
            </a:endParaRPr>
          </a:p>
          <a:p>
            <a:r>
              <a:rPr lang="en-US" dirty="0">
                <a:solidFill>
                  <a:srgbClr val="000000"/>
                </a:solidFill>
                <a:highlight>
                  <a:srgbClr val="FFFFFF"/>
                </a:highlight>
              </a:rPr>
              <a:t>dataset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pd</a:t>
            </a:r>
            <a:r>
              <a:rPr lang="en-US" b="1" dirty="0" err="1">
                <a:solidFill>
                  <a:srgbClr val="000080"/>
                </a:solidFill>
                <a:highlight>
                  <a:srgbClr val="FFFFFF"/>
                </a:highlight>
              </a:rPr>
              <a:t>.</a:t>
            </a:r>
            <a:r>
              <a:rPr lang="en-US" dirty="0" err="1">
                <a:solidFill>
                  <a:srgbClr val="000000"/>
                </a:solidFill>
                <a:highlight>
                  <a:srgbClr val="FFFFFF"/>
                </a:highlight>
              </a:rPr>
              <a:t>read_csv</a:t>
            </a:r>
            <a:r>
              <a:rPr lang="en-US" b="1" dirty="0">
                <a:solidFill>
                  <a:srgbClr val="000080"/>
                </a:solidFill>
                <a:highlight>
                  <a:srgbClr val="FFFFFF"/>
                </a:highlight>
              </a:rPr>
              <a:t>(</a:t>
            </a:r>
            <a:r>
              <a:rPr lang="en-US" dirty="0">
                <a:solidFill>
                  <a:srgbClr val="808080"/>
                </a:solidFill>
                <a:highlight>
                  <a:srgbClr val="FFFFFF"/>
                </a:highlight>
              </a:rPr>
              <a:t>'50_Startups.csv'</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dataset</a:t>
            </a:r>
            <a:r>
              <a:rPr lang="en-US" b="1" dirty="0" err="1">
                <a:solidFill>
                  <a:srgbClr val="000080"/>
                </a:solidFill>
                <a:highlight>
                  <a:srgbClr val="FFFFFF"/>
                </a:highlight>
              </a:rPr>
              <a:t>.</a:t>
            </a:r>
            <a:r>
              <a:rPr lang="en-US" dirty="0" err="1">
                <a:solidFill>
                  <a:srgbClr val="000000"/>
                </a:solidFill>
                <a:highlight>
                  <a:srgbClr val="FFFFFF"/>
                </a:highlight>
              </a:rPr>
              <a:t>iloc</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FF0000"/>
                </a:solidFill>
                <a:highlight>
                  <a:srgbClr val="FFFFFF"/>
                </a:highlight>
              </a:rPr>
              <a:t>1</a:t>
            </a:r>
            <a:r>
              <a:rPr lang="en-US" b="1" dirty="0">
                <a:solidFill>
                  <a:srgbClr val="000080"/>
                </a:solidFill>
                <a:highlight>
                  <a:srgbClr val="FFFFFF"/>
                </a:highlight>
              </a:rPr>
              <a:t>].</a:t>
            </a:r>
            <a:r>
              <a:rPr lang="en-US" dirty="0">
                <a:solidFill>
                  <a:srgbClr val="000000"/>
                </a:solidFill>
                <a:highlight>
                  <a:srgbClr val="FFFFFF"/>
                </a:highlight>
              </a:rPr>
              <a:t>values</a:t>
            </a:r>
          </a:p>
          <a:p>
            <a:r>
              <a:rPr lang="en-US" dirty="0">
                <a:solidFill>
                  <a:srgbClr val="000000"/>
                </a:solidFill>
                <a:highlight>
                  <a:srgbClr val="FFFFFF"/>
                </a:highlight>
              </a:rPr>
              <a:t>y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dataset</a:t>
            </a:r>
            <a:r>
              <a:rPr lang="en-US" b="1" dirty="0" err="1">
                <a:solidFill>
                  <a:srgbClr val="000080"/>
                </a:solidFill>
                <a:highlight>
                  <a:srgbClr val="FFFFFF"/>
                </a:highlight>
              </a:rPr>
              <a:t>.</a:t>
            </a:r>
            <a:r>
              <a:rPr lang="en-US" dirty="0" err="1">
                <a:solidFill>
                  <a:srgbClr val="000000"/>
                </a:solidFill>
                <a:highlight>
                  <a:srgbClr val="FFFFFF"/>
                </a:highlight>
              </a:rPr>
              <a:t>iloc</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4</a:t>
            </a:r>
            <a:r>
              <a:rPr lang="en-US" b="1" dirty="0">
                <a:solidFill>
                  <a:srgbClr val="000080"/>
                </a:solidFill>
                <a:highlight>
                  <a:srgbClr val="FFFFFF"/>
                </a:highlight>
              </a:rPr>
              <a:t>].</a:t>
            </a:r>
            <a:r>
              <a:rPr lang="en-US" dirty="0">
                <a:solidFill>
                  <a:srgbClr val="000000"/>
                </a:solidFill>
                <a:highlight>
                  <a:srgbClr val="FFFFFF"/>
                </a:highlight>
              </a:rPr>
              <a:t>values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1095" y="1853739"/>
            <a:ext cx="7377475" cy="4123112"/>
          </a:xfrm>
          <a:prstGeom prst="rect">
            <a:avLst/>
          </a:prstGeom>
        </p:spPr>
      </p:pic>
      <p:sp>
        <p:nvSpPr>
          <p:cNvPr id="5" name="Date Placeholder 4"/>
          <p:cNvSpPr>
            <a:spLocks noGrp="1"/>
          </p:cNvSpPr>
          <p:nvPr>
            <p:ph type="dt" sz="half" idx="10"/>
          </p:nvPr>
        </p:nvSpPr>
        <p:spPr/>
        <p:txBody>
          <a:bodyPr/>
          <a:lstStyle/>
          <a:p>
            <a:fld id="{25E31D89-5E8A-4AF0-B8B4-55B57422011F}" type="datetime2">
              <a:rPr lang="en-US" smtClean="0"/>
              <a:t>Saturday, January 19, 2019</a:t>
            </a:fld>
            <a:endParaRPr lang="en-US"/>
          </a:p>
        </p:txBody>
      </p:sp>
      <p:sp>
        <p:nvSpPr>
          <p:cNvPr id="6" name="Footer Placeholder 5"/>
          <p:cNvSpPr>
            <a:spLocks noGrp="1"/>
          </p:cNvSpPr>
          <p:nvPr>
            <p:ph type="ftr" sz="quarter" idx="11"/>
          </p:nvPr>
        </p:nvSpPr>
        <p:spPr/>
        <p:txBody>
          <a:bodyPr/>
          <a:lstStyle/>
          <a:p>
            <a:r>
              <a:rPr lang="en-US" smtClean="0"/>
              <a:t>sai Prasad Ashila</a:t>
            </a:r>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13</a:t>
            </a:fld>
            <a:endParaRPr lang="en-US"/>
          </a:p>
        </p:txBody>
      </p:sp>
    </p:spTree>
    <p:extLst>
      <p:ext uri="{BB962C8B-B14F-4D97-AF65-F5344CB8AC3E}">
        <p14:creationId xmlns:p14="http://schemas.microsoft.com/office/powerpoint/2010/main" val="2482588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Backward</a:t>
            </a:r>
            <a:r>
              <a:rPr lang="en-US" dirty="0"/>
              <a:t> </a:t>
            </a:r>
            <a:r>
              <a:rPr lang="en-US" dirty="0">
                <a:solidFill>
                  <a:schemeClr val="tx2"/>
                </a:solidFill>
              </a:rPr>
              <a:t>elimination</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7213" y="2344190"/>
            <a:ext cx="2905530" cy="12479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5288" y="2344191"/>
            <a:ext cx="3452080" cy="38319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972589" y="1301635"/>
            <a:ext cx="10174779" cy="839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Try to access X </a:t>
            </a:r>
            <a:endParaRPr lang="en-US" dirty="0"/>
          </a:p>
        </p:txBody>
      </p:sp>
      <p:sp>
        <p:nvSpPr>
          <p:cNvPr id="6" name="Date Placeholder 5"/>
          <p:cNvSpPr>
            <a:spLocks noGrp="1"/>
          </p:cNvSpPr>
          <p:nvPr>
            <p:ph type="dt" sz="half" idx="10"/>
          </p:nvPr>
        </p:nvSpPr>
        <p:spPr/>
        <p:txBody>
          <a:bodyPr/>
          <a:lstStyle/>
          <a:p>
            <a:fld id="{01842743-3500-471A-8252-C0DA887781C6}" type="datetime2">
              <a:rPr lang="en-US" smtClean="0"/>
              <a:t>Saturday, January 19, 2019</a:t>
            </a:fld>
            <a:endParaRPr lang="en-US"/>
          </a:p>
        </p:txBody>
      </p:sp>
      <p:sp>
        <p:nvSpPr>
          <p:cNvPr id="7" name="Footer Placeholder 6"/>
          <p:cNvSpPr>
            <a:spLocks noGrp="1"/>
          </p:cNvSpPr>
          <p:nvPr>
            <p:ph type="ftr" sz="quarter" idx="11"/>
          </p:nvPr>
        </p:nvSpPr>
        <p:spPr/>
        <p:txBody>
          <a:bodyPr/>
          <a:lstStyle/>
          <a:p>
            <a:r>
              <a:rPr lang="en-US" smtClean="0"/>
              <a:t>sai Prasad Ashila</a:t>
            </a:r>
            <a:endParaRPr lang="en-US"/>
          </a:p>
        </p:txBody>
      </p:sp>
      <p:sp>
        <p:nvSpPr>
          <p:cNvPr id="8" name="Slide Number Placeholder 7"/>
          <p:cNvSpPr>
            <a:spLocks noGrp="1"/>
          </p:cNvSpPr>
          <p:nvPr>
            <p:ph type="sldNum" sz="quarter" idx="12"/>
          </p:nvPr>
        </p:nvSpPr>
        <p:spPr/>
        <p:txBody>
          <a:bodyPr/>
          <a:lstStyle/>
          <a:p>
            <a:fld id="{615D40AC-A62B-412C-A8B6-203EC4FF5FB6}" type="slidenum">
              <a:rPr lang="en-US" smtClean="0"/>
              <a:t>14</a:t>
            </a:fld>
            <a:endParaRPr lang="en-US"/>
          </a:p>
        </p:txBody>
      </p:sp>
    </p:spTree>
    <p:extLst>
      <p:ext uri="{BB962C8B-B14F-4D97-AF65-F5344CB8AC3E}">
        <p14:creationId xmlns:p14="http://schemas.microsoft.com/office/powerpoint/2010/main" val="2536604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Encoding categorical data</a:t>
            </a:r>
          </a:p>
        </p:txBody>
      </p:sp>
      <p:sp>
        <p:nvSpPr>
          <p:cNvPr id="3" name="Rectangle 2"/>
          <p:cNvSpPr/>
          <p:nvPr/>
        </p:nvSpPr>
        <p:spPr>
          <a:xfrm>
            <a:off x="203200" y="1280160"/>
            <a:ext cx="4601556" cy="2585323"/>
          </a:xfrm>
          <a:prstGeom prst="rect">
            <a:avLst/>
          </a:prstGeom>
        </p:spPr>
        <p:txBody>
          <a:bodyPr wrap="square">
            <a:spAutoFit/>
          </a:bodyPr>
          <a:lstStyle/>
          <a:p>
            <a:r>
              <a:rPr lang="en-US" dirty="0">
                <a:solidFill>
                  <a:srgbClr val="008000"/>
                </a:solidFill>
                <a:highlight>
                  <a:srgbClr val="FFFFFF"/>
                </a:highlight>
              </a:rPr>
              <a:t># Encoding categorical data</a:t>
            </a:r>
            <a:endParaRPr lang="en-US" dirty="0">
              <a:solidFill>
                <a:srgbClr val="000000"/>
              </a:solidFill>
              <a:highlight>
                <a:srgbClr val="FFFFFF"/>
              </a:highlight>
            </a:endParaRPr>
          </a:p>
          <a:p>
            <a:r>
              <a:rPr lang="en-US" b="1" dirty="0">
                <a:solidFill>
                  <a:srgbClr val="0000FF"/>
                </a:solidFill>
                <a:highlight>
                  <a:srgbClr val="FFFFFF"/>
                </a:highlight>
              </a:rPr>
              <a:t>from</a:t>
            </a:r>
            <a:r>
              <a:rPr lang="en-US" dirty="0">
                <a:solidFill>
                  <a:srgbClr val="000000"/>
                </a:solidFill>
                <a:highlight>
                  <a:srgbClr val="FFFFFF"/>
                </a:highlight>
              </a:rPr>
              <a:t> </a:t>
            </a:r>
            <a:r>
              <a:rPr lang="en-US" dirty="0" err="1">
                <a:solidFill>
                  <a:srgbClr val="000000"/>
                </a:solidFill>
                <a:highlight>
                  <a:srgbClr val="FFFFFF"/>
                </a:highlight>
              </a:rPr>
              <a:t>sklearn</a:t>
            </a:r>
            <a:r>
              <a:rPr lang="en-US" b="1" dirty="0" err="1">
                <a:solidFill>
                  <a:srgbClr val="000080"/>
                </a:solidFill>
                <a:highlight>
                  <a:srgbClr val="FFFFFF"/>
                </a:highlight>
              </a:rPr>
              <a:t>.</a:t>
            </a:r>
            <a:r>
              <a:rPr lang="en-US" dirty="0" err="1">
                <a:solidFill>
                  <a:srgbClr val="000000"/>
                </a:solidFill>
                <a:highlight>
                  <a:srgbClr val="FFFFFF"/>
                </a:highlight>
              </a:rPr>
              <a:t>preprocessing</a:t>
            </a:r>
            <a:r>
              <a:rPr lang="en-US" dirty="0">
                <a:solidFill>
                  <a:srgbClr val="000000"/>
                </a:solidFill>
                <a:highlight>
                  <a:srgbClr val="FFFFFF"/>
                </a:highlight>
              </a:rPr>
              <a:t> </a:t>
            </a:r>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endParaRPr lang="en-US" dirty="0">
              <a:solidFill>
                <a:srgbClr val="000000"/>
              </a:solidFill>
              <a:highlight>
                <a:srgbClr val="FFFFFF"/>
              </a:highlight>
            </a:endParaRPr>
          </a:p>
          <a:p>
            <a:r>
              <a:rPr lang="en-US" dirty="0" err="1">
                <a:solidFill>
                  <a:srgbClr val="000000"/>
                </a:solidFill>
                <a:highlight>
                  <a:srgbClr val="FFFFFF"/>
                </a:highlight>
              </a:rPr>
              <a:t>labelencoder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3</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err="1">
                <a:solidFill>
                  <a:srgbClr val="000080"/>
                </a:solidFill>
                <a:highlight>
                  <a:srgbClr val="FFFFFF"/>
                </a:highlight>
              </a:rPr>
              <a:t>.</a:t>
            </a:r>
            <a:r>
              <a:rPr lang="en-US" dirty="0" err="1">
                <a:solidFill>
                  <a:srgbClr val="000000"/>
                </a:solidFill>
                <a:highlight>
                  <a:srgbClr val="FFFFFF"/>
                </a:highlight>
              </a:rPr>
              <a:t>fit_transform</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3</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err="1">
                <a:solidFill>
                  <a:srgbClr val="000000"/>
                </a:solidFill>
                <a:highlight>
                  <a:srgbClr val="FFFFFF"/>
                </a:highlight>
              </a:rPr>
              <a:t>onehotencoder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r>
              <a:rPr lang="en-US" b="1" dirty="0">
                <a:solidFill>
                  <a:srgbClr val="000080"/>
                </a:solidFill>
                <a:highlight>
                  <a:srgbClr val="FFFFFF"/>
                </a:highlight>
              </a:rPr>
              <a:t>(</a:t>
            </a:r>
            <a:r>
              <a:rPr lang="en-US" dirty="0" err="1">
                <a:solidFill>
                  <a:srgbClr val="000000"/>
                </a:solidFill>
                <a:highlight>
                  <a:srgbClr val="FFFFFF"/>
                </a:highlight>
              </a:rPr>
              <a:t>categorical_features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FF0000"/>
                </a:solidFill>
                <a:highlight>
                  <a:srgbClr val="FFFFFF"/>
                </a:highlight>
              </a:rPr>
              <a:t>3</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r>
              <a:rPr lang="en-US" b="1" dirty="0" err="1">
                <a:solidFill>
                  <a:srgbClr val="000080"/>
                </a:solidFill>
                <a:highlight>
                  <a:srgbClr val="FFFFFF"/>
                </a:highlight>
              </a:rPr>
              <a:t>.</a:t>
            </a:r>
            <a:r>
              <a:rPr lang="en-US" dirty="0" err="1">
                <a:solidFill>
                  <a:srgbClr val="000000"/>
                </a:solidFill>
                <a:highlight>
                  <a:srgbClr val="FFFFFF"/>
                </a:highlight>
              </a:rPr>
              <a:t>fit_transform</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err="1">
                <a:solidFill>
                  <a:srgbClr val="000000"/>
                </a:solidFill>
                <a:highlight>
                  <a:srgbClr val="FFFFFF"/>
                </a:highlight>
              </a:rPr>
              <a:t>toarray</a:t>
            </a:r>
            <a:r>
              <a:rPr lang="en-US" b="1" dirty="0">
                <a:solidFill>
                  <a:srgbClr val="000080"/>
                </a:solidFill>
                <a:highlight>
                  <a:srgbClr val="FFFFFF"/>
                </a:highlight>
              </a:rPr>
              <a: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417" y="1155676"/>
            <a:ext cx="5577842" cy="50626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Date Placeholder 4"/>
          <p:cNvSpPr>
            <a:spLocks noGrp="1"/>
          </p:cNvSpPr>
          <p:nvPr>
            <p:ph type="dt" sz="half" idx="10"/>
          </p:nvPr>
        </p:nvSpPr>
        <p:spPr/>
        <p:txBody>
          <a:bodyPr/>
          <a:lstStyle/>
          <a:p>
            <a:fld id="{A9370C4D-85EE-4593-B4EB-C3D0F4C056DD}" type="datetime2">
              <a:rPr lang="en-US" smtClean="0"/>
              <a:t>Saturday, January 19, 2019</a:t>
            </a:fld>
            <a:endParaRPr lang="en-US"/>
          </a:p>
        </p:txBody>
      </p:sp>
      <p:sp>
        <p:nvSpPr>
          <p:cNvPr id="6" name="Footer Placeholder 5"/>
          <p:cNvSpPr>
            <a:spLocks noGrp="1"/>
          </p:cNvSpPr>
          <p:nvPr>
            <p:ph type="ftr" sz="quarter" idx="11"/>
          </p:nvPr>
        </p:nvSpPr>
        <p:spPr/>
        <p:txBody>
          <a:bodyPr/>
          <a:lstStyle/>
          <a:p>
            <a:r>
              <a:rPr lang="en-US" smtClean="0"/>
              <a:t>sai Prasad Ashila</a:t>
            </a:r>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15</a:t>
            </a:fld>
            <a:endParaRPr lang="en-US"/>
          </a:p>
        </p:txBody>
      </p:sp>
    </p:spTree>
    <p:extLst>
      <p:ext uri="{BB962C8B-B14F-4D97-AF65-F5344CB8AC3E}">
        <p14:creationId xmlns:p14="http://schemas.microsoft.com/office/powerpoint/2010/main" val="2864262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2"/>
                </a:solidFill>
                <a:highlight>
                  <a:srgbClr val="FFFFFF"/>
                </a:highlight>
              </a:rPr>
              <a:t>Avoiding the Dummy Variable </a:t>
            </a:r>
            <a:r>
              <a:rPr lang="en-US" dirty="0" smtClean="0">
                <a:solidFill>
                  <a:schemeClr val="tx2"/>
                </a:solidFill>
                <a:highlight>
                  <a:srgbClr val="FFFFFF"/>
                </a:highlight>
              </a:rPr>
              <a:t>Trap</a:t>
            </a:r>
            <a:endParaRPr lang="en-US" dirty="0">
              <a:solidFill>
                <a:schemeClr val="tx2"/>
              </a:solidFill>
            </a:endParaRPr>
          </a:p>
        </p:txBody>
      </p:sp>
      <p:sp>
        <p:nvSpPr>
          <p:cNvPr id="4" name="Rectangle 3"/>
          <p:cNvSpPr/>
          <p:nvPr/>
        </p:nvSpPr>
        <p:spPr>
          <a:xfrm>
            <a:off x="203200" y="1186009"/>
            <a:ext cx="6096000" cy="3139321"/>
          </a:xfrm>
          <a:prstGeom prst="rect">
            <a:avLst/>
          </a:prstGeom>
        </p:spPr>
        <p:txBody>
          <a:bodyPr>
            <a:spAutoFit/>
          </a:bodyPr>
          <a:lstStyle/>
          <a:p>
            <a:r>
              <a:rPr lang="en-US" dirty="0">
                <a:solidFill>
                  <a:srgbClr val="008000"/>
                </a:solidFill>
                <a:highlight>
                  <a:srgbClr val="FFFFFF"/>
                </a:highlight>
              </a:rPr>
              <a:t># Encoding categorical data</a:t>
            </a:r>
            <a:endParaRPr lang="en-US" dirty="0">
              <a:solidFill>
                <a:srgbClr val="000000"/>
              </a:solidFill>
              <a:highlight>
                <a:srgbClr val="FFFFFF"/>
              </a:highlight>
            </a:endParaRPr>
          </a:p>
          <a:p>
            <a:r>
              <a:rPr lang="en-US" b="1" dirty="0">
                <a:solidFill>
                  <a:srgbClr val="0000FF"/>
                </a:solidFill>
                <a:highlight>
                  <a:srgbClr val="FFFFFF"/>
                </a:highlight>
              </a:rPr>
              <a:t>from</a:t>
            </a:r>
            <a:r>
              <a:rPr lang="en-US" dirty="0">
                <a:solidFill>
                  <a:srgbClr val="000000"/>
                </a:solidFill>
                <a:highlight>
                  <a:srgbClr val="FFFFFF"/>
                </a:highlight>
              </a:rPr>
              <a:t> </a:t>
            </a:r>
            <a:r>
              <a:rPr lang="en-US" dirty="0" err="1">
                <a:solidFill>
                  <a:srgbClr val="000000"/>
                </a:solidFill>
                <a:highlight>
                  <a:srgbClr val="FFFFFF"/>
                </a:highlight>
              </a:rPr>
              <a:t>sklearn</a:t>
            </a:r>
            <a:r>
              <a:rPr lang="en-US" b="1" dirty="0" err="1">
                <a:solidFill>
                  <a:srgbClr val="000080"/>
                </a:solidFill>
                <a:highlight>
                  <a:srgbClr val="FFFFFF"/>
                </a:highlight>
              </a:rPr>
              <a:t>.</a:t>
            </a:r>
            <a:r>
              <a:rPr lang="en-US" dirty="0" err="1">
                <a:solidFill>
                  <a:srgbClr val="000000"/>
                </a:solidFill>
                <a:highlight>
                  <a:srgbClr val="FFFFFF"/>
                </a:highlight>
              </a:rPr>
              <a:t>preprocessing</a:t>
            </a:r>
            <a:r>
              <a:rPr lang="en-US" dirty="0">
                <a:solidFill>
                  <a:srgbClr val="000000"/>
                </a:solidFill>
                <a:highlight>
                  <a:srgbClr val="FFFFFF"/>
                </a:highlight>
              </a:rPr>
              <a:t> </a:t>
            </a:r>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endParaRPr lang="en-US" dirty="0">
              <a:solidFill>
                <a:srgbClr val="000000"/>
              </a:solidFill>
              <a:highlight>
                <a:srgbClr val="FFFFFF"/>
              </a:highlight>
            </a:endParaRPr>
          </a:p>
          <a:p>
            <a:r>
              <a:rPr lang="en-US" dirty="0" err="1">
                <a:solidFill>
                  <a:srgbClr val="000000"/>
                </a:solidFill>
                <a:highlight>
                  <a:srgbClr val="FFFFFF"/>
                </a:highlight>
              </a:rPr>
              <a:t>labelencoder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3</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err="1">
                <a:solidFill>
                  <a:srgbClr val="000080"/>
                </a:solidFill>
                <a:highlight>
                  <a:srgbClr val="FFFFFF"/>
                </a:highlight>
              </a:rPr>
              <a:t>.</a:t>
            </a:r>
            <a:r>
              <a:rPr lang="en-US" dirty="0" err="1">
                <a:solidFill>
                  <a:srgbClr val="000000"/>
                </a:solidFill>
                <a:highlight>
                  <a:srgbClr val="FFFFFF"/>
                </a:highlight>
              </a:rPr>
              <a:t>fit_transform</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3</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err="1">
                <a:solidFill>
                  <a:srgbClr val="000000"/>
                </a:solidFill>
                <a:highlight>
                  <a:srgbClr val="FFFFFF"/>
                </a:highlight>
              </a:rPr>
              <a:t>onehotencoder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r>
              <a:rPr lang="en-US" b="1" dirty="0">
                <a:solidFill>
                  <a:srgbClr val="000080"/>
                </a:solidFill>
                <a:highlight>
                  <a:srgbClr val="FFFFFF"/>
                </a:highlight>
              </a:rPr>
              <a:t>(</a:t>
            </a:r>
            <a:r>
              <a:rPr lang="en-US" dirty="0" err="1">
                <a:solidFill>
                  <a:srgbClr val="000000"/>
                </a:solidFill>
                <a:highlight>
                  <a:srgbClr val="FFFFFF"/>
                </a:highlight>
              </a:rPr>
              <a:t>categorical_features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FF0000"/>
                </a:solidFill>
                <a:highlight>
                  <a:srgbClr val="FFFFFF"/>
                </a:highlight>
              </a:rPr>
              <a:t>3</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r>
              <a:rPr lang="en-US" b="1" dirty="0" err="1">
                <a:solidFill>
                  <a:srgbClr val="000080"/>
                </a:solidFill>
                <a:highlight>
                  <a:srgbClr val="FFFFFF"/>
                </a:highlight>
              </a:rPr>
              <a:t>.</a:t>
            </a:r>
            <a:r>
              <a:rPr lang="en-US" dirty="0" err="1">
                <a:solidFill>
                  <a:srgbClr val="000000"/>
                </a:solidFill>
                <a:highlight>
                  <a:srgbClr val="FFFFFF"/>
                </a:highlight>
              </a:rPr>
              <a:t>fit_transform</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err="1">
                <a:solidFill>
                  <a:srgbClr val="000000"/>
                </a:solidFill>
                <a:highlight>
                  <a:srgbClr val="FFFFFF"/>
                </a:highlight>
              </a:rPr>
              <a:t>toarray</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Avoiding the Dummy Variable Trap</a:t>
            </a:r>
            <a:endParaRPr lang="en-US" dirty="0">
              <a:solidFill>
                <a:srgbClr val="000000"/>
              </a:solidFill>
              <a:highlight>
                <a:srgbClr val="FFFFFF"/>
              </a:highlight>
            </a:endParaRPr>
          </a:p>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1</a:t>
            </a:r>
            <a:r>
              <a:rPr lang="en-US" b="1" dirty="0">
                <a:solidFill>
                  <a:srgbClr val="000080"/>
                </a:solidFill>
                <a:highlight>
                  <a:srgbClr val="FFFFFF"/>
                </a:highlight>
              </a:rPr>
              <a:t>:]</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4381" y="1186009"/>
            <a:ext cx="5724746" cy="48676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Date Placeholder 2"/>
          <p:cNvSpPr>
            <a:spLocks noGrp="1"/>
          </p:cNvSpPr>
          <p:nvPr>
            <p:ph type="dt" sz="half" idx="10"/>
          </p:nvPr>
        </p:nvSpPr>
        <p:spPr/>
        <p:txBody>
          <a:bodyPr/>
          <a:lstStyle/>
          <a:p>
            <a:fld id="{DE656E0B-3B56-4F49-B05C-E6A872F87837}" type="datetime2">
              <a:rPr lang="en-US" smtClean="0"/>
              <a:t>Saturday, January 19, 2019</a:t>
            </a:fld>
            <a:endParaRPr lang="en-US"/>
          </a:p>
        </p:txBody>
      </p:sp>
      <p:sp>
        <p:nvSpPr>
          <p:cNvPr id="6" name="Footer Placeholder 5"/>
          <p:cNvSpPr>
            <a:spLocks noGrp="1"/>
          </p:cNvSpPr>
          <p:nvPr>
            <p:ph type="ftr" sz="quarter" idx="11"/>
          </p:nvPr>
        </p:nvSpPr>
        <p:spPr/>
        <p:txBody>
          <a:bodyPr/>
          <a:lstStyle/>
          <a:p>
            <a:r>
              <a:rPr lang="en-US" smtClean="0"/>
              <a:t>sai Prasad Ashila</a:t>
            </a:r>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16</a:t>
            </a:fld>
            <a:endParaRPr lang="en-US"/>
          </a:p>
        </p:txBody>
      </p:sp>
    </p:spTree>
    <p:extLst>
      <p:ext uri="{BB962C8B-B14F-4D97-AF65-F5344CB8AC3E}">
        <p14:creationId xmlns:p14="http://schemas.microsoft.com/office/powerpoint/2010/main" val="1133277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093796" cy="838200"/>
          </a:xfrm>
        </p:spPr>
        <p:txBody>
          <a:bodyPr>
            <a:normAutofit fontScale="90000"/>
          </a:bodyPr>
          <a:lstStyle/>
          <a:p>
            <a:r>
              <a:rPr lang="en-US" dirty="0">
                <a:solidFill>
                  <a:schemeClr val="tx2"/>
                </a:solidFill>
                <a:highlight>
                  <a:srgbClr val="FFFFFF"/>
                </a:highlight>
              </a:rPr>
              <a:t>Splitting the dataset into the Training set and Test </a:t>
            </a:r>
            <a:r>
              <a:rPr lang="en-US" dirty="0" smtClean="0">
                <a:solidFill>
                  <a:schemeClr val="tx2"/>
                </a:solidFill>
                <a:highlight>
                  <a:srgbClr val="FFFFFF"/>
                </a:highlight>
              </a:rPr>
              <a:t>set</a:t>
            </a:r>
            <a:endParaRPr lang="en-US" dirty="0">
              <a:solidFill>
                <a:schemeClr val="tx2"/>
              </a:solidFill>
            </a:endParaRPr>
          </a:p>
        </p:txBody>
      </p:sp>
      <p:sp>
        <p:nvSpPr>
          <p:cNvPr id="3" name="Rectangle 2"/>
          <p:cNvSpPr/>
          <p:nvPr/>
        </p:nvSpPr>
        <p:spPr>
          <a:xfrm>
            <a:off x="203200" y="1149665"/>
            <a:ext cx="4044604" cy="2031325"/>
          </a:xfrm>
          <a:prstGeom prst="rect">
            <a:avLst/>
          </a:prstGeom>
        </p:spPr>
        <p:txBody>
          <a:bodyPr wrap="square">
            <a:spAutoFit/>
          </a:bodyPr>
          <a:lstStyle/>
          <a:p>
            <a:r>
              <a:rPr lang="en-US" dirty="0">
                <a:solidFill>
                  <a:srgbClr val="008000"/>
                </a:solidFill>
                <a:highlight>
                  <a:srgbClr val="FFFFFF"/>
                </a:highlight>
              </a:rPr>
              <a:t># Splitting the dataset into the Training set and Test set</a:t>
            </a:r>
            <a:endParaRPr lang="en-US" dirty="0">
              <a:solidFill>
                <a:srgbClr val="000000"/>
              </a:solidFill>
              <a:highlight>
                <a:srgbClr val="FFFFFF"/>
              </a:highlight>
            </a:endParaRPr>
          </a:p>
          <a:p>
            <a:r>
              <a:rPr lang="en-US" b="1" dirty="0">
                <a:solidFill>
                  <a:srgbClr val="0000FF"/>
                </a:solidFill>
                <a:highlight>
                  <a:srgbClr val="FFFFFF"/>
                </a:highlight>
              </a:rPr>
              <a:t>from</a:t>
            </a:r>
            <a:r>
              <a:rPr lang="en-US" dirty="0">
                <a:solidFill>
                  <a:srgbClr val="000000"/>
                </a:solidFill>
                <a:highlight>
                  <a:srgbClr val="FFFFFF"/>
                </a:highlight>
              </a:rPr>
              <a:t> </a:t>
            </a:r>
            <a:r>
              <a:rPr lang="en-US" dirty="0" err="1">
                <a:solidFill>
                  <a:srgbClr val="000000"/>
                </a:solidFill>
                <a:highlight>
                  <a:srgbClr val="FFFFFF"/>
                </a:highlight>
              </a:rPr>
              <a:t>sklearn</a:t>
            </a:r>
            <a:r>
              <a:rPr lang="en-US" b="1" dirty="0" err="1">
                <a:solidFill>
                  <a:srgbClr val="000080"/>
                </a:solidFill>
                <a:highlight>
                  <a:srgbClr val="FFFFFF"/>
                </a:highlight>
              </a:rPr>
              <a:t>.</a:t>
            </a:r>
            <a:r>
              <a:rPr lang="en-US" dirty="0" err="1">
                <a:solidFill>
                  <a:srgbClr val="000000"/>
                </a:solidFill>
                <a:highlight>
                  <a:srgbClr val="FFFFFF"/>
                </a:highlight>
              </a:rPr>
              <a:t>model_selection</a:t>
            </a:r>
            <a:r>
              <a:rPr lang="en-US" dirty="0">
                <a:solidFill>
                  <a:srgbClr val="000000"/>
                </a:solidFill>
                <a:highlight>
                  <a:srgbClr val="FFFFFF"/>
                </a:highlight>
              </a:rPr>
              <a:t> </a:t>
            </a:r>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train_test_split</a:t>
            </a:r>
            <a:endParaRPr lang="en-US" dirty="0">
              <a:solidFill>
                <a:srgbClr val="000000"/>
              </a:solidFill>
              <a:highlight>
                <a:srgbClr val="FFFFFF"/>
              </a:highlight>
            </a:endParaRPr>
          </a:p>
          <a:p>
            <a:r>
              <a:rPr lang="en-US" dirty="0" err="1">
                <a:solidFill>
                  <a:srgbClr val="000000"/>
                </a:solidFill>
                <a:highlight>
                  <a:srgbClr val="FFFFFF"/>
                </a:highlight>
              </a:rPr>
              <a:t>X_train</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X_test</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y_train</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y_test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train_test_split</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y</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test_size</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0.2</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random_state</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0</a:t>
            </a:r>
            <a:r>
              <a:rPr lang="en-US" b="1" dirty="0">
                <a:solidFill>
                  <a:srgbClr val="000080"/>
                </a:solidFill>
                <a:highlight>
                  <a:srgbClr val="FFFFFF"/>
                </a:highlight>
              </a:rPr>
              <a: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6515" y="1091479"/>
            <a:ext cx="7618750" cy="51430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Date Placeholder 4"/>
          <p:cNvSpPr>
            <a:spLocks noGrp="1"/>
          </p:cNvSpPr>
          <p:nvPr>
            <p:ph type="dt" sz="half" idx="10"/>
          </p:nvPr>
        </p:nvSpPr>
        <p:spPr/>
        <p:txBody>
          <a:bodyPr/>
          <a:lstStyle/>
          <a:p>
            <a:fld id="{30F99990-1F4A-4711-A5BC-A39390163C1F}" type="datetime2">
              <a:rPr lang="en-US" smtClean="0"/>
              <a:t>Saturday, January 19, 2019</a:t>
            </a:fld>
            <a:endParaRPr lang="en-US"/>
          </a:p>
        </p:txBody>
      </p:sp>
      <p:sp>
        <p:nvSpPr>
          <p:cNvPr id="6" name="Footer Placeholder 5"/>
          <p:cNvSpPr>
            <a:spLocks noGrp="1"/>
          </p:cNvSpPr>
          <p:nvPr>
            <p:ph type="ftr" sz="quarter" idx="11"/>
          </p:nvPr>
        </p:nvSpPr>
        <p:spPr/>
        <p:txBody>
          <a:bodyPr/>
          <a:lstStyle/>
          <a:p>
            <a:r>
              <a:rPr lang="en-US" smtClean="0"/>
              <a:t>sai Prasad Ashila</a:t>
            </a:r>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17</a:t>
            </a:fld>
            <a:endParaRPr lang="en-US"/>
          </a:p>
        </p:txBody>
      </p:sp>
    </p:spTree>
    <p:extLst>
      <p:ext uri="{BB962C8B-B14F-4D97-AF65-F5344CB8AC3E}">
        <p14:creationId xmlns:p14="http://schemas.microsoft.com/office/powerpoint/2010/main" val="3200810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199" y="152400"/>
            <a:ext cx="11143673" cy="838200"/>
          </a:xfrm>
        </p:spPr>
        <p:txBody>
          <a:bodyPr>
            <a:normAutofit fontScale="90000"/>
          </a:bodyPr>
          <a:lstStyle/>
          <a:p>
            <a:r>
              <a:rPr lang="en-US" dirty="0">
                <a:solidFill>
                  <a:schemeClr val="tx2"/>
                </a:solidFill>
                <a:highlight>
                  <a:srgbClr val="FFFFFF"/>
                </a:highlight>
              </a:rPr>
              <a:t>Fitting Multiple Linear Regression to the Training </a:t>
            </a:r>
            <a:r>
              <a:rPr lang="en-US" dirty="0" smtClean="0">
                <a:solidFill>
                  <a:schemeClr val="tx2"/>
                </a:solidFill>
                <a:highlight>
                  <a:srgbClr val="FFFFFF"/>
                </a:highlight>
              </a:rPr>
              <a:t>set</a:t>
            </a:r>
            <a:endParaRPr lang="en-US" dirty="0">
              <a:solidFill>
                <a:schemeClr val="tx2"/>
              </a:solidFill>
            </a:endParaRPr>
          </a:p>
        </p:txBody>
      </p:sp>
      <p:sp>
        <p:nvSpPr>
          <p:cNvPr id="3" name="Rectangle 2"/>
          <p:cNvSpPr/>
          <p:nvPr/>
        </p:nvSpPr>
        <p:spPr>
          <a:xfrm>
            <a:off x="203200" y="990600"/>
            <a:ext cx="6096000" cy="1200329"/>
          </a:xfrm>
          <a:prstGeom prst="rect">
            <a:avLst/>
          </a:prstGeom>
        </p:spPr>
        <p:txBody>
          <a:bodyPr>
            <a:spAutoFit/>
          </a:bodyPr>
          <a:lstStyle/>
          <a:p>
            <a:r>
              <a:rPr lang="en-US" dirty="0">
                <a:solidFill>
                  <a:srgbClr val="008000"/>
                </a:solidFill>
                <a:highlight>
                  <a:srgbClr val="FFFFFF"/>
                </a:highlight>
              </a:rPr>
              <a:t># Fitting Multiple Linear Regression to the Training set</a:t>
            </a:r>
            <a:endParaRPr lang="en-US" dirty="0">
              <a:solidFill>
                <a:srgbClr val="000000"/>
              </a:solidFill>
              <a:highlight>
                <a:srgbClr val="FFFFFF"/>
              </a:highlight>
            </a:endParaRPr>
          </a:p>
          <a:p>
            <a:r>
              <a:rPr lang="en-US" b="1" dirty="0">
                <a:solidFill>
                  <a:srgbClr val="0000FF"/>
                </a:solidFill>
                <a:highlight>
                  <a:srgbClr val="FFFFFF"/>
                </a:highlight>
              </a:rPr>
              <a:t>from</a:t>
            </a:r>
            <a:r>
              <a:rPr lang="en-US" dirty="0">
                <a:solidFill>
                  <a:srgbClr val="000000"/>
                </a:solidFill>
                <a:highlight>
                  <a:srgbClr val="FFFFFF"/>
                </a:highlight>
              </a:rPr>
              <a:t> </a:t>
            </a:r>
            <a:r>
              <a:rPr lang="en-US" dirty="0" err="1">
                <a:solidFill>
                  <a:srgbClr val="000000"/>
                </a:solidFill>
                <a:highlight>
                  <a:srgbClr val="FFFFFF"/>
                </a:highlight>
              </a:rPr>
              <a:t>sklearn</a:t>
            </a:r>
            <a:r>
              <a:rPr lang="en-US" b="1" dirty="0" err="1">
                <a:solidFill>
                  <a:srgbClr val="000080"/>
                </a:solidFill>
                <a:highlight>
                  <a:srgbClr val="FFFFFF"/>
                </a:highlight>
              </a:rPr>
              <a:t>.</a:t>
            </a:r>
            <a:r>
              <a:rPr lang="en-US" dirty="0" err="1">
                <a:solidFill>
                  <a:srgbClr val="000000"/>
                </a:solidFill>
                <a:highlight>
                  <a:srgbClr val="FFFFFF"/>
                </a:highlight>
              </a:rPr>
              <a:t>linear_model</a:t>
            </a:r>
            <a:r>
              <a:rPr lang="en-US" dirty="0">
                <a:solidFill>
                  <a:srgbClr val="000000"/>
                </a:solidFill>
                <a:highlight>
                  <a:srgbClr val="FFFFFF"/>
                </a:highlight>
              </a:rPr>
              <a:t> </a:t>
            </a:r>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LinearRegression</a:t>
            </a:r>
            <a:endParaRPr lang="en-US" dirty="0">
              <a:solidFill>
                <a:srgbClr val="000000"/>
              </a:solidFill>
              <a:highlight>
                <a:srgbClr val="FFFFFF"/>
              </a:highlight>
            </a:endParaRPr>
          </a:p>
          <a:p>
            <a:r>
              <a:rPr lang="en-US" dirty="0" err="1">
                <a:solidFill>
                  <a:srgbClr val="000000"/>
                </a:solidFill>
                <a:highlight>
                  <a:srgbClr val="FFFFFF"/>
                </a:highlight>
              </a:rPr>
              <a:t>regressor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LinearRegression</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err="1">
                <a:solidFill>
                  <a:srgbClr val="000000"/>
                </a:solidFill>
                <a:highlight>
                  <a:srgbClr val="FFFFFF"/>
                </a:highlight>
              </a:rPr>
              <a:t>regressor</a:t>
            </a:r>
            <a:r>
              <a:rPr lang="en-US" b="1" dirty="0" err="1">
                <a:solidFill>
                  <a:srgbClr val="000080"/>
                </a:solidFill>
                <a:highlight>
                  <a:srgbClr val="FFFFFF"/>
                </a:highlight>
              </a:rPr>
              <a:t>.</a:t>
            </a:r>
            <a:r>
              <a:rPr lang="en-US" dirty="0" err="1">
                <a:solidFill>
                  <a:srgbClr val="000000"/>
                </a:solidFill>
                <a:highlight>
                  <a:srgbClr val="FFFFFF"/>
                </a:highlight>
              </a:rPr>
              <a:t>fit</a:t>
            </a:r>
            <a:r>
              <a:rPr lang="en-US" b="1" dirty="0">
                <a:solidFill>
                  <a:srgbClr val="000080"/>
                </a:solidFill>
                <a:highlight>
                  <a:srgbClr val="FFFFFF"/>
                </a:highlight>
              </a:rPr>
              <a:t>(</a:t>
            </a:r>
            <a:r>
              <a:rPr lang="en-US" dirty="0" err="1">
                <a:solidFill>
                  <a:srgbClr val="000000"/>
                </a:solidFill>
                <a:highlight>
                  <a:srgbClr val="FFFFFF"/>
                </a:highlight>
              </a:rPr>
              <a:t>X_train</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y_train</a:t>
            </a:r>
            <a:r>
              <a:rPr lang="en-US" b="1" dirty="0">
                <a:solidFill>
                  <a:srgbClr val="000080"/>
                </a:solidFill>
                <a:highlight>
                  <a:srgbClr val="FFFFFF"/>
                </a:highlight>
              </a:rPr>
              <a: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564" y="1607697"/>
            <a:ext cx="7237388" cy="46351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Date Placeholder 4"/>
          <p:cNvSpPr>
            <a:spLocks noGrp="1"/>
          </p:cNvSpPr>
          <p:nvPr>
            <p:ph type="dt" sz="half" idx="10"/>
          </p:nvPr>
        </p:nvSpPr>
        <p:spPr/>
        <p:txBody>
          <a:bodyPr/>
          <a:lstStyle/>
          <a:p>
            <a:fld id="{6AA4EF2E-E5C5-46C7-8A44-0F117CCAB93B}" type="datetime2">
              <a:rPr lang="en-US" smtClean="0"/>
              <a:t>Saturday, January 19, 2019</a:t>
            </a:fld>
            <a:endParaRPr lang="en-US"/>
          </a:p>
        </p:txBody>
      </p:sp>
      <p:sp>
        <p:nvSpPr>
          <p:cNvPr id="6" name="Footer Placeholder 5"/>
          <p:cNvSpPr>
            <a:spLocks noGrp="1"/>
          </p:cNvSpPr>
          <p:nvPr>
            <p:ph type="ftr" sz="quarter" idx="11"/>
          </p:nvPr>
        </p:nvSpPr>
        <p:spPr/>
        <p:txBody>
          <a:bodyPr/>
          <a:lstStyle/>
          <a:p>
            <a:r>
              <a:rPr lang="en-US" smtClean="0"/>
              <a:t>sai Prasad Ashila</a:t>
            </a:r>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18</a:t>
            </a:fld>
            <a:endParaRPr lang="en-US"/>
          </a:p>
        </p:txBody>
      </p:sp>
    </p:spTree>
    <p:extLst>
      <p:ext uri="{BB962C8B-B14F-4D97-AF65-F5344CB8AC3E}">
        <p14:creationId xmlns:p14="http://schemas.microsoft.com/office/powerpoint/2010/main" val="2391894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199" y="152400"/>
            <a:ext cx="11625811" cy="838200"/>
          </a:xfrm>
        </p:spPr>
        <p:txBody>
          <a:bodyPr>
            <a:normAutofit fontScale="90000"/>
          </a:bodyPr>
          <a:lstStyle/>
          <a:p>
            <a:r>
              <a:rPr lang="en-US" dirty="0">
                <a:solidFill>
                  <a:schemeClr val="tx2"/>
                </a:solidFill>
                <a:highlight>
                  <a:srgbClr val="FFFFFF"/>
                </a:highlight>
              </a:rPr>
              <a:t>Building the optimal model using Backward Elimination</a:t>
            </a:r>
            <a:endParaRPr lang="en-US" dirty="0">
              <a:solidFill>
                <a:schemeClr val="tx2"/>
              </a:solidFill>
            </a:endParaRPr>
          </a:p>
        </p:txBody>
      </p:sp>
      <p:sp>
        <p:nvSpPr>
          <p:cNvPr id="3" name="Rectangle 2"/>
          <p:cNvSpPr/>
          <p:nvPr/>
        </p:nvSpPr>
        <p:spPr>
          <a:xfrm>
            <a:off x="203200" y="1141491"/>
            <a:ext cx="5773651" cy="2031325"/>
          </a:xfrm>
          <a:prstGeom prst="rect">
            <a:avLst/>
          </a:prstGeom>
        </p:spPr>
        <p:txBody>
          <a:bodyPr wrap="square">
            <a:spAutoFit/>
          </a:bodyPr>
          <a:lstStyle/>
          <a:p>
            <a:r>
              <a:rPr lang="en-US" dirty="0">
                <a:solidFill>
                  <a:srgbClr val="008000"/>
                </a:solidFill>
                <a:highlight>
                  <a:srgbClr val="FFFFFF"/>
                </a:highlight>
              </a:rPr>
              <a:t># Building the optimal model using Backward Elimination</a:t>
            </a:r>
            <a:endParaRPr lang="en-US" dirty="0">
              <a:solidFill>
                <a:srgbClr val="000000"/>
              </a:solidFill>
              <a:highlight>
                <a:srgbClr val="FFFFFF"/>
              </a:highlight>
            </a:endParaRPr>
          </a:p>
          <a:p>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statsmodels</a:t>
            </a:r>
            <a:r>
              <a:rPr lang="en-US" b="1" dirty="0" err="1">
                <a:solidFill>
                  <a:srgbClr val="000080"/>
                </a:solidFill>
                <a:highlight>
                  <a:srgbClr val="FFFFFF"/>
                </a:highlight>
              </a:rPr>
              <a:t>.</a:t>
            </a:r>
            <a:r>
              <a:rPr lang="en-US" dirty="0" err="1">
                <a:solidFill>
                  <a:srgbClr val="000000"/>
                </a:solidFill>
                <a:highlight>
                  <a:srgbClr val="FFFFFF"/>
                </a:highlight>
              </a:rPr>
              <a:t>formula</a:t>
            </a:r>
            <a:r>
              <a:rPr lang="en-US" b="1" dirty="0" err="1">
                <a:solidFill>
                  <a:srgbClr val="000080"/>
                </a:solidFill>
                <a:highlight>
                  <a:srgbClr val="FFFFFF"/>
                </a:highlight>
              </a:rPr>
              <a:t>.</a:t>
            </a:r>
            <a:r>
              <a:rPr lang="en-US" dirty="0" err="1">
                <a:solidFill>
                  <a:srgbClr val="000000"/>
                </a:solidFill>
                <a:highlight>
                  <a:srgbClr val="FFFFFF"/>
                </a:highlight>
              </a:rPr>
              <a:t>api</a:t>
            </a:r>
            <a:r>
              <a:rPr lang="en-US" dirty="0">
                <a:solidFill>
                  <a:srgbClr val="000000"/>
                </a:solidFill>
                <a:highlight>
                  <a:srgbClr val="FFFFFF"/>
                </a:highlight>
              </a:rPr>
              <a:t> </a:t>
            </a:r>
            <a:r>
              <a:rPr lang="en-US" b="1" dirty="0">
                <a:solidFill>
                  <a:srgbClr val="0000FF"/>
                </a:solidFill>
                <a:highlight>
                  <a:srgbClr val="FFFFFF"/>
                </a:highlight>
              </a:rPr>
              <a:t>as</a:t>
            </a:r>
            <a:r>
              <a:rPr lang="en-US" dirty="0">
                <a:solidFill>
                  <a:srgbClr val="000000"/>
                </a:solidFill>
                <a:highlight>
                  <a:srgbClr val="FFFFFF"/>
                </a:highlight>
              </a:rPr>
              <a:t> </a:t>
            </a:r>
            <a:r>
              <a:rPr lang="en-US" dirty="0" err="1">
                <a:solidFill>
                  <a:srgbClr val="000000"/>
                </a:solidFill>
                <a:highlight>
                  <a:srgbClr val="FFFFFF"/>
                </a:highlight>
              </a:rPr>
              <a:t>sm</a:t>
            </a:r>
            <a:endParaRPr lang="en-US" dirty="0">
              <a:solidFill>
                <a:srgbClr val="000000"/>
              </a:solidFill>
              <a:highlight>
                <a:srgbClr val="FFFFFF"/>
              </a:highlight>
            </a:endParaRPr>
          </a:p>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np</a:t>
            </a:r>
            <a:r>
              <a:rPr lang="en-US" b="1" dirty="0" err="1">
                <a:solidFill>
                  <a:srgbClr val="000080"/>
                </a:solidFill>
                <a:highlight>
                  <a:srgbClr val="FFFFFF"/>
                </a:highlight>
              </a:rPr>
              <a:t>.</a:t>
            </a:r>
            <a:r>
              <a:rPr lang="en-US" dirty="0" err="1">
                <a:solidFill>
                  <a:srgbClr val="000000"/>
                </a:solidFill>
                <a:highlight>
                  <a:srgbClr val="FFFFFF"/>
                </a:highlight>
              </a:rPr>
              <a:t>append</a:t>
            </a:r>
            <a:r>
              <a:rPr lang="en-US" b="1" dirty="0">
                <a:solidFill>
                  <a:srgbClr val="000080"/>
                </a:solidFill>
                <a:highlight>
                  <a:srgbClr val="FFFFFF"/>
                </a:highlight>
              </a:rPr>
              <a:t>(</a:t>
            </a:r>
            <a:r>
              <a:rPr lang="en-US" dirty="0" err="1">
                <a:solidFill>
                  <a:srgbClr val="000000"/>
                </a:solidFill>
                <a:highlight>
                  <a:srgbClr val="FFFFFF"/>
                </a:highlight>
              </a:rPr>
              <a:t>arr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np</a:t>
            </a:r>
            <a:r>
              <a:rPr lang="en-US" b="1" dirty="0" err="1">
                <a:solidFill>
                  <a:srgbClr val="000080"/>
                </a:solidFill>
                <a:highlight>
                  <a:srgbClr val="FFFFFF"/>
                </a:highlight>
              </a:rPr>
              <a:t>.</a:t>
            </a:r>
            <a:r>
              <a:rPr lang="en-US" dirty="0" err="1">
                <a:solidFill>
                  <a:srgbClr val="000000"/>
                </a:solidFill>
                <a:highlight>
                  <a:srgbClr val="FFFFFF"/>
                </a:highlight>
              </a:rPr>
              <a:t>ones</a:t>
            </a:r>
            <a:r>
              <a:rPr lang="en-US" b="1" dirty="0">
                <a:solidFill>
                  <a:srgbClr val="000080"/>
                </a:solidFill>
                <a:highlight>
                  <a:srgbClr val="FFFFFF"/>
                </a:highlight>
              </a:rPr>
              <a:t>((</a:t>
            </a:r>
            <a:r>
              <a:rPr lang="en-US" dirty="0">
                <a:solidFill>
                  <a:srgbClr val="FF0000"/>
                </a:solidFill>
                <a:highlight>
                  <a:srgbClr val="FFFFFF"/>
                </a:highlight>
              </a:rPr>
              <a:t>50</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1</a:t>
            </a:r>
            <a:r>
              <a:rPr lang="en-US" b="1" dirty="0">
                <a:solidFill>
                  <a:srgbClr val="000080"/>
                </a:solidFill>
                <a:highlight>
                  <a:srgbClr val="FFFFFF"/>
                </a:highlight>
              </a:rPr>
              <a:t>)).</a:t>
            </a:r>
            <a:r>
              <a:rPr lang="en-US" dirty="0" err="1">
                <a:solidFill>
                  <a:srgbClr val="000000"/>
                </a:solidFill>
                <a:highlight>
                  <a:srgbClr val="FFFFFF"/>
                </a:highlight>
              </a:rPr>
              <a:t>astype</a:t>
            </a:r>
            <a:r>
              <a:rPr lang="en-US" b="1" dirty="0">
                <a:solidFill>
                  <a:srgbClr val="000080"/>
                </a:solidFill>
                <a:highlight>
                  <a:srgbClr val="FFFFFF"/>
                </a:highlight>
              </a:rPr>
              <a:t>(</a:t>
            </a:r>
            <a:r>
              <a:rPr lang="en-US" dirty="0" err="1">
                <a:solidFill>
                  <a:srgbClr val="000000"/>
                </a:solidFill>
                <a:highlight>
                  <a:srgbClr val="FFFFFF"/>
                </a:highlight>
              </a:rPr>
              <a:t>int</a:t>
            </a:r>
            <a:r>
              <a:rPr lang="en-US" b="1" dirty="0">
                <a:solidFill>
                  <a:srgbClr val="000080"/>
                </a:solidFill>
                <a:highlight>
                  <a:srgbClr val="FFFFFF"/>
                </a:highlight>
              </a:rPr>
              <a:t>),</a:t>
            </a:r>
            <a:r>
              <a:rPr lang="en-US" dirty="0">
                <a:solidFill>
                  <a:srgbClr val="000000"/>
                </a:solidFill>
                <a:highlight>
                  <a:srgbClr val="FFFFFF"/>
                </a:highlight>
              </a:rPr>
              <a:t> values </a:t>
            </a:r>
            <a:r>
              <a:rPr lang="en-US" b="1" dirty="0">
                <a:solidFill>
                  <a:srgbClr val="000080"/>
                </a:solidFill>
                <a:highlight>
                  <a:srgbClr val="FFFFFF"/>
                </a:highlight>
              </a:rPr>
              <a:t>=</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000000"/>
                </a:solidFill>
                <a:highlight>
                  <a:srgbClr val="FFFFFF"/>
                </a:highlight>
              </a:rPr>
              <a:t> axis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1</a:t>
            </a:r>
            <a:r>
              <a:rPr lang="en-US" b="1" dirty="0">
                <a:solidFill>
                  <a:srgbClr val="000080"/>
                </a:solidFill>
                <a:highlight>
                  <a:srgbClr val="FFFFFF"/>
                </a:highlight>
              </a:rPr>
              <a:t>)</a:t>
            </a:r>
            <a:endParaRPr lang="en-US" dirty="0">
              <a:solidFill>
                <a:srgbClr val="000000"/>
              </a:solidFill>
              <a:highlight>
                <a:srgbClr val="FFFFFF"/>
              </a:highlight>
            </a:endParaRPr>
          </a:p>
          <a:p>
            <a:r>
              <a:rPr lang="nl-NL" dirty="0">
                <a:solidFill>
                  <a:srgbClr val="000000"/>
                </a:solidFill>
                <a:highlight>
                  <a:srgbClr val="FFFFFF"/>
                </a:highlight>
              </a:rPr>
              <a:t>X_opt </a:t>
            </a:r>
            <a:r>
              <a:rPr lang="nl-NL" b="1" dirty="0">
                <a:solidFill>
                  <a:srgbClr val="000080"/>
                </a:solidFill>
                <a:highlight>
                  <a:srgbClr val="FFFFFF"/>
                </a:highlight>
              </a:rPr>
              <a:t>=</a:t>
            </a:r>
            <a:r>
              <a:rPr lang="nl-NL" dirty="0">
                <a:solidFill>
                  <a:srgbClr val="000000"/>
                </a:solidFill>
                <a:highlight>
                  <a:srgbClr val="FFFFFF"/>
                </a:highlight>
              </a:rPr>
              <a:t> X</a:t>
            </a:r>
            <a:r>
              <a:rPr lang="nl-NL" b="1" dirty="0">
                <a:solidFill>
                  <a:srgbClr val="000080"/>
                </a:solidFill>
                <a:highlight>
                  <a:srgbClr val="FFFFFF"/>
                </a:highlight>
              </a:rPr>
              <a:t>[:,</a:t>
            </a:r>
            <a:r>
              <a:rPr lang="nl-NL" dirty="0">
                <a:solidFill>
                  <a:srgbClr val="000000"/>
                </a:solidFill>
                <a:highlight>
                  <a:srgbClr val="FFFFFF"/>
                </a:highlight>
              </a:rPr>
              <a:t> </a:t>
            </a:r>
            <a:r>
              <a:rPr lang="nl-NL" b="1" dirty="0">
                <a:solidFill>
                  <a:srgbClr val="000080"/>
                </a:solidFill>
                <a:highlight>
                  <a:srgbClr val="FFFFFF"/>
                </a:highlight>
              </a:rPr>
              <a:t>[</a:t>
            </a:r>
            <a:r>
              <a:rPr lang="nl-NL" dirty="0">
                <a:solidFill>
                  <a:srgbClr val="FF0000"/>
                </a:solidFill>
                <a:highlight>
                  <a:srgbClr val="FFFFFF"/>
                </a:highlight>
              </a:rPr>
              <a:t>0</a:t>
            </a:r>
            <a:r>
              <a:rPr lang="nl-NL" b="1" dirty="0">
                <a:solidFill>
                  <a:srgbClr val="000080"/>
                </a:solidFill>
                <a:highlight>
                  <a:srgbClr val="FFFFFF"/>
                </a:highlight>
              </a:rPr>
              <a:t>,</a:t>
            </a:r>
            <a:r>
              <a:rPr lang="nl-NL" dirty="0">
                <a:solidFill>
                  <a:srgbClr val="000000"/>
                </a:solidFill>
                <a:highlight>
                  <a:srgbClr val="FFFFFF"/>
                </a:highlight>
              </a:rPr>
              <a:t> </a:t>
            </a:r>
            <a:r>
              <a:rPr lang="nl-NL" dirty="0">
                <a:solidFill>
                  <a:srgbClr val="FF0000"/>
                </a:solidFill>
                <a:highlight>
                  <a:srgbClr val="FFFFFF"/>
                </a:highlight>
              </a:rPr>
              <a:t>1</a:t>
            </a:r>
            <a:r>
              <a:rPr lang="nl-NL" b="1" dirty="0">
                <a:solidFill>
                  <a:srgbClr val="000080"/>
                </a:solidFill>
                <a:highlight>
                  <a:srgbClr val="FFFFFF"/>
                </a:highlight>
              </a:rPr>
              <a:t>,</a:t>
            </a:r>
            <a:r>
              <a:rPr lang="nl-NL" dirty="0">
                <a:solidFill>
                  <a:srgbClr val="000000"/>
                </a:solidFill>
                <a:highlight>
                  <a:srgbClr val="FFFFFF"/>
                </a:highlight>
              </a:rPr>
              <a:t> </a:t>
            </a:r>
            <a:r>
              <a:rPr lang="nl-NL" dirty="0">
                <a:solidFill>
                  <a:srgbClr val="FF0000"/>
                </a:solidFill>
                <a:highlight>
                  <a:srgbClr val="FFFFFF"/>
                </a:highlight>
              </a:rPr>
              <a:t>2</a:t>
            </a:r>
            <a:r>
              <a:rPr lang="nl-NL" b="1" dirty="0">
                <a:solidFill>
                  <a:srgbClr val="000080"/>
                </a:solidFill>
                <a:highlight>
                  <a:srgbClr val="FFFFFF"/>
                </a:highlight>
              </a:rPr>
              <a:t>,</a:t>
            </a:r>
            <a:r>
              <a:rPr lang="nl-NL" dirty="0">
                <a:solidFill>
                  <a:srgbClr val="000000"/>
                </a:solidFill>
                <a:highlight>
                  <a:srgbClr val="FFFFFF"/>
                </a:highlight>
              </a:rPr>
              <a:t> </a:t>
            </a:r>
            <a:r>
              <a:rPr lang="nl-NL" dirty="0">
                <a:solidFill>
                  <a:srgbClr val="FF0000"/>
                </a:solidFill>
                <a:highlight>
                  <a:srgbClr val="FFFFFF"/>
                </a:highlight>
              </a:rPr>
              <a:t>3</a:t>
            </a:r>
            <a:r>
              <a:rPr lang="nl-NL" b="1" dirty="0">
                <a:solidFill>
                  <a:srgbClr val="000080"/>
                </a:solidFill>
                <a:highlight>
                  <a:srgbClr val="FFFFFF"/>
                </a:highlight>
              </a:rPr>
              <a:t>,</a:t>
            </a:r>
            <a:r>
              <a:rPr lang="nl-NL" dirty="0">
                <a:solidFill>
                  <a:srgbClr val="000000"/>
                </a:solidFill>
                <a:highlight>
                  <a:srgbClr val="FFFFFF"/>
                </a:highlight>
              </a:rPr>
              <a:t> </a:t>
            </a:r>
            <a:r>
              <a:rPr lang="nl-NL" dirty="0">
                <a:solidFill>
                  <a:srgbClr val="FF0000"/>
                </a:solidFill>
                <a:highlight>
                  <a:srgbClr val="FFFFFF"/>
                </a:highlight>
              </a:rPr>
              <a:t>4</a:t>
            </a:r>
            <a:r>
              <a:rPr lang="nl-NL" b="1" dirty="0">
                <a:solidFill>
                  <a:srgbClr val="000080"/>
                </a:solidFill>
                <a:highlight>
                  <a:srgbClr val="FFFFFF"/>
                </a:highlight>
              </a:rPr>
              <a:t>,</a:t>
            </a:r>
            <a:r>
              <a:rPr lang="nl-NL" dirty="0">
                <a:solidFill>
                  <a:srgbClr val="000000"/>
                </a:solidFill>
                <a:highlight>
                  <a:srgbClr val="FFFFFF"/>
                </a:highlight>
              </a:rPr>
              <a:t> </a:t>
            </a:r>
            <a:r>
              <a:rPr lang="nl-NL" dirty="0">
                <a:solidFill>
                  <a:srgbClr val="FF0000"/>
                </a:solidFill>
                <a:highlight>
                  <a:srgbClr val="FFFFFF"/>
                </a:highlight>
              </a:rPr>
              <a:t>5</a:t>
            </a:r>
            <a:r>
              <a:rPr lang="nl-NL" b="1" dirty="0">
                <a:solidFill>
                  <a:srgbClr val="000080"/>
                </a:solidFill>
                <a:highlight>
                  <a:srgbClr val="FFFFFF"/>
                </a:highlight>
              </a:rPr>
              <a:t>]]</a:t>
            </a:r>
            <a:endParaRPr lang="nl-NL" dirty="0">
              <a:solidFill>
                <a:srgbClr val="000000"/>
              </a:solidFill>
              <a:highlight>
                <a:srgbClr val="FFFFFF"/>
              </a:highlight>
            </a:endParaRPr>
          </a:p>
          <a:p>
            <a:r>
              <a:rPr lang="en-US" dirty="0" err="1">
                <a:solidFill>
                  <a:srgbClr val="000000"/>
                </a:solidFill>
                <a:highlight>
                  <a:srgbClr val="FFFFFF"/>
                </a:highlight>
              </a:rPr>
              <a:t>regressor_OLS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sm</a:t>
            </a:r>
            <a:r>
              <a:rPr lang="en-US" b="1" dirty="0" err="1">
                <a:solidFill>
                  <a:srgbClr val="000080"/>
                </a:solidFill>
                <a:highlight>
                  <a:srgbClr val="FFFFFF"/>
                </a:highlight>
              </a:rPr>
              <a:t>.</a:t>
            </a:r>
            <a:r>
              <a:rPr lang="en-US" dirty="0" err="1">
                <a:solidFill>
                  <a:srgbClr val="000000"/>
                </a:solidFill>
                <a:highlight>
                  <a:srgbClr val="FFFFFF"/>
                </a:highlight>
              </a:rPr>
              <a:t>OLS</a:t>
            </a:r>
            <a:r>
              <a:rPr lang="en-US" b="1" dirty="0">
                <a:solidFill>
                  <a:srgbClr val="000080"/>
                </a:solidFill>
                <a:highlight>
                  <a:srgbClr val="FFFFFF"/>
                </a:highlight>
              </a:rPr>
              <a:t>(</a:t>
            </a:r>
            <a:r>
              <a:rPr lang="en-US" dirty="0" err="1">
                <a:solidFill>
                  <a:srgbClr val="000000"/>
                </a:solidFill>
                <a:highlight>
                  <a:srgbClr val="FFFFFF"/>
                </a:highlight>
              </a:rPr>
              <a:t>endog</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y</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exog</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X_opt</a:t>
            </a:r>
            <a:r>
              <a:rPr lang="en-US" b="1" dirty="0">
                <a:solidFill>
                  <a:srgbClr val="000080"/>
                </a:solidFill>
                <a:highlight>
                  <a:srgbClr val="FFFFFF"/>
                </a:highlight>
              </a:rPr>
              <a:t>).</a:t>
            </a:r>
            <a:r>
              <a:rPr lang="en-US" dirty="0">
                <a:solidFill>
                  <a:srgbClr val="000000"/>
                </a:solidFill>
                <a:highlight>
                  <a:srgbClr val="FFFFFF"/>
                </a:highlight>
              </a:rPr>
              <a:t>fit</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err="1">
                <a:solidFill>
                  <a:srgbClr val="000000"/>
                </a:solidFill>
                <a:highlight>
                  <a:srgbClr val="FFFFFF"/>
                </a:highlight>
              </a:rPr>
              <a:t>regressor_OLS</a:t>
            </a:r>
            <a:r>
              <a:rPr lang="en-US" b="1" dirty="0" err="1">
                <a:solidFill>
                  <a:srgbClr val="000080"/>
                </a:solidFill>
                <a:highlight>
                  <a:srgbClr val="FFFFFF"/>
                </a:highlight>
              </a:rPr>
              <a:t>.</a:t>
            </a:r>
            <a:r>
              <a:rPr lang="en-US" dirty="0" err="1">
                <a:solidFill>
                  <a:srgbClr val="000000"/>
                </a:solidFill>
                <a:highlight>
                  <a:srgbClr val="FFFFFF"/>
                </a:highlight>
              </a:rPr>
              <a:t>summary</a:t>
            </a:r>
            <a:r>
              <a:rPr lang="en-US" b="1" dirty="0">
                <a:solidFill>
                  <a:srgbClr val="000080"/>
                </a:solidFill>
                <a:highlight>
                  <a:srgbClr val="FFFFFF"/>
                </a:highlight>
              </a:rPr>
              <a: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5160" y="1141491"/>
            <a:ext cx="5553850" cy="50013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9609971" y="4421978"/>
              <a:ext cx="365760" cy="9000"/>
            </p14:xfrm>
          </p:contentPart>
        </mc:Choice>
        <mc:Fallback xmlns="">
          <p:pic>
            <p:nvPicPr>
              <p:cNvPr id="5" name="Ink 4"/>
              <p:cNvPicPr/>
              <p:nvPr/>
            </p:nvPicPr>
            <p:blipFill>
              <a:blip r:embed="rId4"/>
              <a:stretch>
                <a:fillRect/>
              </a:stretch>
            </p:blipFill>
            <p:spPr>
              <a:xfrm>
                <a:off x="9561731" y="4325858"/>
                <a:ext cx="46188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6401291" y="4414058"/>
              <a:ext cx="74160" cy="8640"/>
            </p14:xfrm>
          </p:contentPart>
        </mc:Choice>
        <mc:Fallback xmlns="">
          <p:pic>
            <p:nvPicPr>
              <p:cNvPr id="6" name="Ink 5"/>
              <p:cNvPicPr/>
              <p:nvPr/>
            </p:nvPicPr>
            <p:blipFill>
              <a:blip r:embed="rId6"/>
              <a:stretch>
                <a:fillRect/>
              </a:stretch>
            </p:blipFill>
            <p:spPr>
              <a:xfrm>
                <a:off x="6353051" y="4317938"/>
                <a:ext cx="17064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p14:cNvContentPartPr/>
              <p14:nvPr/>
            </p14:nvContentPartPr>
            <p14:xfrm>
              <a:off x="6417851" y="4405778"/>
              <a:ext cx="5161680" cy="42480"/>
            </p14:xfrm>
          </p:contentPart>
        </mc:Choice>
        <mc:Fallback xmlns="">
          <p:pic>
            <p:nvPicPr>
              <p:cNvPr id="7" name="Ink 6"/>
              <p:cNvPicPr/>
              <p:nvPr/>
            </p:nvPicPr>
            <p:blipFill>
              <a:blip r:embed="rId8"/>
              <a:stretch>
                <a:fillRect/>
              </a:stretch>
            </p:blipFill>
            <p:spPr>
              <a:xfrm>
                <a:off x="6369611" y="4309658"/>
                <a:ext cx="5258160" cy="234720"/>
              </a:xfrm>
              <a:prstGeom prst="rect">
                <a:avLst/>
              </a:prstGeom>
            </p:spPr>
          </p:pic>
        </mc:Fallback>
      </mc:AlternateContent>
      <p:pic>
        <p:nvPicPr>
          <p:cNvPr id="9" name="Picture 8" descr="Screen Clippi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460" y="3514106"/>
            <a:ext cx="5377002" cy="2678617"/>
          </a:xfrm>
          <a:prstGeom prst="rect">
            <a:avLst/>
          </a:prstGeom>
        </p:spPr>
      </p:pic>
      <mc:AlternateContent xmlns:mc="http://schemas.openxmlformats.org/markup-compatibility/2006" xmlns:p14="http://schemas.microsoft.com/office/powerpoint/2010/main">
        <mc:Choice Requires="p14">
          <p:contentPart p14:bwMode="auto" r:id="rId10">
            <p14:nvContentPartPr>
              <p14:cNvPr id="10" name="Ink 9"/>
              <p14:cNvContentPartPr/>
              <p14:nvPr/>
            </p14:nvContentPartPr>
            <p14:xfrm>
              <a:off x="1902011" y="3992858"/>
              <a:ext cx="662400" cy="1463040"/>
            </p14:xfrm>
          </p:contentPart>
        </mc:Choice>
        <mc:Fallback xmlns="">
          <p:pic>
            <p:nvPicPr>
              <p:cNvPr id="10" name="Ink 9"/>
              <p:cNvPicPr/>
              <p:nvPr/>
            </p:nvPicPr>
            <p:blipFill>
              <a:blip r:embed="rId11"/>
              <a:stretch>
                <a:fillRect/>
              </a:stretch>
            </p:blipFill>
            <p:spPr>
              <a:xfrm>
                <a:off x="1853771" y="3897098"/>
                <a:ext cx="758520" cy="1654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p14:cNvContentPartPr/>
              <p14:nvPr/>
            </p14:nvContentPartPr>
            <p14:xfrm>
              <a:off x="2452091" y="4297418"/>
              <a:ext cx="33840" cy="9360"/>
            </p14:xfrm>
          </p:contentPart>
        </mc:Choice>
        <mc:Fallback xmlns="">
          <p:pic>
            <p:nvPicPr>
              <p:cNvPr id="11" name="Ink 10"/>
              <p:cNvPicPr/>
              <p:nvPr/>
            </p:nvPicPr>
            <p:blipFill>
              <a:blip r:embed="rId13"/>
              <a:stretch>
                <a:fillRect/>
              </a:stretch>
            </p:blipFill>
            <p:spPr>
              <a:xfrm>
                <a:off x="2404211" y="4201298"/>
                <a:ext cx="129600" cy="201240"/>
              </a:xfrm>
              <a:prstGeom prst="rect">
                <a:avLst/>
              </a:prstGeom>
            </p:spPr>
          </p:pic>
        </mc:Fallback>
      </mc:AlternateContent>
      <p:cxnSp>
        <p:nvCxnSpPr>
          <p:cNvPr id="19" name="Curved Connector 18"/>
          <p:cNvCxnSpPr/>
          <p:nvPr/>
        </p:nvCxnSpPr>
        <p:spPr>
          <a:xfrm>
            <a:off x="2261062" y="4056614"/>
            <a:ext cx="4081551" cy="357447"/>
          </a:xfrm>
          <a:prstGeom prst="curvedConnector3">
            <a:avLst>
              <a:gd name="adj1" fmla="val 86253"/>
            </a:avLst>
          </a:prstGeom>
          <a:ln w="38100">
            <a:solidFill>
              <a:srgbClr val="E521CE"/>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p>
            <a:fld id="{8EBFD138-14FB-43C6-AA09-E69139D7A528}" type="datetime2">
              <a:rPr lang="en-US" smtClean="0"/>
              <a:t>Saturday, January 19, 2019</a:t>
            </a:fld>
            <a:endParaRPr lang="en-US"/>
          </a:p>
        </p:txBody>
      </p:sp>
      <p:sp>
        <p:nvSpPr>
          <p:cNvPr id="12" name="Footer Placeholder 11"/>
          <p:cNvSpPr>
            <a:spLocks noGrp="1"/>
          </p:cNvSpPr>
          <p:nvPr>
            <p:ph type="ftr" sz="quarter" idx="11"/>
          </p:nvPr>
        </p:nvSpPr>
        <p:spPr/>
        <p:txBody>
          <a:bodyPr/>
          <a:lstStyle/>
          <a:p>
            <a:r>
              <a:rPr lang="en-US" smtClean="0"/>
              <a:t>sai Prasad Ashila</a:t>
            </a:r>
            <a:endParaRPr lang="en-US"/>
          </a:p>
        </p:txBody>
      </p:sp>
      <p:sp>
        <p:nvSpPr>
          <p:cNvPr id="13" name="Slide Number Placeholder 12"/>
          <p:cNvSpPr>
            <a:spLocks noGrp="1"/>
          </p:cNvSpPr>
          <p:nvPr>
            <p:ph type="sldNum" sz="quarter" idx="12"/>
          </p:nvPr>
        </p:nvSpPr>
        <p:spPr/>
        <p:txBody>
          <a:bodyPr/>
          <a:lstStyle/>
          <a:p>
            <a:fld id="{615D40AC-A62B-412C-A8B6-203EC4FF5FB6}" type="slidenum">
              <a:rPr lang="en-US" smtClean="0"/>
              <a:t>19</a:t>
            </a:fld>
            <a:endParaRPr lang="en-US"/>
          </a:p>
        </p:txBody>
      </p:sp>
    </p:spTree>
    <p:extLst>
      <p:ext uri="{BB962C8B-B14F-4D97-AF65-F5344CB8AC3E}">
        <p14:creationId xmlns:p14="http://schemas.microsoft.com/office/powerpoint/2010/main" val="3134093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Multiple linear Regression</a:t>
            </a:r>
            <a:endParaRPr lang="en-US" dirty="0">
              <a:solidFill>
                <a:schemeClr val="accent1">
                  <a:lumMod val="75000"/>
                </a:schemeClr>
              </a:solidFill>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53" y="1360516"/>
            <a:ext cx="4590358" cy="42588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Date Placeholder 3"/>
          <p:cNvSpPr>
            <a:spLocks noGrp="1"/>
          </p:cNvSpPr>
          <p:nvPr>
            <p:ph type="dt" sz="half" idx="10"/>
          </p:nvPr>
        </p:nvSpPr>
        <p:spPr/>
        <p:txBody>
          <a:bodyPr/>
          <a:lstStyle/>
          <a:p>
            <a:fld id="{5B2BD9C1-454E-450B-9B41-5A1F4FCB6E39}" type="datetime2">
              <a:rPr lang="en-US" smtClean="0"/>
              <a:t>Saturday, January 19, 2019</a:t>
            </a:fld>
            <a:endParaRPr lang="en-US"/>
          </a:p>
        </p:txBody>
      </p:sp>
      <p:sp>
        <p:nvSpPr>
          <p:cNvPr id="5" name="Footer Placeholder 4"/>
          <p:cNvSpPr>
            <a:spLocks noGrp="1"/>
          </p:cNvSpPr>
          <p:nvPr>
            <p:ph type="ftr" sz="quarter" idx="11"/>
          </p:nvPr>
        </p:nvSpPr>
        <p:spPr/>
        <p:txBody>
          <a:bodyPr/>
          <a:lstStyle/>
          <a:p>
            <a:r>
              <a:rPr lang="en-US" smtClean="0"/>
              <a:t>sai Prasad Ashila</a:t>
            </a:r>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2</a:t>
            </a:fld>
            <a:endParaRPr lang="en-US"/>
          </a:p>
        </p:txBody>
      </p:sp>
    </p:spTree>
    <p:extLst>
      <p:ext uri="{BB962C8B-B14F-4D97-AF65-F5344CB8AC3E}">
        <p14:creationId xmlns:p14="http://schemas.microsoft.com/office/powerpoint/2010/main" val="30198699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745434" cy="838200"/>
          </a:xfrm>
        </p:spPr>
        <p:txBody>
          <a:bodyPr>
            <a:normAutofit fontScale="90000"/>
          </a:bodyPr>
          <a:lstStyle/>
          <a:p>
            <a:r>
              <a:rPr lang="en-US" dirty="0">
                <a:solidFill>
                  <a:schemeClr val="tx2"/>
                </a:solidFill>
                <a:highlight>
                  <a:srgbClr val="FFFFFF"/>
                </a:highlight>
              </a:rPr>
              <a:t>Building the optimal model using Backward Elimination</a:t>
            </a:r>
            <a:endParaRPr lang="en-US" dirty="0"/>
          </a:p>
        </p:txBody>
      </p:sp>
      <p:sp>
        <p:nvSpPr>
          <p:cNvPr id="3" name="Rectangle 2"/>
          <p:cNvSpPr/>
          <p:nvPr/>
        </p:nvSpPr>
        <p:spPr>
          <a:xfrm>
            <a:off x="203200" y="1102881"/>
            <a:ext cx="5831840" cy="2246769"/>
          </a:xfrm>
          <a:prstGeom prst="rect">
            <a:avLst/>
          </a:prstGeom>
        </p:spPr>
        <p:txBody>
          <a:bodyPr wrap="square">
            <a:spAutoFit/>
          </a:bodyPr>
          <a:lstStyle/>
          <a:p>
            <a:r>
              <a:rPr lang="en-US" sz="1400" dirty="0">
                <a:solidFill>
                  <a:srgbClr val="008000"/>
                </a:solidFill>
                <a:highlight>
                  <a:srgbClr val="FFFFFF"/>
                </a:highlight>
              </a:rPr>
              <a:t># Building the optimal model using Backward Elimination</a:t>
            </a:r>
            <a:endParaRPr lang="en-US" sz="1400" dirty="0">
              <a:solidFill>
                <a:srgbClr val="000000"/>
              </a:solidFill>
              <a:highlight>
                <a:srgbClr val="FFFFFF"/>
              </a:highlight>
            </a:endParaRPr>
          </a:p>
          <a:p>
            <a:r>
              <a:rPr lang="en-US" sz="1400" b="1" dirty="0">
                <a:solidFill>
                  <a:srgbClr val="0000FF"/>
                </a:solidFill>
                <a:highlight>
                  <a:srgbClr val="FFFFFF"/>
                </a:highlight>
              </a:rPr>
              <a:t>import</a:t>
            </a:r>
            <a:r>
              <a:rPr lang="en-US" sz="1400" dirty="0">
                <a:solidFill>
                  <a:srgbClr val="000000"/>
                </a:solidFill>
                <a:highlight>
                  <a:srgbClr val="FFFFFF"/>
                </a:highlight>
              </a:rPr>
              <a:t> </a:t>
            </a:r>
            <a:r>
              <a:rPr lang="en-US" sz="1400" dirty="0" err="1">
                <a:solidFill>
                  <a:srgbClr val="000000"/>
                </a:solidFill>
                <a:highlight>
                  <a:srgbClr val="FFFFFF"/>
                </a:highlight>
              </a:rPr>
              <a:t>statsmodels</a:t>
            </a:r>
            <a:r>
              <a:rPr lang="en-US" sz="1400" b="1" dirty="0" err="1">
                <a:solidFill>
                  <a:srgbClr val="000080"/>
                </a:solidFill>
                <a:highlight>
                  <a:srgbClr val="FFFFFF"/>
                </a:highlight>
              </a:rPr>
              <a:t>.</a:t>
            </a:r>
            <a:r>
              <a:rPr lang="en-US" sz="1400" dirty="0" err="1">
                <a:solidFill>
                  <a:srgbClr val="000000"/>
                </a:solidFill>
                <a:highlight>
                  <a:srgbClr val="FFFFFF"/>
                </a:highlight>
              </a:rPr>
              <a:t>formula</a:t>
            </a:r>
            <a:r>
              <a:rPr lang="en-US" sz="1400" b="1" dirty="0" err="1">
                <a:solidFill>
                  <a:srgbClr val="000080"/>
                </a:solidFill>
                <a:highlight>
                  <a:srgbClr val="FFFFFF"/>
                </a:highlight>
              </a:rPr>
              <a:t>.</a:t>
            </a:r>
            <a:r>
              <a:rPr lang="en-US" sz="1400" dirty="0" err="1">
                <a:solidFill>
                  <a:srgbClr val="000000"/>
                </a:solidFill>
                <a:highlight>
                  <a:srgbClr val="FFFFFF"/>
                </a:highlight>
              </a:rPr>
              <a:t>api</a:t>
            </a:r>
            <a:r>
              <a:rPr lang="en-US" sz="1400" dirty="0">
                <a:solidFill>
                  <a:srgbClr val="000000"/>
                </a:solidFill>
                <a:highlight>
                  <a:srgbClr val="FFFFFF"/>
                </a:highlight>
              </a:rPr>
              <a:t> </a:t>
            </a:r>
            <a:r>
              <a:rPr lang="en-US" sz="1400" b="1" dirty="0">
                <a:solidFill>
                  <a:srgbClr val="0000FF"/>
                </a:solidFill>
                <a:highlight>
                  <a:srgbClr val="FFFFFF"/>
                </a:highlight>
              </a:rPr>
              <a:t>as</a:t>
            </a:r>
            <a:r>
              <a:rPr lang="en-US" sz="1400" dirty="0">
                <a:solidFill>
                  <a:srgbClr val="000000"/>
                </a:solidFill>
                <a:highlight>
                  <a:srgbClr val="FFFFFF"/>
                </a:highlight>
              </a:rPr>
              <a:t> </a:t>
            </a:r>
            <a:r>
              <a:rPr lang="en-US" sz="1400" dirty="0" err="1">
                <a:solidFill>
                  <a:srgbClr val="000000"/>
                </a:solidFill>
                <a:highlight>
                  <a:srgbClr val="FFFFFF"/>
                </a:highlight>
              </a:rPr>
              <a:t>sm</a:t>
            </a:r>
            <a:endParaRPr lang="en-US" sz="1400" dirty="0">
              <a:solidFill>
                <a:srgbClr val="000000"/>
              </a:solidFill>
              <a:highlight>
                <a:srgbClr val="FFFFFF"/>
              </a:highlight>
            </a:endParaRPr>
          </a:p>
          <a:p>
            <a:r>
              <a:rPr lang="en-US" sz="1400" dirty="0">
                <a:solidFill>
                  <a:srgbClr val="000000"/>
                </a:solidFill>
                <a:highlight>
                  <a:srgbClr val="FFFFFF"/>
                </a:highlight>
              </a:rPr>
              <a:t>X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np</a:t>
            </a:r>
            <a:r>
              <a:rPr lang="en-US" sz="1400" b="1" dirty="0" err="1">
                <a:solidFill>
                  <a:srgbClr val="000080"/>
                </a:solidFill>
                <a:highlight>
                  <a:srgbClr val="FFFFFF"/>
                </a:highlight>
              </a:rPr>
              <a:t>.</a:t>
            </a:r>
            <a:r>
              <a:rPr lang="en-US" sz="1400" dirty="0" err="1">
                <a:solidFill>
                  <a:srgbClr val="000000"/>
                </a:solidFill>
                <a:highlight>
                  <a:srgbClr val="FFFFFF"/>
                </a:highlight>
              </a:rPr>
              <a:t>append</a:t>
            </a:r>
            <a:r>
              <a:rPr lang="en-US" sz="1400" b="1" dirty="0">
                <a:solidFill>
                  <a:srgbClr val="000080"/>
                </a:solidFill>
                <a:highlight>
                  <a:srgbClr val="FFFFFF"/>
                </a:highlight>
              </a:rPr>
              <a:t>(</a:t>
            </a:r>
            <a:r>
              <a:rPr lang="en-US" sz="1400" dirty="0" err="1">
                <a:solidFill>
                  <a:srgbClr val="000000"/>
                </a:solidFill>
                <a:highlight>
                  <a:srgbClr val="FFFFFF"/>
                </a:highlight>
              </a:rPr>
              <a:t>arr</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np</a:t>
            </a:r>
            <a:r>
              <a:rPr lang="en-US" sz="1400" b="1" dirty="0" err="1">
                <a:solidFill>
                  <a:srgbClr val="000080"/>
                </a:solidFill>
                <a:highlight>
                  <a:srgbClr val="FFFFFF"/>
                </a:highlight>
              </a:rPr>
              <a:t>.</a:t>
            </a:r>
            <a:r>
              <a:rPr lang="en-US" sz="1400" dirty="0" err="1">
                <a:solidFill>
                  <a:srgbClr val="000000"/>
                </a:solidFill>
                <a:highlight>
                  <a:srgbClr val="FFFFFF"/>
                </a:highlight>
              </a:rPr>
              <a:t>ones</a:t>
            </a:r>
            <a:r>
              <a:rPr lang="en-US" sz="1400" b="1" dirty="0">
                <a:solidFill>
                  <a:srgbClr val="000080"/>
                </a:solidFill>
                <a:highlight>
                  <a:srgbClr val="FFFFFF"/>
                </a:highlight>
              </a:rPr>
              <a:t>((</a:t>
            </a:r>
            <a:r>
              <a:rPr lang="en-US" sz="1400" dirty="0">
                <a:solidFill>
                  <a:srgbClr val="FF0000"/>
                </a:solidFill>
                <a:highlight>
                  <a:srgbClr val="FFFFFF"/>
                </a:highlight>
              </a:rPr>
              <a:t>50</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1</a:t>
            </a:r>
            <a:r>
              <a:rPr lang="en-US" sz="1400" b="1" dirty="0">
                <a:solidFill>
                  <a:srgbClr val="000080"/>
                </a:solidFill>
                <a:highlight>
                  <a:srgbClr val="FFFFFF"/>
                </a:highlight>
              </a:rPr>
              <a:t>)).</a:t>
            </a:r>
            <a:r>
              <a:rPr lang="en-US" sz="1400" dirty="0" err="1">
                <a:solidFill>
                  <a:srgbClr val="000000"/>
                </a:solidFill>
                <a:highlight>
                  <a:srgbClr val="FFFFFF"/>
                </a:highlight>
              </a:rPr>
              <a:t>astype</a:t>
            </a:r>
            <a:r>
              <a:rPr lang="en-US" sz="1400" b="1" dirty="0">
                <a:solidFill>
                  <a:srgbClr val="000080"/>
                </a:solidFill>
                <a:highlight>
                  <a:srgbClr val="FFFFFF"/>
                </a:highlight>
              </a:rPr>
              <a:t>(</a:t>
            </a:r>
            <a:r>
              <a:rPr lang="en-US" sz="1400" dirty="0" err="1">
                <a:solidFill>
                  <a:srgbClr val="000000"/>
                </a:solidFill>
                <a:highlight>
                  <a:srgbClr val="FFFFFF"/>
                </a:highlight>
              </a:rPr>
              <a:t>int</a:t>
            </a:r>
            <a:r>
              <a:rPr lang="en-US" sz="1400" b="1" dirty="0">
                <a:solidFill>
                  <a:srgbClr val="000080"/>
                </a:solidFill>
                <a:highlight>
                  <a:srgbClr val="FFFFFF"/>
                </a:highlight>
              </a:rPr>
              <a:t>),</a:t>
            </a:r>
            <a:r>
              <a:rPr lang="en-US" sz="1400" dirty="0">
                <a:solidFill>
                  <a:srgbClr val="000000"/>
                </a:solidFill>
                <a:highlight>
                  <a:srgbClr val="FFFFFF"/>
                </a:highlight>
              </a:rPr>
              <a:t> values </a:t>
            </a:r>
            <a:r>
              <a:rPr lang="en-US" sz="1400" b="1" dirty="0">
                <a:solidFill>
                  <a:srgbClr val="000080"/>
                </a:solidFill>
                <a:highlight>
                  <a:srgbClr val="FFFFFF"/>
                </a:highlight>
              </a:rPr>
              <a:t>=</a:t>
            </a:r>
            <a:r>
              <a:rPr lang="en-US" sz="1400" dirty="0">
                <a:solidFill>
                  <a:srgbClr val="000000"/>
                </a:solidFill>
                <a:highlight>
                  <a:srgbClr val="FFFFFF"/>
                </a:highlight>
              </a:rPr>
              <a:t> X</a:t>
            </a:r>
            <a:r>
              <a:rPr lang="en-US" sz="1400" b="1" dirty="0">
                <a:solidFill>
                  <a:srgbClr val="000080"/>
                </a:solidFill>
                <a:highlight>
                  <a:srgbClr val="FFFFFF"/>
                </a:highlight>
              </a:rPr>
              <a:t>,</a:t>
            </a:r>
            <a:r>
              <a:rPr lang="en-US" sz="1400" dirty="0">
                <a:solidFill>
                  <a:srgbClr val="000000"/>
                </a:solidFill>
                <a:highlight>
                  <a:srgbClr val="FFFFFF"/>
                </a:highlight>
              </a:rPr>
              <a:t> axis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1</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nl-NL" sz="1400" dirty="0">
                <a:solidFill>
                  <a:srgbClr val="000000"/>
                </a:solidFill>
                <a:highlight>
                  <a:srgbClr val="FFFFFF"/>
                </a:highlight>
              </a:rPr>
              <a:t>X_opt </a:t>
            </a:r>
            <a:r>
              <a:rPr lang="nl-NL" sz="1400" b="1" dirty="0">
                <a:solidFill>
                  <a:srgbClr val="000080"/>
                </a:solidFill>
                <a:highlight>
                  <a:srgbClr val="FFFFFF"/>
                </a:highlight>
              </a:rPr>
              <a:t>=</a:t>
            </a:r>
            <a:r>
              <a:rPr lang="nl-NL" sz="1400" dirty="0">
                <a:solidFill>
                  <a:srgbClr val="000000"/>
                </a:solidFill>
                <a:highlight>
                  <a:srgbClr val="FFFFFF"/>
                </a:highlight>
              </a:rPr>
              <a:t> X</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b="1" dirty="0">
                <a:solidFill>
                  <a:srgbClr val="000080"/>
                </a:solidFill>
                <a:highlight>
                  <a:srgbClr val="FFFFFF"/>
                </a:highlight>
              </a:rPr>
              <a:t>[</a:t>
            </a:r>
            <a:r>
              <a:rPr lang="nl-NL" sz="1400" dirty="0">
                <a:solidFill>
                  <a:srgbClr val="FF0000"/>
                </a:solidFill>
                <a:highlight>
                  <a:srgbClr val="FFFFFF"/>
                </a:highlight>
              </a:rPr>
              <a:t>0</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1</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2</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3</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4</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5</a:t>
            </a:r>
            <a:r>
              <a:rPr lang="nl-NL" sz="1400" b="1" dirty="0">
                <a:solidFill>
                  <a:srgbClr val="000080"/>
                </a:solidFill>
                <a:highlight>
                  <a:srgbClr val="FFFFFF"/>
                </a:highlight>
              </a:rPr>
              <a:t>]]</a:t>
            </a:r>
            <a:endParaRPr lang="nl-NL" sz="1400" dirty="0">
              <a:solidFill>
                <a:srgbClr val="000000"/>
              </a:solidFill>
              <a:highlight>
                <a:srgbClr val="FFFFFF"/>
              </a:highlight>
            </a:endParaRPr>
          </a:p>
          <a:p>
            <a:r>
              <a:rPr lang="en-US" sz="1400" dirty="0" err="1">
                <a:solidFill>
                  <a:srgbClr val="000000"/>
                </a:solidFill>
                <a:highlight>
                  <a:srgbClr val="FFFFFF"/>
                </a:highlight>
              </a:rPr>
              <a:t>regressor_OLS</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sm</a:t>
            </a:r>
            <a:r>
              <a:rPr lang="en-US" sz="1400" b="1" dirty="0" err="1">
                <a:solidFill>
                  <a:srgbClr val="000080"/>
                </a:solidFill>
                <a:highlight>
                  <a:srgbClr val="FFFFFF"/>
                </a:highlight>
              </a:rPr>
              <a:t>.</a:t>
            </a:r>
            <a:r>
              <a:rPr lang="en-US" sz="1400" dirty="0" err="1">
                <a:solidFill>
                  <a:srgbClr val="000000"/>
                </a:solidFill>
                <a:highlight>
                  <a:srgbClr val="FFFFFF"/>
                </a:highlight>
              </a:rPr>
              <a:t>OLS</a:t>
            </a:r>
            <a:r>
              <a:rPr lang="en-US" sz="1400" b="1" dirty="0">
                <a:solidFill>
                  <a:srgbClr val="000080"/>
                </a:solidFill>
                <a:highlight>
                  <a:srgbClr val="FFFFFF"/>
                </a:highlight>
              </a:rPr>
              <a:t>(</a:t>
            </a:r>
            <a:r>
              <a:rPr lang="en-US" sz="1400" dirty="0" err="1">
                <a:solidFill>
                  <a:srgbClr val="000000"/>
                </a:solidFill>
                <a:highlight>
                  <a:srgbClr val="FFFFFF"/>
                </a:highlight>
              </a:rPr>
              <a:t>endog</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y</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exog</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X_opt</a:t>
            </a:r>
            <a:r>
              <a:rPr lang="en-US" sz="1400" b="1" dirty="0">
                <a:solidFill>
                  <a:srgbClr val="000080"/>
                </a:solidFill>
                <a:highlight>
                  <a:srgbClr val="FFFFFF"/>
                </a:highlight>
              </a:rPr>
              <a:t>).</a:t>
            </a:r>
            <a:r>
              <a:rPr lang="en-US" sz="1400" dirty="0">
                <a:solidFill>
                  <a:srgbClr val="000000"/>
                </a:solidFill>
                <a:highlight>
                  <a:srgbClr val="FFFFFF"/>
                </a:highlight>
              </a:rPr>
              <a:t>fit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regressor_OLS</a:t>
            </a:r>
            <a:r>
              <a:rPr lang="en-US" sz="1400" b="1" dirty="0" err="1">
                <a:solidFill>
                  <a:srgbClr val="000080"/>
                </a:solidFill>
                <a:highlight>
                  <a:srgbClr val="FFFFFF"/>
                </a:highlight>
              </a:rPr>
              <a:t>.</a:t>
            </a:r>
            <a:r>
              <a:rPr lang="en-US" sz="1400" dirty="0" err="1">
                <a:solidFill>
                  <a:srgbClr val="000000"/>
                </a:solidFill>
                <a:highlight>
                  <a:srgbClr val="FFFFFF"/>
                </a:highlight>
              </a:rPr>
              <a:t>summary</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nl-NL" sz="1400" dirty="0">
                <a:solidFill>
                  <a:srgbClr val="000000"/>
                </a:solidFill>
                <a:highlight>
                  <a:srgbClr val="FFFFFF"/>
                </a:highlight>
              </a:rPr>
              <a:t>X_opt </a:t>
            </a:r>
            <a:r>
              <a:rPr lang="nl-NL" sz="1400" b="1" dirty="0">
                <a:solidFill>
                  <a:srgbClr val="000080"/>
                </a:solidFill>
                <a:highlight>
                  <a:srgbClr val="FFFFFF"/>
                </a:highlight>
              </a:rPr>
              <a:t>=</a:t>
            </a:r>
            <a:r>
              <a:rPr lang="nl-NL" sz="1400" dirty="0">
                <a:solidFill>
                  <a:srgbClr val="000000"/>
                </a:solidFill>
                <a:highlight>
                  <a:srgbClr val="FFFFFF"/>
                </a:highlight>
              </a:rPr>
              <a:t> X</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b="1" dirty="0">
                <a:solidFill>
                  <a:srgbClr val="000080"/>
                </a:solidFill>
                <a:highlight>
                  <a:srgbClr val="FFFFFF"/>
                </a:highlight>
              </a:rPr>
              <a:t>[</a:t>
            </a:r>
            <a:r>
              <a:rPr lang="nl-NL" sz="1400" dirty="0">
                <a:solidFill>
                  <a:srgbClr val="FF0000"/>
                </a:solidFill>
                <a:highlight>
                  <a:srgbClr val="FFFFFF"/>
                </a:highlight>
              </a:rPr>
              <a:t>0</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1</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3</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4</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5</a:t>
            </a:r>
            <a:r>
              <a:rPr lang="nl-NL" sz="1400" b="1" dirty="0">
                <a:solidFill>
                  <a:srgbClr val="000080"/>
                </a:solidFill>
                <a:highlight>
                  <a:srgbClr val="FFFFFF"/>
                </a:highlight>
              </a:rPr>
              <a:t>]]</a:t>
            </a:r>
            <a:endParaRPr lang="nl-NL" sz="1400" dirty="0">
              <a:solidFill>
                <a:srgbClr val="000000"/>
              </a:solidFill>
              <a:highlight>
                <a:srgbClr val="FFFFFF"/>
              </a:highlight>
            </a:endParaRPr>
          </a:p>
          <a:p>
            <a:r>
              <a:rPr lang="en-US" sz="1400" dirty="0" err="1">
                <a:solidFill>
                  <a:srgbClr val="000000"/>
                </a:solidFill>
                <a:highlight>
                  <a:srgbClr val="FFFFFF"/>
                </a:highlight>
              </a:rPr>
              <a:t>regressor_OLS</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sm</a:t>
            </a:r>
            <a:r>
              <a:rPr lang="en-US" sz="1400" b="1" dirty="0" err="1">
                <a:solidFill>
                  <a:srgbClr val="000080"/>
                </a:solidFill>
                <a:highlight>
                  <a:srgbClr val="FFFFFF"/>
                </a:highlight>
              </a:rPr>
              <a:t>.</a:t>
            </a:r>
            <a:r>
              <a:rPr lang="en-US" sz="1400" dirty="0" err="1">
                <a:solidFill>
                  <a:srgbClr val="000000"/>
                </a:solidFill>
                <a:highlight>
                  <a:srgbClr val="FFFFFF"/>
                </a:highlight>
              </a:rPr>
              <a:t>OLS</a:t>
            </a:r>
            <a:r>
              <a:rPr lang="en-US" sz="1400" b="1" dirty="0">
                <a:solidFill>
                  <a:srgbClr val="000080"/>
                </a:solidFill>
                <a:highlight>
                  <a:srgbClr val="FFFFFF"/>
                </a:highlight>
              </a:rPr>
              <a:t>(</a:t>
            </a:r>
            <a:r>
              <a:rPr lang="en-US" sz="1400" dirty="0" err="1">
                <a:solidFill>
                  <a:srgbClr val="000000"/>
                </a:solidFill>
                <a:highlight>
                  <a:srgbClr val="FFFFFF"/>
                </a:highlight>
              </a:rPr>
              <a:t>endog</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y</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exog</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X_opt</a:t>
            </a:r>
            <a:r>
              <a:rPr lang="en-US" sz="1400" b="1" dirty="0">
                <a:solidFill>
                  <a:srgbClr val="000080"/>
                </a:solidFill>
                <a:highlight>
                  <a:srgbClr val="FFFFFF"/>
                </a:highlight>
              </a:rPr>
              <a:t>).</a:t>
            </a:r>
            <a:r>
              <a:rPr lang="en-US" sz="1400" dirty="0">
                <a:solidFill>
                  <a:srgbClr val="000000"/>
                </a:solidFill>
                <a:highlight>
                  <a:srgbClr val="FFFFFF"/>
                </a:highlight>
              </a:rPr>
              <a:t>fit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regressor_OLS</a:t>
            </a:r>
            <a:r>
              <a:rPr lang="en-US" sz="1400" b="1" dirty="0" err="1">
                <a:solidFill>
                  <a:srgbClr val="000080"/>
                </a:solidFill>
                <a:highlight>
                  <a:srgbClr val="FFFFFF"/>
                </a:highlight>
              </a:rPr>
              <a:t>.</a:t>
            </a:r>
            <a:r>
              <a:rPr lang="en-US" sz="1400" dirty="0" err="1">
                <a:solidFill>
                  <a:srgbClr val="000000"/>
                </a:solidFill>
                <a:highlight>
                  <a:srgbClr val="FFFFFF"/>
                </a:highlight>
              </a:rPr>
              <a:t>summary</a:t>
            </a:r>
            <a:r>
              <a:rPr lang="en-US" sz="1400" b="1" dirty="0">
                <a:solidFill>
                  <a:srgbClr val="000080"/>
                </a:solidFill>
                <a:highlight>
                  <a:srgbClr val="FFFFFF"/>
                </a:highlight>
              </a:rPr>
              <a:t>()</a:t>
            </a:r>
            <a:endParaRPr lang="en-US" sz="14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4784" y="1183697"/>
            <a:ext cx="5553850" cy="49727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710" y="3532909"/>
            <a:ext cx="5208682" cy="2689918"/>
          </a:xfrm>
          <a:prstGeom prst="rect">
            <a:avLst/>
          </a:prstGeom>
        </p:spPr>
      </p:pic>
      <p:sp>
        <p:nvSpPr>
          <p:cNvPr id="17" name="Trapezoid 16"/>
          <p:cNvSpPr/>
          <p:nvPr/>
        </p:nvSpPr>
        <p:spPr>
          <a:xfrm rot="10800000">
            <a:off x="6168044" y="3175462"/>
            <a:ext cx="5780590" cy="232756"/>
          </a:xfrm>
          <a:prstGeom prst="trapezoid">
            <a:avLst>
              <a:gd name="adj" fmla="val 109615"/>
            </a:avLst>
          </a:prstGeom>
          <a:noFill/>
          <a:ln w="76200">
            <a:solidFill>
              <a:srgbClr val="E52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4" name="Rectangle 23"/>
          <p:cNvSpPr/>
          <p:nvPr/>
        </p:nvSpPr>
        <p:spPr>
          <a:xfrm>
            <a:off x="1530360" y="3349650"/>
            <a:ext cx="896760" cy="2174190"/>
          </a:xfrm>
          <a:prstGeom prst="rect">
            <a:avLst/>
          </a:prstGeom>
          <a:noFill/>
          <a:ln w="38100">
            <a:solidFill>
              <a:srgbClr val="E52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mc:AlternateContent xmlns:mc="http://schemas.openxmlformats.org/markup-compatibility/2006" xmlns:p14="http://schemas.microsoft.com/office/powerpoint/2010/main">
        <mc:Choice Requires="p14">
          <p:contentPart p14:bwMode="auto" r:id="rId4">
            <p14:nvContentPartPr>
              <p14:cNvPr id="26" name="Ink 25"/>
              <p14:cNvContentPartPr/>
              <p14:nvPr/>
            </p14:nvContentPartPr>
            <p14:xfrm>
              <a:off x="2443811" y="3216698"/>
              <a:ext cx="3708000" cy="141840"/>
            </p14:xfrm>
          </p:contentPart>
        </mc:Choice>
        <mc:Fallback xmlns="">
          <p:pic>
            <p:nvPicPr>
              <p:cNvPr id="26" name="Ink 25"/>
              <p:cNvPicPr/>
              <p:nvPr/>
            </p:nvPicPr>
            <p:blipFill>
              <a:blip r:embed="rId5"/>
              <a:stretch>
                <a:fillRect/>
              </a:stretch>
            </p:blipFill>
            <p:spPr>
              <a:xfrm>
                <a:off x="2431931" y="3204818"/>
                <a:ext cx="373176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 name="Ink 27"/>
              <p14:cNvContentPartPr/>
              <p14:nvPr/>
            </p14:nvContentPartPr>
            <p14:xfrm>
              <a:off x="6085931" y="3183938"/>
              <a:ext cx="90720" cy="92160"/>
            </p14:xfrm>
          </p:contentPart>
        </mc:Choice>
        <mc:Fallback xmlns="">
          <p:pic>
            <p:nvPicPr>
              <p:cNvPr id="28" name="Ink 27"/>
              <p:cNvPicPr/>
              <p:nvPr/>
            </p:nvPicPr>
            <p:blipFill>
              <a:blip r:embed="rId7"/>
              <a:stretch>
                <a:fillRect/>
              </a:stretch>
            </p:blipFill>
            <p:spPr>
              <a:xfrm>
                <a:off x="6074051" y="3172058"/>
                <a:ext cx="114480" cy="115920"/>
              </a:xfrm>
              <a:prstGeom prst="rect">
                <a:avLst/>
              </a:prstGeom>
            </p:spPr>
          </p:pic>
        </mc:Fallback>
      </mc:AlternateContent>
      <p:sp>
        <p:nvSpPr>
          <p:cNvPr id="6" name="Date Placeholder 5"/>
          <p:cNvSpPr>
            <a:spLocks noGrp="1"/>
          </p:cNvSpPr>
          <p:nvPr>
            <p:ph type="dt" sz="half" idx="10"/>
          </p:nvPr>
        </p:nvSpPr>
        <p:spPr/>
        <p:txBody>
          <a:bodyPr/>
          <a:lstStyle/>
          <a:p>
            <a:fld id="{4266BAA6-E053-4EC2-94CF-011E43E8491B}" type="datetime2">
              <a:rPr lang="en-US" smtClean="0"/>
              <a:t>Saturday, January 19, 2019</a:t>
            </a:fld>
            <a:endParaRPr lang="en-US"/>
          </a:p>
        </p:txBody>
      </p:sp>
      <p:sp>
        <p:nvSpPr>
          <p:cNvPr id="7" name="Footer Placeholder 6"/>
          <p:cNvSpPr>
            <a:spLocks noGrp="1"/>
          </p:cNvSpPr>
          <p:nvPr>
            <p:ph type="ftr" sz="quarter" idx="11"/>
          </p:nvPr>
        </p:nvSpPr>
        <p:spPr/>
        <p:txBody>
          <a:bodyPr/>
          <a:lstStyle/>
          <a:p>
            <a:r>
              <a:rPr lang="en-US" smtClean="0"/>
              <a:t>sai Prasad Ashila</a:t>
            </a:r>
            <a:endParaRPr lang="en-US"/>
          </a:p>
        </p:txBody>
      </p:sp>
      <p:sp>
        <p:nvSpPr>
          <p:cNvPr id="8" name="Slide Number Placeholder 7"/>
          <p:cNvSpPr>
            <a:spLocks noGrp="1"/>
          </p:cNvSpPr>
          <p:nvPr>
            <p:ph type="sldNum" sz="quarter" idx="12"/>
          </p:nvPr>
        </p:nvSpPr>
        <p:spPr/>
        <p:txBody>
          <a:bodyPr/>
          <a:lstStyle/>
          <a:p>
            <a:fld id="{615D40AC-A62B-412C-A8B6-203EC4FF5FB6}" type="slidenum">
              <a:rPr lang="en-US" smtClean="0"/>
              <a:t>20</a:t>
            </a:fld>
            <a:endParaRPr lang="en-US"/>
          </a:p>
        </p:txBody>
      </p:sp>
    </p:spTree>
    <p:extLst>
      <p:ext uri="{BB962C8B-B14F-4D97-AF65-F5344CB8AC3E}">
        <p14:creationId xmlns:p14="http://schemas.microsoft.com/office/powerpoint/2010/main" val="695842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550996" cy="838200"/>
          </a:xfrm>
        </p:spPr>
        <p:txBody>
          <a:bodyPr>
            <a:normAutofit fontScale="90000"/>
          </a:bodyPr>
          <a:lstStyle/>
          <a:p>
            <a:r>
              <a:rPr lang="en-US" dirty="0">
                <a:solidFill>
                  <a:schemeClr val="tx2"/>
                </a:solidFill>
                <a:highlight>
                  <a:srgbClr val="FFFFFF"/>
                </a:highlight>
              </a:rPr>
              <a:t>Building the optimal model using Backward Elimination</a:t>
            </a:r>
            <a:endParaRPr lang="en-US" dirty="0"/>
          </a:p>
        </p:txBody>
      </p:sp>
      <p:sp>
        <p:nvSpPr>
          <p:cNvPr id="3" name="Rectangle 2"/>
          <p:cNvSpPr/>
          <p:nvPr/>
        </p:nvSpPr>
        <p:spPr>
          <a:xfrm>
            <a:off x="203200" y="1055960"/>
            <a:ext cx="6096000" cy="2462213"/>
          </a:xfrm>
          <a:prstGeom prst="rect">
            <a:avLst/>
          </a:prstGeom>
        </p:spPr>
        <p:txBody>
          <a:bodyPr>
            <a:spAutoFit/>
          </a:bodyPr>
          <a:lstStyle/>
          <a:p>
            <a:r>
              <a:rPr lang="en-US" sz="1100" dirty="0">
                <a:solidFill>
                  <a:srgbClr val="008000"/>
                </a:solidFill>
                <a:highlight>
                  <a:srgbClr val="FFFFFF"/>
                </a:highlight>
              </a:rPr>
              <a:t># Building the optimal model using Backward Elimination</a:t>
            </a:r>
            <a:endParaRPr lang="en-US" sz="1100" dirty="0">
              <a:solidFill>
                <a:srgbClr val="000000"/>
              </a:solidFill>
              <a:highlight>
                <a:srgbClr val="FFFFFF"/>
              </a:highlight>
            </a:endParaRPr>
          </a:p>
          <a:p>
            <a:r>
              <a:rPr lang="en-US" sz="1100" b="1" dirty="0">
                <a:solidFill>
                  <a:srgbClr val="0000FF"/>
                </a:solidFill>
                <a:highlight>
                  <a:srgbClr val="FFFFFF"/>
                </a:highlight>
              </a:rPr>
              <a:t>import</a:t>
            </a:r>
            <a:r>
              <a:rPr lang="en-US" sz="1100" dirty="0">
                <a:solidFill>
                  <a:srgbClr val="000000"/>
                </a:solidFill>
                <a:highlight>
                  <a:srgbClr val="FFFFFF"/>
                </a:highlight>
              </a:rPr>
              <a:t> </a:t>
            </a:r>
            <a:r>
              <a:rPr lang="en-US" sz="1100" dirty="0" err="1">
                <a:solidFill>
                  <a:srgbClr val="000000"/>
                </a:solidFill>
                <a:highlight>
                  <a:srgbClr val="FFFFFF"/>
                </a:highlight>
              </a:rPr>
              <a:t>statsmodels</a:t>
            </a:r>
            <a:r>
              <a:rPr lang="en-US" sz="1100" b="1" dirty="0" err="1">
                <a:solidFill>
                  <a:srgbClr val="000080"/>
                </a:solidFill>
                <a:highlight>
                  <a:srgbClr val="FFFFFF"/>
                </a:highlight>
              </a:rPr>
              <a:t>.</a:t>
            </a:r>
            <a:r>
              <a:rPr lang="en-US" sz="1100" dirty="0" err="1">
                <a:solidFill>
                  <a:srgbClr val="000000"/>
                </a:solidFill>
                <a:highlight>
                  <a:srgbClr val="FFFFFF"/>
                </a:highlight>
              </a:rPr>
              <a:t>formula</a:t>
            </a:r>
            <a:r>
              <a:rPr lang="en-US" sz="1100" b="1" dirty="0" err="1">
                <a:solidFill>
                  <a:srgbClr val="000080"/>
                </a:solidFill>
                <a:highlight>
                  <a:srgbClr val="FFFFFF"/>
                </a:highlight>
              </a:rPr>
              <a:t>.</a:t>
            </a:r>
            <a:r>
              <a:rPr lang="en-US" sz="1100" dirty="0" err="1">
                <a:solidFill>
                  <a:srgbClr val="000000"/>
                </a:solidFill>
                <a:highlight>
                  <a:srgbClr val="FFFFFF"/>
                </a:highlight>
              </a:rPr>
              <a:t>api</a:t>
            </a:r>
            <a:r>
              <a:rPr lang="en-US" sz="1100" dirty="0">
                <a:solidFill>
                  <a:srgbClr val="000000"/>
                </a:solidFill>
                <a:highlight>
                  <a:srgbClr val="FFFFFF"/>
                </a:highlight>
              </a:rPr>
              <a:t> </a:t>
            </a:r>
            <a:r>
              <a:rPr lang="en-US" sz="1100" b="1" dirty="0">
                <a:solidFill>
                  <a:srgbClr val="0000FF"/>
                </a:solidFill>
                <a:highlight>
                  <a:srgbClr val="FFFFFF"/>
                </a:highlight>
              </a:rPr>
              <a:t>as</a:t>
            </a:r>
            <a:r>
              <a:rPr lang="en-US" sz="1100" dirty="0">
                <a:solidFill>
                  <a:srgbClr val="000000"/>
                </a:solidFill>
                <a:highlight>
                  <a:srgbClr val="FFFFFF"/>
                </a:highlight>
              </a:rPr>
              <a:t> </a:t>
            </a:r>
            <a:r>
              <a:rPr lang="en-US" sz="1100" dirty="0" err="1">
                <a:solidFill>
                  <a:srgbClr val="000000"/>
                </a:solidFill>
                <a:highlight>
                  <a:srgbClr val="FFFFFF"/>
                </a:highlight>
              </a:rPr>
              <a:t>sm</a:t>
            </a:r>
            <a:endParaRPr lang="en-US" sz="1100" dirty="0">
              <a:solidFill>
                <a:srgbClr val="000000"/>
              </a:solidFill>
              <a:highlight>
                <a:srgbClr val="FFFFFF"/>
              </a:highlight>
            </a:endParaRPr>
          </a:p>
          <a:p>
            <a:r>
              <a:rPr lang="en-US" sz="1100" dirty="0">
                <a:solidFill>
                  <a:srgbClr val="000000"/>
                </a:solidFill>
                <a:highlight>
                  <a:srgbClr val="FFFFFF"/>
                </a:highlight>
              </a:rPr>
              <a:t>X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np</a:t>
            </a:r>
            <a:r>
              <a:rPr lang="en-US" sz="1100" b="1" dirty="0" err="1">
                <a:solidFill>
                  <a:srgbClr val="000080"/>
                </a:solidFill>
                <a:highlight>
                  <a:srgbClr val="FFFFFF"/>
                </a:highlight>
              </a:rPr>
              <a:t>.</a:t>
            </a:r>
            <a:r>
              <a:rPr lang="en-US" sz="1100" dirty="0" err="1">
                <a:solidFill>
                  <a:srgbClr val="000000"/>
                </a:solidFill>
                <a:highlight>
                  <a:srgbClr val="FFFFFF"/>
                </a:highlight>
              </a:rPr>
              <a:t>append</a:t>
            </a:r>
            <a:r>
              <a:rPr lang="en-US" sz="1100" b="1" dirty="0">
                <a:solidFill>
                  <a:srgbClr val="000080"/>
                </a:solidFill>
                <a:highlight>
                  <a:srgbClr val="FFFFFF"/>
                </a:highlight>
              </a:rPr>
              <a:t>(</a:t>
            </a:r>
            <a:r>
              <a:rPr lang="en-US" sz="1100" dirty="0" err="1">
                <a:solidFill>
                  <a:srgbClr val="000000"/>
                </a:solidFill>
                <a:highlight>
                  <a:srgbClr val="FFFFFF"/>
                </a:highlight>
              </a:rPr>
              <a:t>arr</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np</a:t>
            </a:r>
            <a:r>
              <a:rPr lang="en-US" sz="1100" b="1" dirty="0" err="1">
                <a:solidFill>
                  <a:srgbClr val="000080"/>
                </a:solidFill>
                <a:highlight>
                  <a:srgbClr val="FFFFFF"/>
                </a:highlight>
              </a:rPr>
              <a:t>.</a:t>
            </a:r>
            <a:r>
              <a:rPr lang="en-US" sz="1100" dirty="0" err="1">
                <a:solidFill>
                  <a:srgbClr val="000000"/>
                </a:solidFill>
                <a:highlight>
                  <a:srgbClr val="FFFFFF"/>
                </a:highlight>
              </a:rPr>
              <a:t>ones</a:t>
            </a:r>
            <a:r>
              <a:rPr lang="en-US" sz="1100" b="1" dirty="0">
                <a:solidFill>
                  <a:srgbClr val="000080"/>
                </a:solidFill>
                <a:highlight>
                  <a:srgbClr val="FFFFFF"/>
                </a:highlight>
              </a:rPr>
              <a:t>((</a:t>
            </a:r>
            <a:r>
              <a:rPr lang="en-US" sz="1100" dirty="0">
                <a:solidFill>
                  <a:srgbClr val="FF0000"/>
                </a:solidFill>
                <a:highlight>
                  <a:srgbClr val="FFFFFF"/>
                </a:highlight>
              </a:rPr>
              <a:t>50</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a:solidFill>
                  <a:srgbClr val="FF0000"/>
                </a:solidFill>
                <a:highlight>
                  <a:srgbClr val="FFFFFF"/>
                </a:highlight>
              </a:rPr>
              <a:t>1</a:t>
            </a:r>
            <a:r>
              <a:rPr lang="en-US" sz="1100" b="1" dirty="0">
                <a:solidFill>
                  <a:srgbClr val="000080"/>
                </a:solidFill>
                <a:highlight>
                  <a:srgbClr val="FFFFFF"/>
                </a:highlight>
              </a:rPr>
              <a:t>)).</a:t>
            </a:r>
            <a:r>
              <a:rPr lang="en-US" sz="1100" dirty="0" err="1">
                <a:solidFill>
                  <a:srgbClr val="000000"/>
                </a:solidFill>
                <a:highlight>
                  <a:srgbClr val="FFFFFF"/>
                </a:highlight>
              </a:rPr>
              <a:t>astype</a:t>
            </a:r>
            <a:r>
              <a:rPr lang="en-US" sz="1100" b="1" dirty="0">
                <a:solidFill>
                  <a:srgbClr val="000080"/>
                </a:solidFill>
                <a:highlight>
                  <a:srgbClr val="FFFFFF"/>
                </a:highlight>
              </a:rPr>
              <a:t>(</a:t>
            </a:r>
            <a:r>
              <a:rPr lang="en-US" sz="1100" dirty="0" err="1">
                <a:solidFill>
                  <a:srgbClr val="000000"/>
                </a:solidFill>
                <a:highlight>
                  <a:srgbClr val="FFFFFF"/>
                </a:highlight>
              </a:rPr>
              <a:t>int</a:t>
            </a:r>
            <a:r>
              <a:rPr lang="en-US" sz="1100" b="1" dirty="0">
                <a:solidFill>
                  <a:srgbClr val="000080"/>
                </a:solidFill>
                <a:highlight>
                  <a:srgbClr val="FFFFFF"/>
                </a:highlight>
              </a:rPr>
              <a:t>),</a:t>
            </a:r>
            <a:r>
              <a:rPr lang="en-US" sz="1100" dirty="0">
                <a:solidFill>
                  <a:srgbClr val="000000"/>
                </a:solidFill>
                <a:highlight>
                  <a:srgbClr val="FFFFFF"/>
                </a:highlight>
              </a:rPr>
              <a:t> values </a:t>
            </a:r>
            <a:r>
              <a:rPr lang="en-US" sz="1100" b="1" dirty="0">
                <a:solidFill>
                  <a:srgbClr val="000080"/>
                </a:solidFill>
                <a:highlight>
                  <a:srgbClr val="FFFFFF"/>
                </a:highlight>
              </a:rPr>
              <a:t>=</a:t>
            </a:r>
            <a:r>
              <a:rPr lang="en-US" sz="1100" dirty="0">
                <a:solidFill>
                  <a:srgbClr val="000000"/>
                </a:solidFill>
                <a:highlight>
                  <a:srgbClr val="FFFFFF"/>
                </a:highlight>
              </a:rPr>
              <a:t> X</a:t>
            </a:r>
            <a:r>
              <a:rPr lang="en-US" sz="1100" b="1" dirty="0">
                <a:solidFill>
                  <a:srgbClr val="000080"/>
                </a:solidFill>
                <a:highlight>
                  <a:srgbClr val="FFFFFF"/>
                </a:highlight>
              </a:rPr>
              <a:t>,</a:t>
            </a:r>
            <a:r>
              <a:rPr lang="en-US" sz="1100" dirty="0">
                <a:solidFill>
                  <a:srgbClr val="000000"/>
                </a:solidFill>
                <a:highlight>
                  <a:srgbClr val="FFFFFF"/>
                </a:highlight>
              </a:rPr>
              <a:t> axis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a:solidFill>
                  <a:srgbClr val="FF0000"/>
                </a:solidFill>
                <a:highlight>
                  <a:srgbClr val="FFFFFF"/>
                </a:highlight>
              </a:rPr>
              <a:t>1</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nl-NL" sz="1100" dirty="0">
                <a:solidFill>
                  <a:srgbClr val="000000"/>
                </a:solidFill>
                <a:highlight>
                  <a:srgbClr val="FFFFFF"/>
                </a:highlight>
              </a:rPr>
              <a:t>X_opt </a:t>
            </a:r>
            <a:r>
              <a:rPr lang="nl-NL" sz="1100" b="1" dirty="0">
                <a:solidFill>
                  <a:srgbClr val="000080"/>
                </a:solidFill>
                <a:highlight>
                  <a:srgbClr val="FFFFFF"/>
                </a:highlight>
              </a:rPr>
              <a:t>=</a:t>
            </a:r>
            <a:r>
              <a:rPr lang="nl-NL" sz="1100" dirty="0">
                <a:solidFill>
                  <a:srgbClr val="000000"/>
                </a:solidFill>
                <a:highlight>
                  <a:srgbClr val="FFFFFF"/>
                </a:highlight>
              </a:rPr>
              <a:t> X</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b="1" dirty="0">
                <a:solidFill>
                  <a:srgbClr val="000080"/>
                </a:solidFill>
                <a:highlight>
                  <a:srgbClr val="FFFFFF"/>
                </a:highlight>
              </a:rPr>
              <a:t>[</a:t>
            </a:r>
            <a:r>
              <a:rPr lang="nl-NL" sz="1100" dirty="0">
                <a:solidFill>
                  <a:srgbClr val="FF0000"/>
                </a:solidFill>
                <a:highlight>
                  <a:srgbClr val="FFFFFF"/>
                </a:highlight>
              </a:rPr>
              <a:t>0</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1</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2</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3</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4</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5</a:t>
            </a:r>
            <a:r>
              <a:rPr lang="nl-NL" sz="1100" b="1" dirty="0">
                <a:solidFill>
                  <a:srgbClr val="000080"/>
                </a:solidFill>
                <a:highlight>
                  <a:srgbClr val="FFFFFF"/>
                </a:highlight>
              </a:rPr>
              <a:t>]]</a:t>
            </a:r>
            <a:endParaRPr lang="nl-NL" sz="1100" dirty="0">
              <a:solidFill>
                <a:srgbClr val="000000"/>
              </a:solidFill>
              <a:highlight>
                <a:srgbClr val="FFFFFF"/>
              </a:highlight>
            </a:endParaRPr>
          </a:p>
          <a:p>
            <a:r>
              <a:rPr lang="en-US" sz="1100" dirty="0" err="1">
                <a:solidFill>
                  <a:srgbClr val="000000"/>
                </a:solidFill>
                <a:highlight>
                  <a:srgbClr val="FFFFFF"/>
                </a:highlight>
              </a:rPr>
              <a:t>regressor_OLS</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sm</a:t>
            </a:r>
            <a:r>
              <a:rPr lang="en-US" sz="1100" b="1" dirty="0" err="1">
                <a:solidFill>
                  <a:srgbClr val="000080"/>
                </a:solidFill>
                <a:highlight>
                  <a:srgbClr val="FFFFFF"/>
                </a:highlight>
              </a:rPr>
              <a:t>.</a:t>
            </a:r>
            <a:r>
              <a:rPr lang="en-US" sz="1100" dirty="0" err="1">
                <a:solidFill>
                  <a:srgbClr val="000000"/>
                </a:solidFill>
                <a:highlight>
                  <a:srgbClr val="FFFFFF"/>
                </a:highlight>
              </a:rPr>
              <a:t>OLS</a:t>
            </a:r>
            <a:r>
              <a:rPr lang="en-US" sz="1100" b="1" dirty="0">
                <a:solidFill>
                  <a:srgbClr val="000080"/>
                </a:solidFill>
                <a:highlight>
                  <a:srgbClr val="FFFFFF"/>
                </a:highlight>
              </a:rPr>
              <a:t>(</a:t>
            </a:r>
            <a:r>
              <a:rPr lang="en-US" sz="1100" dirty="0" err="1">
                <a:solidFill>
                  <a:srgbClr val="000000"/>
                </a:solidFill>
                <a:highlight>
                  <a:srgbClr val="FFFFFF"/>
                </a:highlight>
              </a:rPr>
              <a:t>endog</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y</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exog</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X_opt</a:t>
            </a:r>
            <a:r>
              <a:rPr lang="en-US" sz="1100" b="1" dirty="0">
                <a:solidFill>
                  <a:srgbClr val="000080"/>
                </a:solidFill>
                <a:highlight>
                  <a:srgbClr val="FFFFFF"/>
                </a:highlight>
              </a:rPr>
              <a:t>).</a:t>
            </a:r>
            <a:r>
              <a:rPr lang="en-US" sz="1100" dirty="0">
                <a:solidFill>
                  <a:srgbClr val="000000"/>
                </a:solidFill>
                <a:highlight>
                  <a:srgbClr val="FFFFFF"/>
                </a:highlight>
              </a:rPr>
              <a:t>fit</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err="1">
                <a:solidFill>
                  <a:srgbClr val="000000"/>
                </a:solidFill>
                <a:highlight>
                  <a:srgbClr val="FFFFFF"/>
                </a:highlight>
              </a:rPr>
              <a:t>regressor_OLS</a:t>
            </a:r>
            <a:r>
              <a:rPr lang="en-US" sz="1100" b="1" dirty="0" err="1">
                <a:solidFill>
                  <a:srgbClr val="000080"/>
                </a:solidFill>
                <a:highlight>
                  <a:srgbClr val="FFFFFF"/>
                </a:highlight>
              </a:rPr>
              <a:t>.</a:t>
            </a:r>
            <a:r>
              <a:rPr lang="en-US" sz="1100" dirty="0" err="1">
                <a:solidFill>
                  <a:srgbClr val="000000"/>
                </a:solidFill>
                <a:highlight>
                  <a:srgbClr val="FFFFFF"/>
                </a:highlight>
              </a:rPr>
              <a:t>summary</a:t>
            </a:r>
            <a:r>
              <a:rPr lang="en-US" sz="1100" b="1" dirty="0">
                <a:solidFill>
                  <a:srgbClr val="000080"/>
                </a:solidFill>
                <a:highlight>
                  <a:srgbClr val="FFFFFF"/>
                </a:highlight>
              </a:rPr>
              <a:t>()</a:t>
            </a:r>
            <a:endParaRPr lang="en-US" sz="1100" dirty="0">
              <a:solidFill>
                <a:srgbClr val="000000"/>
              </a:solidFill>
              <a:highlight>
                <a:srgbClr val="FFFFFF"/>
              </a:highlight>
            </a:endParaRPr>
          </a:p>
          <a:p>
            <a:endParaRPr lang="en-US" sz="1100" dirty="0">
              <a:solidFill>
                <a:srgbClr val="000000"/>
              </a:solidFill>
              <a:highlight>
                <a:srgbClr val="FFFFFF"/>
              </a:highlight>
            </a:endParaRPr>
          </a:p>
          <a:p>
            <a:r>
              <a:rPr lang="nl-NL" sz="1100" dirty="0">
                <a:solidFill>
                  <a:srgbClr val="000000"/>
                </a:solidFill>
                <a:highlight>
                  <a:srgbClr val="FFFFFF"/>
                </a:highlight>
              </a:rPr>
              <a:t>X_opt </a:t>
            </a:r>
            <a:r>
              <a:rPr lang="nl-NL" sz="1100" b="1" dirty="0">
                <a:solidFill>
                  <a:srgbClr val="000080"/>
                </a:solidFill>
                <a:highlight>
                  <a:srgbClr val="FFFFFF"/>
                </a:highlight>
              </a:rPr>
              <a:t>=</a:t>
            </a:r>
            <a:r>
              <a:rPr lang="nl-NL" sz="1100" dirty="0">
                <a:solidFill>
                  <a:srgbClr val="000000"/>
                </a:solidFill>
                <a:highlight>
                  <a:srgbClr val="FFFFFF"/>
                </a:highlight>
              </a:rPr>
              <a:t> X</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b="1" dirty="0">
                <a:solidFill>
                  <a:srgbClr val="000080"/>
                </a:solidFill>
                <a:highlight>
                  <a:srgbClr val="FFFFFF"/>
                </a:highlight>
              </a:rPr>
              <a:t>[</a:t>
            </a:r>
            <a:r>
              <a:rPr lang="nl-NL" sz="1100" dirty="0">
                <a:solidFill>
                  <a:srgbClr val="FF0000"/>
                </a:solidFill>
                <a:highlight>
                  <a:srgbClr val="FFFFFF"/>
                </a:highlight>
              </a:rPr>
              <a:t>0</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1</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3</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4</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5</a:t>
            </a:r>
            <a:r>
              <a:rPr lang="nl-NL" sz="1100" b="1" dirty="0">
                <a:solidFill>
                  <a:srgbClr val="000080"/>
                </a:solidFill>
                <a:highlight>
                  <a:srgbClr val="FFFFFF"/>
                </a:highlight>
              </a:rPr>
              <a:t>]]</a:t>
            </a:r>
            <a:endParaRPr lang="nl-NL" sz="1100" dirty="0">
              <a:solidFill>
                <a:srgbClr val="000000"/>
              </a:solidFill>
              <a:highlight>
                <a:srgbClr val="FFFFFF"/>
              </a:highlight>
            </a:endParaRPr>
          </a:p>
          <a:p>
            <a:r>
              <a:rPr lang="en-US" sz="1100" dirty="0" err="1">
                <a:solidFill>
                  <a:srgbClr val="000000"/>
                </a:solidFill>
                <a:highlight>
                  <a:srgbClr val="FFFFFF"/>
                </a:highlight>
              </a:rPr>
              <a:t>regressor_OLS</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sm</a:t>
            </a:r>
            <a:r>
              <a:rPr lang="en-US" sz="1100" b="1" dirty="0" err="1">
                <a:solidFill>
                  <a:srgbClr val="000080"/>
                </a:solidFill>
                <a:highlight>
                  <a:srgbClr val="FFFFFF"/>
                </a:highlight>
              </a:rPr>
              <a:t>.</a:t>
            </a:r>
            <a:r>
              <a:rPr lang="en-US" sz="1100" dirty="0" err="1">
                <a:solidFill>
                  <a:srgbClr val="000000"/>
                </a:solidFill>
                <a:highlight>
                  <a:srgbClr val="FFFFFF"/>
                </a:highlight>
              </a:rPr>
              <a:t>OLS</a:t>
            </a:r>
            <a:r>
              <a:rPr lang="en-US" sz="1100" b="1" dirty="0">
                <a:solidFill>
                  <a:srgbClr val="000080"/>
                </a:solidFill>
                <a:highlight>
                  <a:srgbClr val="FFFFFF"/>
                </a:highlight>
              </a:rPr>
              <a:t>(</a:t>
            </a:r>
            <a:r>
              <a:rPr lang="en-US" sz="1100" dirty="0" err="1">
                <a:solidFill>
                  <a:srgbClr val="000000"/>
                </a:solidFill>
                <a:highlight>
                  <a:srgbClr val="FFFFFF"/>
                </a:highlight>
              </a:rPr>
              <a:t>endog</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y</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exog</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X_opt</a:t>
            </a:r>
            <a:r>
              <a:rPr lang="en-US" sz="1100" b="1" dirty="0">
                <a:solidFill>
                  <a:srgbClr val="000080"/>
                </a:solidFill>
                <a:highlight>
                  <a:srgbClr val="FFFFFF"/>
                </a:highlight>
              </a:rPr>
              <a:t>).</a:t>
            </a:r>
            <a:r>
              <a:rPr lang="en-US" sz="1100" dirty="0">
                <a:solidFill>
                  <a:srgbClr val="000000"/>
                </a:solidFill>
                <a:highlight>
                  <a:srgbClr val="FFFFFF"/>
                </a:highlight>
              </a:rPr>
              <a:t>fit</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err="1">
                <a:solidFill>
                  <a:srgbClr val="000000"/>
                </a:solidFill>
                <a:highlight>
                  <a:srgbClr val="FFFFFF"/>
                </a:highlight>
              </a:rPr>
              <a:t>regressor_OLS</a:t>
            </a:r>
            <a:r>
              <a:rPr lang="en-US" sz="1100" b="1" dirty="0" err="1">
                <a:solidFill>
                  <a:srgbClr val="000080"/>
                </a:solidFill>
                <a:highlight>
                  <a:srgbClr val="FFFFFF"/>
                </a:highlight>
              </a:rPr>
              <a:t>.</a:t>
            </a:r>
            <a:r>
              <a:rPr lang="en-US" sz="1100" dirty="0" err="1">
                <a:solidFill>
                  <a:srgbClr val="000000"/>
                </a:solidFill>
                <a:highlight>
                  <a:srgbClr val="FFFFFF"/>
                </a:highlight>
              </a:rPr>
              <a:t>summary</a:t>
            </a:r>
            <a:r>
              <a:rPr lang="en-US" sz="1100" b="1" dirty="0">
                <a:solidFill>
                  <a:srgbClr val="000080"/>
                </a:solidFill>
                <a:highlight>
                  <a:srgbClr val="FFFFFF"/>
                </a:highlight>
              </a:rPr>
              <a:t>()</a:t>
            </a:r>
            <a:endParaRPr lang="en-US" sz="1100" dirty="0">
              <a:solidFill>
                <a:srgbClr val="000000"/>
              </a:solidFill>
              <a:highlight>
                <a:srgbClr val="FFFFFF"/>
              </a:highlight>
            </a:endParaRPr>
          </a:p>
          <a:p>
            <a:endParaRPr lang="en-US" sz="1100" dirty="0">
              <a:solidFill>
                <a:srgbClr val="000000"/>
              </a:solidFill>
              <a:highlight>
                <a:srgbClr val="FFFFFF"/>
              </a:highlight>
            </a:endParaRPr>
          </a:p>
          <a:p>
            <a:r>
              <a:rPr lang="nl-NL" sz="1100" dirty="0">
                <a:solidFill>
                  <a:srgbClr val="000000"/>
                </a:solidFill>
                <a:highlight>
                  <a:srgbClr val="FFFFFF"/>
                </a:highlight>
              </a:rPr>
              <a:t>X_opt </a:t>
            </a:r>
            <a:r>
              <a:rPr lang="nl-NL" sz="1100" b="1" dirty="0">
                <a:solidFill>
                  <a:srgbClr val="000080"/>
                </a:solidFill>
                <a:highlight>
                  <a:srgbClr val="FFFFFF"/>
                </a:highlight>
              </a:rPr>
              <a:t>=</a:t>
            </a:r>
            <a:r>
              <a:rPr lang="nl-NL" sz="1100" dirty="0">
                <a:solidFill>
                  <a:srgbClr val="000000"/>
                </a:solidFill>
                <a:highlight>
                  <a:srgbClr val="FFFFFF"/>
                </a:highlight>
              </a:rPr>
              <a:t> X</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b="1" dirty="0">
                <a:solidFill>
                  <a:srgbClr val="000080"/>
                </a:solidFill>
                <a:highlight>
                  <a:srgbClr val="FFFFFF"/>
                </a:highlight>
              </a:rPr>
              <a:t>[</a:t>
            </a:r>
            <a:r>
              <a:rPr lang="nl-NL" sz="1100" dirty="0">
                <a:solidFill>
                  <a:srgbClr val="FF0000"/>
                </a:solidFill>
                <a:highlight>
                  <a:srgbClr val="FFFFFF"/>
                </a:highlight>
              </a:rPr>
              <a:t>0</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3</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4</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5</a:t>
            </a:r>
            <a:r>
              <a:rPr lang="nl-NL" sz="1100" b="1" dirty="0">
                <a:solidFill>
                  <a:srgbClr val="000080"/>
                </a:solidFill>
                <a:highlight>
                  <a:srgbClr val="FFFFFF"/>
                </a:highlight>
              </a:rPr>
              <a:t>]]</a:t>
            </a:r>
            <a:endParaRPr lang="nl-NL" sz="1100" dirty="0">
              <a:solidFill>
                <a:srgbClr val="000000"/>
              </a:solidFill>
              <a:highlight>
                <a:srgbClr val="FFFFFF"/>
              </a:highlight>
            </a:endParaRPr>
          </a:p>
          <a:p>
            <a:r>
              <a:rPr lang="en-US" sz="1100" dirty="0" err="1">
                <a:solidFill>
                  <a:srgbClr val="000000"/>
                </a:solidFill>
                <a:highlight>
                  <a:srgbClr val="FFFFFF"/>
                </a:highlight>
              </a:rPr>
              <a:t>regressor_OLS</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sm</a:t>
            </a:r>
            <a:r>
              <a:rPr lang="en-US" sz="1100" b="1" dirty="0" err="1">
                <a:solidFill>
                  <a:srgbClr val="000080"/>
                </a:solidFill>
                <a:highlight>
                  <a:srgbClr val="FFFFFF"/>
                </a:highlight>
              </a:rPr>
              <a:t>.</a:t>
            </a:r>
            <a:r>
              <a:rPr lang="en-US" sz="1100" dirty="0" err="1">
                <a:solidFill>
                  <a:srgbClr val="000000"/>
                </a:solidFill>
                <a:highlight>
                  <a:srgbClr val="FFFFFF"/>
                </a:highlight>
              </a:rPr>
              <a:t>OLS</a:t>
            </a:r>
            <a:r>
              <a:rPr lang="en-US" sz="1100" b="1" dirty="0">
                <a:solidFill>
                  <a:srgbClr val="000080"/>
                </a:solidFill>
                <a:highlight>
                  <a:srgbClr val="FFFFFF"/>
                </a:highlight>
              </a:rPr>
              <a:t>(</a:t>
            </a:r>
            <a:r>
              <a:rPr lang="en-US" sz="1100" dirty="0" err="1">
                <a:solidFill>
                  <a:srgbClr val="000000"/>
                </a:solidFill>
                <a:highlight>
                  <a:srgbClr val="FFFFFF"/>
                </a:highlight>
              </a:rPr>
              <a:t>endog</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y</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exog</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X_opt</a:t>
            </a:r>
            <a:r>
              <a:rPr lang="en-US" sz="1100" b="1" dirty="0">
                <a:solidFill>
                  <a:srgbClr val="000080"/>
                </a:solidFill>
                <a:highlight>
                  <a:srgbClr val="FFFFFF"/>
                </a:highlight>
              </a:rPr>
              <a:t>).</a:t>
            </a:r>
            <a:r>
              <a:rPr lang="en-US" sz="1100" dirty="0">
                <a:solidFill>
                  <a:srgbClr val="000000"/>
                </a:solidFill>
                <a:highlight>
                  <a:srgbClr val="FFFFFF"/>
                </a:highlight>
              </a:rPr>
              <a:t>fit</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err="1">
                <a:solidFill>
                  <a:srgbClr val="000000"/>
                </a:solidFill>
                <a:highlight>
                  <a:srgbClr val="FFFFFF"/>
                </a:highlight>
              </a:rPr>
              <a:t>regressor_OLS</a:t>
            </a:r>
            <a:r>
              <a:rPr lang="en-US" sz="1100" b="1" dirty="0" err="1">
                <a:solidFill>
                  <a:srgbClr val="000080"/>
                </a:solidFill>
                <a:highlight>
                  <a:srgbClr val="FFFFFF"/>
                </a:highlight>
              </a:rPr>
              <a:t>.</a:t>
            </a:r>
            <a:r>
              <a:rPr lang="en-US" sz="1100" dirty="0" err="1">
                <a:solidFill>
                  <a:srgbClr val="000000"/>
                </a:solidFill>
                <a:highlight>
                  <a:srgbClr val="FFFFFF"/>
                </a:highlight>
              </a:rPr>
              <a:t>summary</a:t>
            </a:r>
            <a:r>
              <a:rPr lang="en-US" sz="1100" b="1" dirty="0">
                <a:solidFill>
                  <a:srgbClr val="000080"/>
                </a:solidFill>
                <a:highlight>
                  <a:srgbClr val="FFFFFF"/>
                </a:highlight>
              </a:rPr>
              <a:t>()</a:t>
            </a:r>
            <a:endParaRPr lang="en-US" sz="1100" dirty="0">
              <a:solidFill>
                <a:srgbClr val="000000"/>
              </a:solidFill>
              <a:highlight>
                <a:srgbClr val="FFFFFF"/>
              </a:highlight>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3537" y="1039334"/>
            <a:ext cx="5014427" cy="52548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6128" y="3244360"/>
            <a:ext cx="3497656" cy="3049820"/>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p14:cNvContentPartPr/>
              <p14:nvPr/>
            </p14:nvContentPartPr>
            <p14:xfrm>
              <a:off x="4488971" y="3532778"/>
              <a:ext cx="360" cy="360"/>
            </p14:xfrm>
          </p:contentPart>
        </mc:Choice>
        <mc:Fallback xmlns="">
          <p:pic>
            <p:nvPicPr>
              <p:cNvPr id="8" name="Ink 7"/>
              <p:cNvPicPr/>
              <p:nvPr/>
            </p:nvPicPr>
            <p:blipFill>
              <a:blip r:embed="rId5"/>
              <a:stretch>
                <a:fillRect/>
              </a:stretch>
            </p:blipFill>
            <p:spPr>
              <a:xfrm>
                <a:off x="4477091" y="3520898"/>
                <a:ext cx="24120" cy="24120"/>
              </a:xfrm>
              <a:prstGeom prst="rect">
                <a:avLst/>
              </a:prstGeom>
            </p:spPr>
          </p:pic>
        </mc:Fallback>
      </mc:AlternateContent>
      <p:sp>
        <p:nvSpPr>
          <p:cNvPr id="11" name="Rectangle 10"/>
          <p:cNvSpPr/>
          <p:nvPr/>
        </p:nvSpPr>
        <p:spPr>
          <a:xfrm>
            <a:off x="4501800" y="3532680"/>
            <a:ext cx="535680" cy="2286360"/>
          </a:xfrm>
          <a:prstGeom prst="rect">
            <a:avLst/>
          </a:prstGeom>
          <a:noFill/>
          <a:ln w="38100">
            <a:solidFill>
              <a:srgbClr val="E52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8" name="Rectangle 17"/>
          <p:cNvSpPr/>
          <p:nvPr/>
        </p:nvSpPr>
        <p:spPr>
          <a:xfrm>
            <a:off x="7094964" y="3532679"/>
            <a:ext cx="4842111" cy="166485"/>
          </a:xfrm>
          <a:prstGeom prst="rect">
            <a:avLst/>
          </a:prstGeom>
          <a:noFill/>
          <a:ln w="38100">
            <a:solidFill>
              <a:srgbClr val="E52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 name="Date Placeholder 5"/>
          <p:cNvSpPr>
            <a:spLocks noGrp="1"/>
          </p:cNvSpPr>
          <p:nvPr>
            <p:ph type="dt" sz="half" idx="10"/>
          </p:nvPr>
        </p:nvSpPr>
        <p:spPr/>
        <p:txBody>
          <a:bodyPr/>
          <a:lstStyle/>
          <a:p>
            <a:fld id="{EEC7FFAA-B707-4244-85C7-C098074D27E2}" type="datetime2">
              <a:rPr lang="en-US" smtClean="0"/>
              <a:t>Saturday, January 19, 2019</a:t>
            </a:fld>
            <a:endParaRPr lang="en-US"/>
          </a:p>
        </p:txBody>
      </p:sp>
      <p:sp>
        <p:nvSpPr>
          <p:cNvPr id="7" name="Footer Placeholder 6"/>
          <p:cNvSpPr>
            <a:spLocks noGrp="1"/>
          </p:cNvSpPr>
          <p:nvPr>
            <p:ph type="ftr" sz="quarter" idx="11"/>
          </p:nvPr>
        </p:nvSpPr>
        <p:spPr/>
        <p:txBody>
          <a:bodyPr/>
          <a:lstStyle/>
          <a:p>
            <a:r>
              <a:rPr lang="en-US" smtClean="0"/>
              <a:t>sai Prasad Ashila</a:t>
            </a:r>
            <a:endParaRPr lang="en-US"/>
          </a:p>
        </p:txBody>
      </p:sp>
      <p:sp>
        <p:nvSpPr>
          <p:cNvPr id="9" name="Slide Number Placeholder 8"/>
          <p:cNvSpPr>
            <a:spLocks noGrp="1"/>
          </p:cNvSpPr>
          <p:nvPr>
            <p:ph type="sldNum" sz="quarter" idx="12"/>
          </p:nvPr>
        </p:nvSpPr>
        <p:spPr/>
        <p:txBody>
          <a:bodyPr/>
          <a:lstStyle/>
          <a:p>
            <a:fld id="{615D40AC-A62B-412C-A8B6-203EC4FF5FB6}" type="slidenum">
              <a:rPr lang="en-US" smtClean="0"/>
              <a:t>21</a:t>
            </a:fld>
            <a:endParaRPr lang="en-US"/>
          </a:p>
        </p:txBody>
      </p:sp>
    </p:spTree>
    <p:extLst>
      <p:ext uri="{BB962C8B-B14F-4D97-AF65-F5344CB8AC3E}">
        <p14:creationId xmlns:p14="http://schemas.microsoft.com/office/powerpoint/2010/main" val="3672095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911688" cy="838200"/>
          </a:xfrm>
        </p:spPr>
        <p:txBody>
          <a:bodyPr>
            <a:normAutofit fontScale="90000"/>
          </a:bodyPr>
          <a:lstStyle/>
          <a:p>
            <a:r>
              <a:rPr lang="en-US" dirty="0">
                <a:solidFill>
                  <a:schemeClr val="tx2"/>
                </a:solidFill>
                <a:highlight>
                  <a:srgbClr val="FFFFFF"/>
                </a:highlight>
              </a:rPr>
              <a:t>Building the optimal model using Backward Elimination</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6103" y="1163782"/>
            <a:ext cx="5208785" cy="49764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203200" y="1066703"/>
            <a:ext cx="3512589" cy="2585323"/>
          </a:xfrm>
          <a:prstGeom prst="rect">
            <a:avLst/>
          </a:prstGeom>
        </p:spPr>
        <p:txBody>
          <a:bodyPr wrap="square">
            <a:spAutoFit/>
          </a:bodyPr>
          <a:lstStyle/>
          <a:p>
            <a:r>
              <a:rPr lang="en-US" sz="900" dirty="0">
                <a:solidFill>
                  <a:srgbClr val="008000"/>
                </a:solidFill>
                <a:highlight>
                  <a:srgbClr val="FFFFFF"/>
                </a:highlight>
              </a:rPr>
              <a:t># Building the optimal model using Backward Elimination</a:t>
            </a:r>
            <a:endParaRPr lang="en-US" sz="900" dirty="0">
              <a:solidFill>
                <a:srgbClr val="000000"/>
              </a:solidFill>
              <a:highlight>
                <a:srgbClr val="FFFFFF"/>
              </a:highlight>
            </a:endParaRPr>
          </a:p>
          <a:p>
            <a:r>
              <a:rPr lang="en-US" sz="900" b="1" dirty="0">
                <a:solidFill>
                  <a:srgbClr val="0000FF"/>
                </a:solidFill>
                <a:highlight>
                  <a:srgbClr val="FFFFFF"/>
                </a:highlight>
              </a:rPr>
              <a:t>import</a:t>
            </a:r>
            <a:r>
              <a:rPr lang="en-US" sz="900" dirty="0">
                <a:solidFill>
                  <a:srgbClr val="000000"/>
                </a:solidFill>
                <a:highlight>
                  <a:srgbClr val="FFFFFF"/>
                </a:highlight>
              </a:rPr>
              <a:t> </a:t>
            </a:r>
            <a:r>
              <a:rPr lang="en-US" sz="900" dirty="0" err="1">
                <a:solidFill>
                  <a:srgbClr val="000000"/>
                </a:solidFill>
                <a:highlight>
                  <a:srgbClr val="FFFFFF"/>
                </a:highlight>
              </a:rPr>
              <a:t>statsmodels</a:t>
            </a:r>
            <a:r>
              <a:rPr lang="en-US" sz="900" b="1" dirty="0" err="1">
                <a:solidFill>
                  <a:srgbClr val="000080"/>
                </a:solidFill>
                <a:highlight>
                  <a:srgbClr val="FFFFFF"/>
                </a:highlight>
              </a:rPr>
              <a:t>.</a:t>
            </a:r>
            <a:r>
              <a:rPr lang="en-US" sz="900" dirty="0" err="1">
                <a:solidFill>
                  <a:srgbClr val="000000"/>
                </a:solidFill>
                <a:highlight>
                  <a:srgbClr val="FFFFFF"/>
                </a:highlight>
              </a:rPr>
              <a:t>formula</a:t>
            </a:r>
            <a:r>
              <a:rPr lang="en-US" sz="900" b="1" dirty="0" err="1">
                <a:solidFill>
                  <a:srgbClr val="000080"/>
                </a:solidFill>
                <a:highlight>
                  <a:srgbClr val="FFFFFF"/>
                </a:highlight>
              </a:rPr>
              <a:t>.</a:t>
            </a:r>
            <a:r>
              <a:rPr lang="en-US" sz="900" dirty="0" err="1">
                <a:solidFill>
                  <a:srgbClr val="000000"/>
                </a:solidFill>
                <a:highlight>
                  <a:srgbClr val="FFFFFF"/>
                </a:highlight>
              </a:rPr>
              <a:t>api</a:t>
            </a:r>
            <a:r>
              <a:rPr lang="en-US" sz="900" dirty="0">
                <a:solidFill>
                  <a:srgbClr val="000000"/>
                </a:solidFill>
                <a:highlight>
                  <a:srgbClr val="FFFFFF"/>
                </a:highlight>
              </a:rPr>
              <a:t> </a:t>
            </a:r>
            <a:r>
              <a:rPr lang="en-US" sz="900" b="1" dirty="0">
                <a:solidFill>
                  <a:srgbClr val="0000FF"/>
                </a:solidFill>
                <a:highlight>
                  <a:srgbClr val="FFFFFF"/>
                </a:highlight>
              </a:rPr>
              <a:t>as</a:t>
            </a:r>
            <a:r>
              <a:rPr lang="en-US" sz="900" dirty="0">
                <a:solidFill>
                  <a:srgbClr val="000000"/>
                </a:solidFill>
                <a:highlight>
                  <a:srgbClr val="FFFFFF"/>
                </a:highlight>
              </a:rPr>
              <a:t> </a:t>
            </a:r>
            <a:r>
              <a:rPr lang="en-US" sz="900" dirty="0" err="1">
                <a:solidFill>
                  <a:srgbClr val="000000"/>
                </a:solidFill>
                <a:highlight>
                  <a:srgbClr val="FFFFFF"/>
                </a:highlight>
              </a:rPr>
              <a:t>sm</a:t>
            </a:r>
            <a:endParaRPr lang="en-US" sz="900" dirty="0">
              <a:solidFill>
                <a:srgbClr val="000000"/>
              </a:solidFill>
              <a:highlight>
                <a:srgbClr val="FFFFFF"/>
              </a:highlight>
            </a:endParaRPr>
          </a:p>
          <a:p>
            <a:r>
              <a:rPr lang="en-US" sz="900" dirty="0">
                <a:solidFill>
                  <a:srgbClr val="000000"/>
                </a:solidFill>
                <a:highlight>
                  <a:srgbClr val="FFFFFF"/>
                </a:highlight>
              </a:rPr>
              <a:t>X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np</a:t>
            </a:r>
            <a:r>
              <a:rPr lang="en-US" sz="900" b="1" dirty="0" err="1">
                <a:solidFill>
                  <a:srgbClr val="000080"/>
                </a:solidFill>
                <a:highlight>
                  <a:srgbClr val="FFFFFF"/>
                </a:highlight>
              </a:rPr>
              <a:t>.</a:t>
            </a:r>
            <a:r>
              <a:rPr lang="en-US" sz="900" dirty="0" err="1">
                <a:solidFill>
                  <a:srgbClr val="000000"/>
                </a:solidFill>
                <a:highlight>
                  <a:srgbClr val="FFFFFF"/>
                </a:highlight>
              </a:rPr>
              <a:t>append</a:t>
            </a:r>
            <a:r>
              <a:rPr lang="en-US" sz="900" b="1" dirty="0">
                <a:solidFill>
                  <a:srgbClr val="000080"/>
                </a:solidFill>
                <a:highlight>
                  <a:srgbClr val="FFFFFF"/>
                </a:highlight>
              </a:rPr>
              <a:t>(</a:t>
            </a:r>
            <a:r>
              <a:rPr lang="en-US" sz="900" dirty="0" err="1">
                <a:solidFill>
                  <a:srgbClr val="000000"/>
                </a:solidFill>
                <a:highlight>
                  <a:srgbClr val="FFFFFF"/>
                </a:highlight>
              </a:rPr>
              <a:t>arr</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np</a:t>
            </a:r>
            <a:r>
              <a:rPr lang="en-US" sz="900" b="1" dirty="0" err="1">
                <a:solidFill>
                  <a:srgbClr val="000080"/>
                </a:solidFill>
                <a:highlight>
                  <a:srgbClr val="FFFFFF"/>
                </a:highlight>
              </a:rPr>
              <a:t>.</a:t>
            </a:r>
            <a:r>
              <a:rPr lang="en-US" sz="900" dirty="0" err="1">
                <a:solidFill>
                  <a:srgbClr val="000000"/>
                </a:solidFill>
                <a:highlight>
                  <a:srgbClr val="FFFFFF"/>
                </a:highlight>
              </a:rPr>
              <a:t>ones</a:t>
            </a:r>
            <a:r>
              <a:rPr lang="en-US" sz="900" b="1" dirty="0">
                <a:solidFill>
                  <a:srgbClr val="000080"/>
                </a:solidFill>
                <a:highlight>
                  <a:srgbClr val="FFFFFF"/>
                </a:highlight>
              </a:rPr>
              <a:t>((</a:t>
            </a:r>
            <a:r>
              <a:rPr lang="en-US" sz="900" dirty="0">
                <a:solidFill>
                  <a:srgbClr val="FF0000"/>
                </a:solidFill>
                <a:highlight>
                  <a:srgbClr val="FFFFFF"/>
                </a:highlight>
              </a:rPr>
              <a:t>50</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a:solidFill>
                  <a:srgbClr val="FF0000"/>
                </a:solidFill>
                <a:highlight>
                  <a:srgbClr val="FFFFFF"/>
                </a:highlight>
              </a:rPr>
              <a:t>1</a:t>
            </a:r>
            <a:r>
              <a:rPr lang="en-US" sz="900" b="1" dirty="0">
                <a:solidFill>
                  <a:srgbClr val="000080"/>
                </a:solidFill>
                <a:highlight>
                  <a:srgbClr val="FFFFFF"/>
                </a:highlight>
              </a:rPr>
              <a:t>)).</a:t>
            </a:r>
            <a:r>
              <a:rPr lang="en-US" sz="900" dirty="0" err="1">
                <a:solidFill>
                  <a:srgbClr val="000000"/>
                </a:solidFill>
                <a:highlight>
                  <a:srgbClr val="FFFFFF"/>
                </a:highlight>
              </a:rPr>
              <a:t>astype</a:t>
            </a:r>
            <a:r>
              <a:rPr lang="en-US" sz="900" b="1" dirty="0">
                <a:solidFill>
                  <a:srgbClr val="000080"/>
                </a:solidFill>
                <a:highlight>
                  <a:srgbClr val="FFFFFF"/>
                </a:highlight>
              </a:rPr>
              <a:t>(</a:t>
            </a:r>
            <a:r>
              <a:rPr lang="en-US" sz="900" dirty="0" err="1">
                <a:solidFill>
                  <a:srgbClr val="000000"/>
                </a:solidFill>
                <a:highlight>
                  <a:srgbClr val="FFFFFF"/>
                </a:highlight>
              </a:rPr>
              <a:t>int</a:t>
            </a:r>
            <a:r>
              <a:rPr lang="en-US" sz="900" b="1" dirty="0">
                <a:solidFill>
                  <a:srgbClr val="000080"/>
                </a:solidFill>
                <a:highlight>
                  <a:srgbClr val="FFFFFF"/>
                </a:highlight>
              </a:rPr>
              <a:t>),</a:t>
            </a:r>
            <a:r>
              <a:rPr lang="en-US" sz="900" dirty="0">
                <a:solidFill>
                  <a:srgbClr val="000000"/>
                </a:solidFill>
                <a:highlight>
                  <a:srgbClr val="FFFFFF"/>
                </a:highlight>
              </a:rPr>
              <a:t> values </a:t>
            </a:r>
            <a:r>
              <a:rPr lang="en-US" sz="900" b="1" dirty="0">
                <a:solidFill>
                  <a:srgbClr val="000080"/>
                </a:solidFill>
                <a:highlight>
                  <a:srgbClr val="FFFFFF"/>
                </a:highlight>
              </a:rPr>
              <a:t>=</a:t>
            </a:r>
            <a:r>
              <a:rPr lang="en-US" sz="900" dirty="0">
                <a:solidFill>
                  <a:srgbClr val="000000"/>
                </a:solidFill>
                <a:highlight>
                  <a:srgbClr val="FFFFFF"/>
                </a:highlight>
              </a:rPr>
              <a:t> X</a:t>
            </a:r>
            <a:r>
              <a:rPr lang="en-US" sz="900" b="1" dirty="0">
                <a:solidFill>
                  <a:srgbClr val="000080"/>
                </a:solidFill>
                <a:highlight>
                  <a:srgbClr val="FFFFFF"/>
                </a:highlight>
              </a:rPr>
              <a:t>,</a:t>
            </a:r>
            <a:r>
              <a:rPr lang="en-US" sz="900" dirty="0">
                <a:solidFill>
                  <a:srgbClr val="000000"/>
                </a:solidFill>
                <a:highlight>
                  <a:srgbClr val="FFFFFF"/>
                </a:highlight>
              </a:rPr>
              <a:t> axis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a:solidFill>
                  <a:srgbClr val="FF0000"/>
                </a:solidFill>
                <a:highlight>
                  <a:srgbClr val="FFFFFF"/>
                </a:highlight>
              </a:rPr>
              <a:t>1</a:t>
            </a:r>
            <a:r>
              <a:rPr lang="en-US" sz="900" b="1" dirty="0">
                <a:solidFill>
                  <a:srgbClr val="000080"/>
                </a:solidFill>
                <a:highlight>
                  <a:srgbClr val="FFFFFF"/>
                </a:highlight>
              </a:rPr>
              <a:t>)</a:t>
            </a:r>
            <a:endParaRPr lang="en-US" sz="900" dirty="0">
              <a:solidFill>
                <a:srgbClr val="000000"/>
              </a:solidFill>
              <a:highlight>
                <a:srgbClr val="FFFFFF"/>
              </a:highlight>
            </a:endParaRPr>
          </a:p>
          <a:p>
            <a:r>
              <a:rPr lang="nl-NL" sz="900" dirty="0">
                <a:solidFill>
                  <a:srgbClr val="000000"/>
                </a:solidFill>
                <a:highlight>
                  <a:srgbClr val="FFFFFF"/>
                </a:highlight>
              </a:rPr>
              <a:t>X_opt </a:t>
            </a:r>
            <a:r>
              <a:rPr lang="nl-NL" sz="900" b="1" dirty="0">
                <a:solidFill>
                  <a:srgbClr val="000080"/>
                </a:solidFill>
                <a:highlight>
                  <a:srgbClr val="FFFFFF"/>
                </a:highlight>
              </a:rPr>
              <a:t>=</a:t>
            </a:r>
            <a:r>
              <a:rPr lang="nl-NL" sz="900" dirty="0">
                <a:solidFill>
                  <a:srgbClr val="000000"/>
                </a:solidFill>
                <a:highlight>
                  <a:srgbClr val="FFFFFF"/>
                </a:highlight>
              </a:rPr>
              <a:t> X</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b="1" dirty="0">
                <a:solidFill>
                  <a:srgbClr val="000080"/>
                </a:solidFill>
                <a:highlight>
                  <a:srgbClr val="FFFFFF"/>
                </a:highlight>
              </a:rPr>
              <a:t>[</a:t>
            </a:r>
            <a:r>
              <a:rPr lang="nl-NL" sz="900" dirty="0">
                <a:solidFill>
                  <a:srgbClr val="FF0000"/>
                </a:solidFill>
                <a:highlight>
                  <a:srgbClr val="FFFFFF"/>
                </a:highlight>
              </a:rPr>
              <a:t>0</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1</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2</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3</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4</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5</a:t>
            </a:r>
            <a:r>
              <a:rPr lang="nl-NL" sz="900" b="1" dirty="0">
                <a:solidFill>
                  <a:srgbClr val="000080"/>
                </a:solidFill>
                <a:highlight>
                  <a:srgbClr val="FFFFFF"/>
                </a:highlight>
              </a:rPr>
              <a:t>]]</a:t>
            </a:r>
            <a:endParaRPr lang="nl-NL" sz="900" dirty="0">
              <a:solidFill>
                <a:srgbClr val="000000"/>
              </a:solidFill>
              <a:highlight>
                <a:srgbClr val="FFFFFF"/>
              </a:highlight>
            </a:endParaRPr>
          </a:p>
          <a:p>
            <a:r>
              <a:rPr lang="en-US" sz="900" dirty="0" err="1">
                <a:solidFill>
                  <a:srgbClr val="000000"/>
                </a:solidFill>
                <a:highlight>
                  <a:srgbClr val="FFFFFF"/>
                </a:highlight>
              </a:rPr>
              <a:t>regressor_OLS</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sm</a:t>
            </a:r>
            <a:r>
              <a:rPr lang="en-US" sz="900" b="1" dirty="0" err="1">
                <a:solidFill>
                  <a:srgbClr val="000080"/>
                </a:solidFill>
                <a:highlight>
                  <a:srgbClr val="FFFFFF"/>
                </a:highlight>
              </a:rPr>
              <a:t>.</a:t>
            </a:r>
            <a:r>
              <a:rPr lang="en-US" sz="900" dirty="0" err="1">
                <a:solidFill>
                  <a:srgbClr val="000000"/>
                </a:solidFill>
                <a:highlight>
                  <a:srgbClr val="FFFFFF"/>
                </a:highlight>
              </a:rPr>
              <a:t>OLS</a:t>
            </a:r>
            <a:r>
              <a:rPr lang="en-US" sz="900" b="1" dirty="0">
                <a:solidFill>
                  <a:srgbClr val="000080"/>
                </a:solidFill>
                <a:highlight>
                  <a:srgbClr val="FFFFFF"/>
                </a:highlight>
              </a:rPr>
              <a:t>(</a:t>
            </a:r>
            <a:r>
              <a:rPr lang="en-US" sz="900" dirty="0" err="1">
                <a:solidFill>
                  <a:srgbClr val="000000"/>
                </a:solidFill>
                <a:highlight>
                  <a:srgbClr val="FFFFFF"/>
                </a:highlight>
              </a:rPr>
              <a:t>endog</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y</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exog</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X_opt</a:t>
            </a:r>
            <a:r>
              <a:rPr lang="en-US" sz="900" b="1" dirty="0">
                <a:solidFill>
                  <a:srgbClr val="000080"/>
                </a:solidFill>
                <a:highlight>
                  <a:srgbClr val="FFFFFF"/>
                </a:highlight>
              </a:rPr>
              <a:t>).</a:t>
            </a:r>
            <a:r>
              <a:rPr lang="en-US" sz="900" dirty="0">
                <a:solidFill>
                  <a:srgbClr val="000000"/>
                </a:solidFill>
                <a:highlight>
                  <a:srgbClr val="FFFFFF"/>
                </a:highlight>
              </a:rPr>
              <a:t>fit</a:t>
            </a:r>
            <a:r>
              <a:rPr lang="en-US" sz="900" b="1" dirty="0">
                <a:solidFill>
                  <a:srgbClr val="000080"/>
                </a:solidFill>
                <a:highlight>
                  <a:srgbClr val="FFFFFF"/>
                </a:highlight>
              </a:rPr>
              <a:t>()</a:t>
            </a:r>
            <a:endParaRPr lang="en-US" sz="900" dirty="0">
              <a:solidFill>
                <a:srgbClr val="000000"/>
              </a:solidFill>
              <a:highlight>
                <a:srgbClr val="FFFFFF"/>
              </a:highlight>
            </a:endParaRPr>
          </a:p>
          <a:p>
            <a:r>
              <a:rPr lang="en-US" sz="900" dirty="0" err="1">
                <a:solidFill>
                  <a:srgbClr val="000000"/>
                </a:solidFill>
                <a:highlight>
                  <a:srgbClr val="FFFFFF"/>
                </a:highlight>
              </a:rPr>
              <a:t>regressor_OLS</a:t>
            </a:r>
            <a:r>
              <a:rPr lang="en-US" sz="900" b="1" dirty="0" err="1">
                <a:solidFill>
                  <a:srgbClr val="000080"/>
                </a:solidFill>
                <a:highlight>
                  <a:srgbClr val="FFFFFF"/>
                </a:highlight>
              </a:rPr>
              <a:t>.</a:t>
            </a:r>
            <a:r>
              <a:rPr lang="en-US" sz="900" dirty="0" err="1">
                <a:solidFill>
                  <a:srgbClr val="000000"/>
                </a:solidFill>
                <a:highlight>
                  <a:srgbClr val="FFFFFF"/>
                </a:highlight>
              </a:rPr>
              <a:t>summary</a:t>
            </a:r>
            <a:r>
              <a:rPr lang="en-US" sz="900" b="1" dirty="0">
                <a:solidFill>
                  <a:srgbClr val="000080"/>
                </a:solidFill>
                <a:highlight>
                  <a:srgbClr val="FFFFFF"/>
                </a:highlight>
              </a:rPr>
              <a:t>()</a:t>
            </a:r>
            <a:endParaRPr lang="en-US" sz="900" dirty="0">
              <a:solidFill>
                <a:srgbClr val="000000"/>
              </a:solidFill>
              <a:highlight>
                <a:srgbClr val="FFFFFF"/>
              </a:highlight>
            </a:endParaRPr>
          </a:p>
          <a:p>
            <a:endParaRPr lang="en-US" sz="900" dirty="0">
              <a:solidFill>
                <a:srgbClr val="000000"/>
              </a:solidFill>
              <a:highlight>
                <a:srgbClr val="FFFFFF"/>
              </a:highlight>
            </a:endParaRPr>
          </a:p>
          <a:p>
            <a:r>
              <a:rPr lang="nl-NL" sz="900" dirty="0">
                <a:solidFill>
                  <a:srgbClr val="000000"/>
                </a:solidFill>
                <a:highlight>
                  <a:srgbClr val="FFFFFF"/>
                </a:highlight>
              </a:rPr>
              <a:t>X_opt </a:t>
            </a:r>
            <a:r>
              <a:rPr lang="nl-NL" sz="900" b="1" dirty="0">
                <a:solidFill>
                  <a:srgbClr val="000080"/>
                </a:solidFill>
                <a:highlight>
                  <a:srgbClr val="FFFFFF"/>
                </a:highlight>
              </a:rPr>
              <a:t>=</a:t>
            </a:r>
            <a:r>
              <a:rPr lang="nl-NL" sz="900" dirty="0">
                <a:solidFill>
                  <a:srgbClr val="000000"/>
                </a:solidFill>
                <a:highlight>
                  <a:srgbClr val="FFFFFF"/>
                </a:highlight>
              </a:rPr>
              <a:t> X</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b="1" dirty="0">
                <a:solidFill>
                  <a:srgbClr val="000080"/>
                </a:solidFill>
                <a:highlight>
                  <a:srgbClr val="FFFFFF"/>
                </a:highlight>
              </a:rPr>
              <a:t>[</a:t>
            </a:r>
            <a:r>
              <a:rPr lang="nl-NL" sz="900" dirty="0">
                <a:solidFill>
                  <a:srgbClr val="FF0000"/>
                </a:solidFill>
                <a:highlight>
                  <a:srgbClr val="FFFFFF"/>
                </a:highlight>
              </a:rPr>
              <a:t>0</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1</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3</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4</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5</a:t>
            </a:r>
            <a:r>
              <a:rPr lang="nl-NL" sz="900" b="1" dirty="0">
                <a:solidFill>
                  <a:srgbClr val="000080"/>
                </a:solidFill>
                <a:highlight>
                  <a:srgbClr val="FFFFFF"/>
                </a:highlight>
              </a:rPr>
              <a:t>]]</a:t>
            </a:r>
            <a:endParaRPr lang="nl-NL" sz="900" dirty="0">
              <a:solidFill>
                <a:srgbClr val="000000"/>
              </a:solidFill>
              <a:highlight>
                <a:srgbClr val="FFFFFF"/>
              </a:highlight>
            </a:endParaRPr>
          </a:p>
          <a:p>
            <a:r>
              <a:rPr lang="en-US" sz="900" dirty="0" err="1">
                <a:solidFill>
                  <a:srgbClr val="000000"/>
                </a:solidFill>
                <a:highlight>
                  <a:srgbClr val="FFFFFF"/>
                </a:highlight>
              </a:rPr>
              <a:t>regressor_OLS</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sm</a:t>
            </a:r>
            <a:r>
              <a:rPr lang="en-US" sz="900" b="1" dirty="0" err="1">
                <a:solidFill>
                  <a:srgbClr val="000080"/>
                </a:solidFill>
                <a:highlight>
                  <a:srgbClr val="FFFFFF"/>
                </a:highlight>
              </a:rPr>
              <a:t>.</a:t>
            </a:r>
            <a:r>
              <a:rPr lang="en-US" sz="900" dirty="0" err="1">
                <a:solidFill>
                  <a:srgbClr val="000000"/>
                </a:solidFill>
                <a:highlight>
                  <a:srgbClr val="FFFFFF"/>
                </a:highlight>
              </a:rPr>
              <a:t>OLS</a:t>
            </a:r>
            <a:r>
              <a:rPr lang="en-US" sz="900" b="1" dirty="0">
                <a:solidFill>
                  <a:srgbClr val="000080"/>
                </a:solidFill>
                <a:highlight>
                  <a:srgbClr val="FFFFFF"/>
                </a:highlight>
              </a:rPr>
              <a:t>(</a:t>
            </a:r>
            <a:r>
              <a:rPr lang="en-US" sz="900" dirty="0" err="1">
                <a:solidFill>
                  <a:srgbClr val="000000"/>
                </a:solidFill>
                <a:highlight>
                  <a:srgbClr val="FFFFFF"/>
                </a:highlight>
              </a:rPr>
              <a:t>endog</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y</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exog</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X_opt</a:t>
            </a:r>
            <a:r>
              <a:rPr lang="en-US" sz="900" b="1" dirty="0">
                <a:solidFill>
                  <a:srgbClr val="000080"/>
                </a:solidFill>
                <a:highlight>
                  <a:srgbClr val="FFFFFF"/>
                </a:highlight>
              </a:rPr>
              <a:t>).</a:t>
            </a:r>
            <a:r>
              <a:rPr lang="en-US" sz="900" dirty="0">
                <a:solidFill>
                  <a:srgbClr val="000000"/>
                </a:solidFill>
                <a:highlight>
                  <a:srgbClr val="FFFFFF"/>
                </a:highlight>
              </a:rPr>
              <a:t>fit</a:t>
            </a:r>
            <a:r>
              <a:rPr lang="en-US" sz="900" b="1" dirty="0">
                <a:solidFill>
                  <a:srgbClr val="000080"/>
                </a:solidFill>
                <a:highlight>
                  <a:srgbClr val="FFFFFF"/>
                </a:highlight>
              </a:rPr>
              <a:t>()</a:t>
            </a:r>
            <a:endParaRPr lang="en-US" sz="900" dirty="0">
              <a:solidFill>
                <a:srgbClr val="000000"/>
              </a:solidFill>
              <a:highlight>
                <a:srgbClr val="FFFFFF"/>
              </a:highlight>
            </a:endParaRPr>
          </a:p>
          <a:p>
            <a:r>
              <a:rPr lang="en-US" sz="900" dirty="0" err="1">
                <a:solidFill>
                  <a:srgbClr val="000000"/>
                </a:solidFill>
                <a:highlight>
                  <a:srgbClr val="FFFFFF"/>
                </a:highlight>
              </a:rPr>
              <a:t>regressor_OLS</a:t>
            </a:r>
            <a:r>
              <a:rPr lang="en-US" sz="900" b="1" dirty="0" err="1">
                <a:solidFill>
                  <a:srgbClr val="000080"/>
                </a:solidFill>
                <a:highlight>
                  <a:srgbClr val="FFFFFF"/>
                </a:highlight>
              </a:rPr>
              <a:t>.</a:t>
            </a:r>
            <a:r>
              <a:rPr lang="en-US" sz="900" dirty="0" err="1">
                <a:solidFill>
                  <a:srgbClr val="000000"/>
                </a:solidFill>
                <a:highlight>
                  <a:srgbClr val="FFFFFF"/>
                </a:highlight>
              </a:rPr>
              <a:t>summary</a:t>
            </a:r>
            <a:r>
              <a:rPr lang="en-US" sz="900" b="1" dirty="0">
                <a:solidFill>
                  <a:srgbClr val="000080"/>
                </a:solidFill>
                <a:highlight>
                  <a:srgbClr val="FFFFFF"/>
                </a:highlight>
              </a:rPr>
              <a:t>()</a:t>
            </a:r>
            <a:endParaRPr lang="en-US" sz="900" dirty="0">
              <a:solidFill>
                <a:srgbClr val="000000"/>
              </a:solidFill>
              <a:highlight>
                <a:srgbClr val="FFFFFF"/>
              </a:highlight>
            </a:endParaRPr>
          </a:p>
          <a:p>
            <a:endParaRPr lang="en-US" sz="900" dirty="0">
              <a:solidFill>
                <a:srgbClr val="000000"/>
              </a:solidFill>
              <a:highlight>
                <a:srgbClr val="FFFFFF"/>
              </a:highlight>
            </a:endParaRPr>
          </a:p>
          <a:p>
            <a:r>
              <a:rPr lang="nl-NL" sz="900" dirty="0">
                <a:solidFill>
                  <a:srgbClr val="000000"/>
                </a:solidFill>
                <a:highlight>
                  <a:srgbClr val="FFFFFF"/>
                </a:highlight>
              </a:rPr>
              <a:t>X_opt </a:t>
            </a:r>
            <a:r>
              <a:rPr lang="nl-NL" sz="900" b="1" dirty="0">
                <a:solidFill>
                  <a:srgbClr val="000080"/>
                </a:solidFill>
                <a:highlight>
                  <a:srgbClr val="FFFFFF"/>
                </a:highlight>
              </a:rPr>
              <a:t>=</a:t>
            </a:r>
            <a:r>
              <a:rPr lang="nl-NL" sz="900" dirty="0">
                <a:solidFill>
                  <a:srgbClr val="000000"/>
                </a:solidFill>
                <a:highlight>
                  <a:srgbClr val="FFFFFF"/>
                </a:highlight>
              </a:rPr>
              <a:t> X</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b="1" dirty="0">
                <a:solidFill>
                  <a:srgbClr val="000080"/>
                </a:solidFill>
                <a:highlight>
                  <a:srgbClr val="FFFFFF"/>
                </a:highlight>
              </a:rPr>
              <a:t>[</a:t>
            </a:r>
            <a:r>
              <a:rPr lang="nl-NL" sz="900" dirty="0">
                <a:solidFill>
                  <a:srgbClr val="FF0000"/>
                </a:solidFill>
                <a:highlight>
                  <a:srgbClr val="FFFFFF"/>
                </a:highlight>
              </a:rPr>
              <a:t>0</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3</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4</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5</a:t>
            </a:r>
            <a:r>
              <a:rPr lang="nl-NL" sz="900" b="1" dirty="0">
                <a:solidFill>
                  <a:srgbClr val="000080"/>
                </a:solidFill>
                <a:highlight>
                  <a:srgbClr val="FFFFFF"/>
                </a:highlight>
              </a:rPr>
              <a:t>]]</a:t>
            </a:r>
            <a:endParaRPr lang="nl-NL" sz="900" dirty="0">
              <a:solidFill>
                <a:srgbClr val="000000"/>
              </a:solidFill>
              <a:highlight>
                <a:srgbClr val="FFFFFF"/>
              </a:highlight>
            </a:endParaRPr>
          </a:p>
          <a:p>
            <a:r>
              <a:rPr lang="en-US" sz="900" dirty="0" err="1">
                <a:solidFill>
                  <a:srgbClr val="000000"/>
                </a:solidFill>
                <a:highlight>
                  <a:srgbClr val="FFFFFF"/>
                </a:highlight>
              </a:rPr>
              <a:t>regressor_OLS</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sm</a:t>
            </a:r>
            <a:r>
              <a:rPr lang="en-US" sz="900" b="1" dirty="0" err="1">
                <a:solidFill>
                  <a:srgbClr val="000080"/>
                </a:solidFill>
                <a:highlight>
                  <a:srgbClr val="FFFFFF"/>
                </a:highlight>
              </a:rPr>
              <a:t>.</a:t>
            </a:r>
            <a:r>
              <a:rPr lang="en-US" sz="900" dirty="0" err="1">
                <a:solidFill>
                  <a:srgbClr val="000000"/>
                </a:solidFill>
                <a:highlight>
                  <a:srgbClr val="FFFFFF"/>
                </a:highlight>
              </a:rPr>
              <a:t>OLS</a:t>
            </a:r>
            <a:r>
              <a:rPr lang="en-US" sz="900" b="1" dirty="0">
                <a:solidFill>
                  <a:srgbClr val="000080"/>
                </a:solidFill>
                <a:highlight>
                  <a:srgbClr val="FFFFFF"/>
                </a:highlight>
              </a:rPr>
              <a:t>(</a:t>
            </a:r>
            <a:r>
              <a:rPr lang="en-US" sz="900" dirty="0" err="1">
                <a:solidFill>
                  <a:srgbClr val="000000"/>
                </a:solidFill>
                <a:highlight>
                  <a:srgbClr val="FFFFFF"/>
                </a:highlight>
              </a:rPr>
              <a:t>endog</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y</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exog</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X_opt</a:t>
            </a:r>
            <a:r>
              <a:rPr lang="en-US" sz="900" b="1" dirty="0">
                <a:solidFill>
                  <a:srgbClr val="000080"/>
                </a:solidFill>
                <a:highlight>
                  <a:srgbClr val="FFFFFF"/>
                </a:highlight>
              </a:rPr>
              <a:t>).</a:t>
            </a:r>
            <a:r>
              <a:rPr lang="en-US" sz="900" dirty="0">
                <a:solidFill>
                  <a:srgbClr val="000000"/>
                </a:solidFill>
                <a:highlight>
                  <a:srgbClr val="FFFFFF"/>
                </a:highlight>
              </a:rPr>
              <a:t>fit</a:t>
            </a:r>
            <a:r>
              <a:rPr lang="en-US" sz="900" b="1" dirty="0">
                <a:solidFill>
                  <a:srgbClr val="000080"/>
                </a:solidFill>
                <a:highlight>
                  <a:srgbClr val="FFFFFF"/>
                </a:highlight>
              </a:rPr>
              <a:t>()</a:t>
            </a:r>
            <a:endParaRPr lang="en-US" sz="900" dirty="0">
              <a:solidFill>
                <a:srgbClr val="000000"/>
              </a:solidFill>
              <a:highlight>
                <a:srgbClr val="FFFFFF"/>
              </a:highlight>
            </a:endParaRPr>
          </a:p>
          <a:p>
            <a:r>
              <a:rPr lang="en-US" sz="900" dirty="0" err="1">
                <a:solidFill>
                  <a:srgbClr val="000000"/>
                </a:solidFill>
                <a:highlight>
                  <a:srgbClr val="FFFFFF"/>
                </a:highlight>
              </a:rPr>
              <a:t>regressor_OLS</a:t>
            </a:r>
            <a:r>
              <a:rPr lang="en-US" sz="900" b="1" dirty="0" err="1">
                <a:solidFill>
                  <a:srgbClr val="000080"/>
                </a:solidFill>
                <a:highlight>
                  <a:srgbClr val="FFFFFF"/>
                </a:highlight>
              </a:rPr>
              <a:t>.</a:t>
            </a:r>
            <a:r>
              <a:rPr lang="en-US" sz="900" dirty="0" err="1">
                <a:solidFill>
                  <a:srgbClr val="000000"/>
                </a:solidFill>
                <a:highlight>
                  <a:srgbClr val="FFFFFF"/>
                </a:highlight>
              </a:rPr>
              <a:t>summary</a:t>
            </a:r>
            <a:r>
              <a:rPr lang="en-US" sz="900" b="1" dirty="0">
                <a:solidFill>
                  <a:srgbClr val="000080"/>
                </a:solidFill>
                <a:highlight>
                  <a:srgbClr val="FFFFFF"/>
                </a:highlight>
              </a:rPr>
              <a:t>()</a:t>
            </a:r>
            <a:endParaRPr lang="en-US" sz="900" dirty="0">
              <a:solidFill>
                <a:srgbClr val="000000"/>
              </a:solidFill>
              <a:highlight>
                <a:srgbClr val="FFFFFF"/>
              </a:highlight>
            </a:endParaRPr>
          </a:p>
          <a:p>
            <a:endParaRPr lang="en-US" sz="900" dirty="0">
              <a:solidFill>
                <a:srgbClr val="000000"/>
              </a:solidFill>
              <a:highlight>
                <a:srgbClr val="FFFFFF"/>
              </a:highlight>
            </a:endParaRPr>
          </a:p>
          <a:p>
            <a:r>
              <a:rPr lang="nl-NL" sz="900" dirty="0">
                <a:solidFill>
                  <a:srgbClr val="000000"/>
                </a:solidFill>
                <a:highlight>
                  <a:srgbClr val="FFFFFF"/>
                </a:highlight>
              </a:rPr>
              <a:t>X_opt </a:t>
            </a:r>
            <a:r>
              <a:rPr lang="nl-NL" sz="900" b="1" dirty="0">
                <a:solidFill>
                  <a:srgbClr val="000080"/>
                </a:solidFill>
                <a:highlight>
                  <a:srgbClr val="FFFFFF"/>
                </a:highlight>
              </a:rPr>
              <a:t>=</a:t>
            </a:r>
            <a:r>
              <a:rPr lang="nl-NL" sz="900" dirty="0">
                <a:solidFill>
                  <a:srgbClr val="000000"/>
                </a:solidFill>
                <a:highlight>
                  <a:srgbClr val="FFFFFF"/>
                </a:highlight>
              </a:rPr>
              <a:t> X</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b="1" dirty="0">
                <a:solidFill>
                  <a:srgbClr val="000080"/>
                </a:solidFill>
                <a:highlight>
                  <a:srgbClr val="FFFFFF"/>
                </a:highlight>
              </a:rPr>
              <a:t>[</a:t>
            </a:r>
            <a:r>
              <a:rPr lang="nl-NL" sz="900" dirty="0">
                <a:solidFill>
                  <a:srgbClr val="FF0000"/>
                </a:solidFill>
                <a:highlight>
                  <a:srgbClr val="FFFFFF"/>
                </a:highlight>
              </a:rPr>
              <a:t>0</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3</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5</a:t>
            </a:r>
            <a:r>
              <a:rPr lang="nl-NL" sz="900" b="1" dirty="0">
                <a:solidFill>
                  <a:srgbClr val="000080"/>
                </a:solidFill>
                <a:highlight>
                  <a:srgbClr val="FFFFFF"/>
                </a:highlight>
              </a:rPr>
              <a:t>]]</a:t>
            </a:r>
            <a:endParaRPr lang="nl-NL" sz="900" dirty="0">
              <a:solidFill>
                <a:srgbClr val="000000"/>
              </a:solidFill>
              <a:highlight>
                <a:srgbClr val="FFFFFF"/>
              </a:highlight>
            </a:endParaRPr>
          </a:p>
          <a:p>
            <a:r>
              <a:rPr lang="en-US" sz="900" dirty="0" err="1">
                <a:solidFill>
                  <a:srgbClr val="000000"/>
                </a:solidFill>
                <a:highlight>
                  <a:srgbClr val="FFFFFF"/>
                </a:highlight>
              </a:rPr>
              <a:t>regressor_OLS</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sm</a:t>
            </a:r>
            <a:r>
              <a:rPr lang="en-US" sz="900" b="1" dirty="0" err="1">
                <a:solidFill>
                  <a:srgbClr val="000080"/>
                </a:solidFill>
                <a:highlight>
                  <a:srgbClr val="FFFFFF"/>
                </a:highlight>
              </a:rPr>
              <a:t>.</a:t>
            </a:r>
            <a:r>
              <a:rPr lang="en-US" sz="900" dirty="0" err="1">
                <a:solidFill>
                  <a:srgbClr val="000000"/>
                </a:solidFill>
                <a:highlight>
                  <a:srgbClr val="FFFFFF"/>
                </a:highlight>
              </a:rPr>
              <a:t>OLS</a:t>
            </a:r>
            <a:r>
              <a:rPr lang="en-US" sz="900" b="1" dirty="0">
                <a:solidFill>
                  <a:srgbClr val="000080"/>
                </a:solidFill>
                <a:highlight>
                  <a:srgbClr val="FFFFFF"/>
                </a:highlight>
              </a:rPr>
              <a:t>(</a:t>
            </a:r>
            <a:r>
              <a:rPr lang="en-US" sz="900" dirty="0" err="1">
                <a:solidFill>
                  <a:srgbClr val="000000"/>
                </a:solidFill>
                <a:highlight>
                  <a:srgbClr val="FFFFFF"/>
                </a:highlight>
              </a:rPr>
              <a:t>endog</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y</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exog</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X_opt</a:t>
            </a:r>
            <a:r>
              <a:rPr lang="en-US" sz="900" b="1" dirty="0">
                <a:solidFill>
                  <a:srgbClr val="000080"/>
                </a:solidFill>
                <a:highlight>
                  <a:srgbClr val="FFFFFF"/>
                </a:highlight>
              </a:rPr>
              <a:t>).</a:t>
            </a:r>
            <a:r>
              <a:rPr lang="en-US" sz="900" dirty="0">
                <a:solidFill>
                  <a:srgbClr val="000000"/>
                </a:solidFill>
                <a:highlight>
                  <a:srgbClr val="FFFFFF"/>
                </a:highlight>
              </a:rPr>
              <a:t>fit</a:t>
            </a:r>
            <a:r>
              <a:rPr lang="en-US" sz="900" b="1" dirty="0">
                <a:solidFill>
                  <a:srgbClr val="000080"/>
                </a:solidFill>
                <a:highlight>
                  <a:srgbClr val="FFFFFF"/>
                </a:highlight>
              </a:rPr>
              <a:t>()</a:t>
            </a:r>
            <a:endParaRPr lang="en-US" sz="900" dirty="0">
              <a:solidFill>
                <a:srgbClr val="000000"/>
              </a:solidFill>
              <a:highlight>
                <a:srgbClr val="FFFFFF"/>
              </a:highlight>
            </a:endParaRPr>
          </a:p>
          <a:p>
            <a:r>
              <a:rPr lang="en-US" sz="900" dirty="0" err="1">
                <a:solidFill>
                  <a:srgbClr val="000000"/>
                </a:solidFill>
                <a:highlight>
                  <a:srgbClr val="FFFFFF"/>
                </a:highlight>
              </a:rPr>
              <a:t>regressor_OLS</a:t>
            </a:r>
            <a:r>
              <a:rPr lang="en-US" sz="900" b="1" dirty="0" err="1">
                <a:solidFill>
                  <a:srgbClr val="000080"/>
                </a:solidFill>
                <a:highlight>
                  <a:srgbClr val="FFFFFF"/>
                </a:highlight>
              </a:rPr>
              <a:t>.</a:t>
            </a:r>
            <a:r>
              <a:rPr lang="en-US" sz="900" dirty="0" err="1">
                <a:solidFill>
                  <a:srgbClr val="000000"/>
                </a:solidFill>
                <a:highlight>
                  <a:srgbClr val="FFFFFF"/>
                </a:highlight>
              </a:rPr>
              <a:t>summary</a:t>
            </a:r>
            <a:r>
              <a:rPr lang="en-US" sz="900" b="1" dirty="0">
                <a:solidFill>
                  <a:srgbClr val="000080"/>
                </a:solidFill>
                <a:highlight>
                  <a:srgbClr val="FFFFFF"/>
                </a:highlight>
              </a:rPr>
              <a:t>()</a:t>
            </a:r>
            <a:endParaRPr lang="en-US" sz="900"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6327" y="1892183"/>
            <a:ext cx="3859374" cy="4248088"/>
          </a:xfrm>
          <a:prstGeom prst="rect">
            <a:avLst/>
          </a:prstGeom>
        </p:spPr>
      </p:pic>
      <p:sp>
        <p:nvSpPr>
          <p:cNvPr id="6" name="Rectangle 5"/>
          <p:cNvSpPr/>
          <p:nvPr/>
        </p:nvSpPr>
        <p:spPr>
          <a:xfrm>
            <a:off x="6906103" y="3848793"/>
            <a:ext cx="4989410" cy="149630"/>
          </a:xfrm>
          <a:prstGeom prst="rect">
            <a:avLst/>
          </a:prstGeom>
          <a:noFill/>
          <a:ln w="38100">
            <a:solidFill>
              <a:srgbClr val="E52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 name="Rectangle 6"/>
          <p:cNvSpPr/>
          <p:nvPr/>
        </p:nvSpPr>
        <p:spPr>
          <a:xfrm>
            <a:off x="5153892" y="2369127"/>
            <a:ext cx="922680" cy="2951018"/>
          </a:xfrm>
          <a:prstGeom prst="rect">
            <a:avLst/>
          </a:prstGeom>
          <a:noFill/>
          <a:ln w="38100">
            <a:solidFill>
              <a:srgbClr val="E52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Date Placeholder 7"/>
          <p:cNvSpPr>
            <a:spLocks noGrp="1"/>
          </p:cNvSpPr>
          <p:nvPr>
            <p:ph type="dt" sz="half" idx="10"/>
          </p:nvPr>
        </p:nvSpPr>
        <p:spPr/>
        <p:txBody>
          <a:bodyPr/>
          <a:lstStyle/>
          <a:p>
            <a:fld id="{F489B632-9581-4B41-AFED-F937A24A7F09}" type="datetime2">
              <a:rPr lang="en-US" smtClean="0"/>
              <a:t>Saturday, January 19, 2019</a:t>
            </a:fld>
            <a:endParaRPr lang="en-US"/>
          </a:p>
        </p:txBody>
      </p:sp>
      <p:sp>
        <p:nvSpPr>
          <p:cNvPr id="9" name="Footer Placeholder 8"/>
          <p:cNvSpPr>
            <a:spLocks noGrp="1"/>
          </p:cNvSpPr>
          <p:nvPr>
            <p:ph type="ftr" sz="quarter" idx="11"/>
          </p:nvPr>
        </p:nvSpPr>
        <p:spPr/>
        <p:txBody>
          <a:bodyPr/>
          <a:lstStyle/>
          <a:p>
            <a:r>
              <a:rPr lang="en-US" smtClean="0"/>
              <a:t>sai Prasad Ashila</a:t>
            </a:r>
            <a:endParaRPr lang="en-US"/>
          </a:p>
        </p:txBody>
      </p:sp>
      <p:sp>
        <p:nvSpPr>
          <p:cNvPr id="10" name="Slide Number Placeholder 9"/>
          <p:cNvSpPr>
            <a:spLocks noGrp="1"/>
          </p:cNvSpPr>
          <p:nvPr>
            <p:ph type="sldNum" sz="quarter" idx="12"/>
          </p:nvPr>
        </p:nvSpPr>
        <p:spPr/>
        <p:txBody>
          <a:bodyPr/>
          <a:lstStyle/>
          <a:p>
            <a:fld id="{615D40AC-A62B-412C-A8B6-203EC4FF5FB6}" type="slidenum">
              <a:rPr lang="en-US" smtClean="0"/>
              <a:t>22</a:t>
            </a:fld>
            <a:endParaRPr lang="en-US"/>
          </a:p>
        </p:txBody>
      </p:sp>
    </p:spTree>
    <p:extLst>
      <p:ext uri="{BB962C8B-B14F-4D97-AF65-F5344CB8AC3E}">
        <p14:creationId xmlns:p14="http://schemas.microsoft.com/office/powerpoint/2010/main" val="2484593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199" y="152400"/>
            <a:ext cx="11559309" cy="838200"/>
          </a:xfrm>
        </p:spPr>
        <p:txBody>
          <a:bodyPr>
            <a:normAutofit fontScale="90000"/>
          </a:bodyPr>
          <a:lstStyle/>
          <a:p>
            <a:r>
              <a:rPr lang="en-US" dirty="0">
                <a:solidFill>
                  <a:schemeClr val="tx2"/>
                </a:solidFill>
                <a:highlight>
                  <a:srgbClr val="FFFFFF"/>
                </a:highlight>
              </a:rPr>
              <a:t>Building the optimal model using Backward Elimination</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8843" y="1055716"/>
            <a:ext cx="4975571" cy="52052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2244" y="2901141"/>
            <a:ext cx="3837100" cy="33597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203199" y="1055716"/>
            <a:ext cx="4838007" cy="3323987"/>
          </a:xfrm>
          <a:prstGeom prst="rect">
            <a:avLst/>
          </a:prstGeom>
        </p:spPr>
        <p:txBody>
          <a:bodyPr wrap="square">
            <a:spAutoFit/>
          </a:bodyPr>
          <a:lstStyle/>
          <a:p>
            <a:r>
              <a:rPr lang="en-US" sz="1000" dirty="0">
                <a:solidFill>
                  <a:srgbClr val="008000"/>
                </a:solidFill>
                <a:highlight>
                  <a:srgbClr val="FFFFFF"/>
                </a:highlight>
              </a:rPr>
              <a:t># Building the optimal model using Backward Elimination</a:t>
            </a:r>
            <a:endParaRPr lang="en-US" sz="1000" dirty="0">
              <a:solidFill>
                <a:srgbClr val="000000"/>
              </a:solidFill>
              <a:highlight>
                <a:srgbClr val="FFFFFF"/>
              </a:highlight>
            </a:endParaRPr>
          </a:p>
          <a:p>
            <a:r>
              <a:rPr lang="en-US" sz="1000" b="1" dirty="0">
                <a:solidFill>
                  <a:srgbClr val="0000FF"/>
                </a:solidFill>
                <a:highlight>
                  <a:srgbClr val="FFFFFF"/>
                </a:highlight>
              </a:rPr>
              <a:t>import</a:t>
            </a:r>
            <a:r>
              <a:rPr lang="en-US" sz="1000" dirty="0">
                <a:solidFill>
                  <a:srgbClr val="000000"/>
                </a:solidFill>
                <a:highlight>
                  <a:srgbClr val="FFFFFF"/>
                </a:highlight>
              </a:rPr>
              <a:t> </a:t>
            </a:r>
            <a:r>
              <a:rPr lang="en-US" sz="1000" dirty="0" err="1">
                <a:solidFill>
                  <a:srgbClr val="000000"/>
                </a:solidFill>
                <a:highlight>
                  <a:srgbClr val="FFFFFF"/>
                </a:highlight>
              </a:rPr>
              <a:t>statsmodels</a:t>
            </a:r>
            <a:r>
              <a:rPr lang="en-US" sz="1000" b="1" dirty="0" err="1">
                <a:solidFill>
                  <a:srgbClr val="000080"/>
                </a:solidFill>
                <a:highlight>
                  <a:srgbClr val="FFFFFF"/>
                </a:highlight>
              </a:rPr>
              <a:t>.</a:t>
            </a:r>
            <a:r>
              <a:rPr lang="en-US" sz="1000" dirty="0" err="1">
                <a:solidFill>
                  <a:srgbClr val="000000"/>
                </a:solidFill>
                <a:highlight>
                  <a:srgbClr val="FFFFFF"/>
                </a:highlight>
              </a:rPr>
              <a:t>formula</a:t>
            </a:r>
            <a:r>
              <a:rPr lang="en-US" sz="1000" b="1" dirty="0" err="1">
                <a:solidFill>
                  <a:srgbClr val="000080"/>
                </a:solidFill>
                <a:highlight>
                  <a:srgbClr val="FFFFFF"/>
                </a:highlight>
              </a:rPr>
              <a:t>.</a:t>
            </a:r>
            <a:r>
              <a:rPr lang="en-US" sz="1000" dirty="0" err="1">
                <a:solidFill>
                  <a:srgbClr val="000000"/>
                </a:solidFill>
                <a:highlight>
                  <a:srgbClr val="FFFFFF"/>
                </a:highlight>
              </a:rPr>
              <a:t>api</a:t>
            </a:r>
            <a:r>
              <a:rPr lang="en-US" sz="1000" dirty="0">
                <a:solidFill>
                  <a:srgbClr val="000000"/>
                </a:solidFill>
                <a:highlight>
                  <a:srgbClr val="FFFFFF"/>
                </a:highlight>
              </a:rPr>
              <a:t> </a:t>
            </a:r>
            <a:r>
              <a:rPr lang="en-US" sz="1000" b="1" dirty="0">
                <a:solidFill>
                  <a:srgbClr val="0000FF"/>
                </a:solidFill>
                <a:highlight>
                  <a:srgbClr val="FFFFFF"/>
                </a:highlight>
              </a:rPr>
              <a:t>as</a:t>
            </a:r>
            <a:r>
              <a:rPr lang="en-US" sz="1000" dirty="0">
                <a:solidFill>
                  <a:srgbClr val="000000"/>
                </a:solidFill>
                <a:highlight>
                  <a:srgbClr val="FFFFFF"/>
                </a:highlight>
              </a:rPr>
              <a:t> </a:t>
            </a:r>
            <a:r>
              <a:rPr lang="en-US" sz="1000" dirty="0" err="1">
                <a:solidFill>
                  <a:srgbClr val="000000"/>
                </a:solidFill>
                <a:highlight>
                  <a:srgbClr val="FFFFFF"/>
                </a:highlight>
              </a:rPr>
              <a:t>sm</a:t>
            </a:r>
            <a:endParaRPr lang="en-US" sz="1000" dirty="0">
              <a:solidFill>
                <a:srgbClr val="000000"/>
              </a:solidFill>
              <a:highlight>
                <a:srgbClr val="FFFFFF"/>
              </a:highlight>
            </a:endParaRPr>
          </a:p>
          <a:p>
            <a:r>
              <a:rPr lang="en-US" sz="1000" dirty="0">
                <a:solidFill>
                  <a:srgbClr val="000000"/>
                </a:solidFill>
                <a:highlight>
                  <a:srgbClr val="FFFFFF"/>
                </a:highlight>
              </a:rPr>
              <a:t>X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np</a:t>
            </a:r>
            <a:r>
              <a:rPr lang="en-US" sz="1000" b="1" dirty="0" err="1">
                <a:solidFill>
                  <a:srgbClr val="000080"/>
                </a:solidFill>
                <a:highlight>
                  <a:srgbClr val="FFFFFF"/>
                </a:highlight>
              </a:rPr>
              <a:t>.</a:t>
            </a:r>
            <a:r>
              <a:rPr lang="en-US" sz="1000" dirty="0" err="1">
                <a:solidFill>
                  <a:srgbClr val="000000"/>
                </a:solidFill>
                <a:highlight>
                  <a:srgbClr val="FFFFFF"/>
                </a:highlight>
              </a:rPr>
              <a:t>append</a:t>
            </a:r>
            <a:r>
              <a:rPr lang="en-US" sz="1000" b="1" dirty="0">
                <a:solidFill>
                  <a:srgbClr val="000080"/>
                </a:solidFill>
                <a:highlight>
                  <a:srgbClr val="FFFFFF"/>
                </a:highlight>
              </a:rPr>
              <a:t>(</a:t>
            </a:r>
            <a:r>
              <a:rPr lang="en-US" sz="1000" dirty="0" err="1">
                <a:solidFill>
                  <a:srgbClr val="000000"/>
                </a:solidFill>
                <a:highlight>
                  <a:srgbClr val="FFFFFF"/>
                </a:highlight>
              </a:rPr>
              <a:t>arr</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np</a:t>
            </a:r>
            <a:r>
              <a:rPr lang="en-US" sz="1000" b="1" dirty="0" err="1">
                <a:solidFill>
                  <a:srgbClr val="000080"/>
                </a:solidFill>
                <a:highlight>
                  <a:srgbClr val="FFFFFF"/>
                </a:highlight>
              </a:rPr>
              <a:t>.</a:t>
            </a:r>
            <a:r>
              <a:rPr lang="en-US" sz="1000" dirty="0" err="1">
                <a:solidFill>
                  <a:srgbClr val="000000"/>
                </a:solidFill>
                <a:highlight>
                  <a:srgbClr val="FFFFFF"/>
                </a:highlight>
              </a:rPr>
              <a:t>ones</a:t>
            </a:r>
            <a:r>
              <a:rPr lang="en-US" sz="1000" b="1" dirty="0">
                <a:solidFill>
                  <a:srgbClr val="000080"/>
                </a:solidFill>
                <a:highlight>
                  <a:srgbClr val="FFFFFF"/>
                </a:highlight>
              </a:rPr>
              <a:t>((</a:t>
            </a:r>
            <a:r>
              <a:rPr lang="en-US" sz="1000" dirty="0">
                <a:solidFill>
                  <a:srgbClr val="FF0000"/>
                </a:solidFill>
                <a:highlight>
                  <a:srgbClr val="FFFFFF"/>
                </a:highlight>
              </a:rPr>
              <a:t>50</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a:solidFill>
                  <a:srgbClr val="FF0000"/>
                </a:solidFill>
                <a:highlight>
                  <a:srgbClr val="FFFFFF"/>
                </a:highlight>
              </a:rPr>
              <a:t>1</a:t>
            </a:r>
            <a:r>
              <a:rPr lang="en-US" sz="1000" b="1" dirty="0">
                <a:solidFill>
                  <a:srgbClr val="000080"/>
                </a:solidFill>
                <a:highlight>
                  <a:srgbClr val="FFFFFF"/>
                </a:highlight>
              </a:rPr>
              <a:t>)).</a:t>
            </a:r>
            <a:r>
              <a:rPr lang="en-US" sz="1000" dirty="0" err="1">
                <a:solidFill>
                  <a:srgbClr val="000000"/>
                </a:solidFill>
                <a:highlight>
                  <a:srgbClr val="FFFFFF"/>
                </a:highlight>
              </a:rPr>
              <a:t>astype</a:t>
            </a:r>
            <a:r>
              <a:rPr lang="en-US" sz="1000" b="1" dirty="0">
                <a:solidFill>
                  <a:srgbClr val="000080"/>
                </a:solidFill>
                <a:highlight>
                  <a:srgbClr val="FFFFFF"/>
                </a:highlight>
              </a:rPr>
              <a:t>(</a:t>
            </a:r>
            <a:r>
              <a:rPr lang="en-US" sz="1000" dirty="0" err="1">
                <a:solidFill>
                  <a:srgbClr val="000000"/>
                </a:solidFill>
                <a:highlight>
                  <a:srgbClr val="FFFFFF"/>
                </a:highlight>
              </a:rPr>
              <a:t>int</a:t>
            </a:r>
            <a:r>
              <a:rPr lang="en-US" sz="1000" b="1" dirty="0">
                <a:solidFill>
                  <a:srgbClr val="000080"/>
                </a:solidFill>
                <a:highlight>
                  <a:srgbClr val="FFFFFF"/>
                </a:highlight>
              </a:rPr>
              <a:t>),</a:t>
            </a:r>
            <a:r>
              <a:rPr lang="en-US" sz="1000" dirty="0">
                <a:solidFill>
                  <a:srgbClr val="000000"/>
                </a:solidFill>
                <a:highlight>
                  <a:srgbClr val="FFFFFF"/>
                </a:highlight>
              </a:rPr>
              <a:t> values </a:t>
            </a:r>
            <a:r>
              <a:rPr lang="en-US" sz="1000" b="1" dirty="0">
                <a:solidFill>
                  <a:srgbClr val="000080"/>
                </a:solidFill>
                <a:highlight>
                  <a:srgbClr val="FFFFFF"/>
                </a:highlight>
              </a:rPr>
              <a:t>=</a:t>
            </a:r>
            <a:r>
              <a:rPr lang="en-US" sz="1000" dirty="0">
                <a:solidFill>
                  <a:srgbClr val="000000"/>
                </a:solidFill>
                <a:highlight>
                  <a:srgbClr val="FFFFFF"/>
                </a:highlight>
              </a:rPr>
              <a:t> X</a:t>
            </a:r>
            <a:r>
              <a:rPr lang="en-US" sz="1000" b="1" dirty="0">
                <a:solidFill>
                  <a:srgbClr val="000080"/>
                </a:solidFill>
                <a:highlight>
                  <a:srgbClr val="FFFFFF"/>
                </a:highlight>
              </a:rPr>
              <a:t>,</a:t>
            </a:r>
            <a:r>
              <a:rPr lang="en-US" sz="1000" dirty="0">
                <a:solidFill>
                  <a:srgbClr val="000000"/>
                </a:solidFill>
                <a:highlight>
                  <a:srgbClr val="FFFFFF"/>
                </a:highlight>
              </a:rPr>
              <a:t> axis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a:solidFill>
                  <a:srgbClr val="FF0000"/>
                </a:solidFill>
                <a:highlight>
                  <a:srgbClr val="FFFFFF"/>
                </a:highlight>
              </a:rPr>
              <a:t>1</a:t>
            </a:r>
            <a:r>
              <a:rPr lang="en-US" sz="1000" b="1" dirty="0">
                <a:solidFill>
                  <a:srgbClr val="000080"/>
                </a:solidFill>
                <a:highlight>
                  <a:srgbClr val="FFFFFF"/>
                </a:highlight>
              </a:rPr>
              <a:t>)</a:t>
            </a:r>
            <a:endParaRPr lang="en-US" sz="1000" dirty="0">
              <a:solidFill>
                <a:srgbClr val="000000"/>
              </a:solidFill>
              <a:highlight>
                <a:srgbClr val="FFFFFF"/>
              </a:highlight>
            </a:endParaRPr>
          </a:p>
          <a:p>
            <a:r>
              <a:rPr lang="nl-NL" sz="1000" dirty="0">
                <a:solidFill>
                  <a:srgbClr val="000000"/>
                </a:solidFill>
                <a:highlight>
                  <a:srgbClr val="FFFFFF"/>
                </a:highlight>
              </a:rPr>
              <a:t>X_opt </a:t>
            </a:r>
            <a:r>
              <a:rPr lang="nl-NL" sz="1000" b="1" dirty="0">
                <a:solidFill>
                  <a:srgbClr val="000080"/>
                </a:solidFill>
                <a:highlight>
                  <a:srgbClr val="FFFFFF"/>
                </a:highlight>
              </a:rPr>
              <a:t>=</a:t>
            </a:r>
            <a:r>
              <a:rPr lang="nl-NL" sz="1000" dirty="0">
                <a:solidFill>
                  <a:srgbClr val="000000"/>
                </a:solidFill>
                <a:highlight>
                  <a:srgbClr val="FFFFFF"/>
                </a:highlight>
              </a:rPr>
              <a:t> X</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b="1" dirty="0">
                <a:solidFill>
                  <a:srgbClr val="000080"/>
                </a:solidFill>
                <a:highlight>
                  <a:srgbClr val="FFFFFF"/>
                </a:highlight>
              </a:rPr>
              <a:t>[</a:t>
            </a:r>
            <a:r>
              <a:rPr lang="nl-NL" sz="1000" dirty="0">
                <a:solidFill>
                  <a:srgbClr val="FF0000"/>
                </a:solidFill>
                <a:highlight>
                  <a:srgbClr val="FFFFFF"/>
                </a:highlight>
              </a:rPr>
              <a:t>0</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1</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2</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3</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4</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5</a:t>
            </a:r>
            <a:r>
              <a:rPr lang="nl-NL" sz="1000" b="1" dirty="0">
                <a:solidFill>
                  <a:srgbClr val="000080"/>
                </a:solidFill>
                <a:highlight>
                  <a:srgbClr val="FFFFFF"/>
                </a:highlight>
              </a:rPr>
              <a:t>]]</a:t>
            </a:r>
            <a:endParaRPr lang="nl-NL"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sm</a:t>
            </a:r>
            <a:r>
              <a:rPr lang="en-US" sz="1000" b="1" dirty="0" err="1">
                <a:solidFill>
                  <a:srgbClr val="000080"/>
                </a:solidFill>
                <a:highlight>
                  <a:srgbClr val="FFFFFF"/>
                </a:highlight>
              </a:rPr>
              <a:t>.</a:t>
            </a:r>
            <a:r>
              <a:rPr lang="en-US" sz="1000" dirty="0" err="1">
                <a:solidFill>
                  <a:srgbClr val="000000"/>
                </a:solidFill>
                <a:highlight>
                  <a:srgbClr val="FFFFFF"/>
                </a:highlight>
              </a:rPr>
              <a:t>OLS</a:t>
            </a:r>
            <a:r>
              <a:rPr lang="en-US" sz="1000" b="1" dirty="0">
                <a:solidFill>
                  <a:srgbClr val="000080"/>
                </a:solidFill>
                <a:highlight>
                  <a:srgbClr val="FFFFFF"/>
                </a:highlight>
              </a:rPr>
              <a:t>(</a:t>
            </a:r>
            <a:r>
              <a:rPr lang="en-US" sz="1000" dirty="0" err="1">
                <a:solidFill>
                  <a:srgbClr val="000000"/>
                </a:solidFill>
                <a:highlight>
                  <a:srgbClr val="FFFFFF"/>
                </a:highlight>
              </a:rPr>
              <a:t>endog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y</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exog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X_opt</a:t>
            </a:r>
            <a:r>
              <a:rPr lang="en-US" sz="1000" b="1" dirty="0">
                <a:solidFill>
                  <a:srgbClr val="000080"/>
                </a:solidFill>
                <a:highlight>
                  <a:srgbClr val="FFFFFF"/>
                </a:highlight>
              </a:rPr>
              <a:t>).</a:t>
            </a:r>
            <a:r>
              <a:rPr lang="en-US" sz="1000" dirty="0">
                <a:solidFill>
                  <a:srgbClr val="000000"/>
                </a:solidFill>
                <a:highlight>
                  <a:srgbClr val="FFFFFF"/>
                </a:highlight>
              </a:rPr>
              <a:t>fit</a:t>
            </a:r>
            <a:r>
              <a:rPr lang="en-US" sz="1000" b="1" dirty="0">
                <a:solidFill>
                  <a:srgbClr val="000080"/>
                </a:solidFill>
                <a:highlight>
                  <a:srgbClr val="FFFFFF"/>
                </a:highlight>
              </a:rPr>
              <a:t>()</a:t>
            </a:r>
            <a:endParaRPr lang="en-US"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b="1" dirty="0" err="1">
                <a:solidFill>
                  <a:srgbClr val="000080"/>
                </a:solidFill>
                <a:highlight>
                  <a:srgbClr val="FFFFFF"/>
                </a:highlight>
              </a:rPr>
              <a:t>.</a:t>
            </a:r>
            <a:r>
              <a:rPr lang="en-US" sz="1000" dirty="0" err="1">
                <a:solidFill>
                  <a:srgbClr val="000000"/>
                </a:solidFill>
                <a:highlight>
                  <a:srgbClr val="FFFFFF"/>
                </a:highlight>
              </a:rPr>
              <a:t>summary</a:t>
            </a:r>
            <a:r>
              <a:rPr lang="en-US" sz="1000" b="1" dirty="0">
                <a:solidFill>
                  <a:srgbClr val="000080"/>
                </a:solidFill>
                <a:highlight>
                  <a:srgbClr val="FFFFFF"/>
                </a:highlight>
              </a:rPr>
              <a:t>()</a:t>
            </a:r>
            <a:endParaRPr lang="en-US" sz="1000" dirty="0">
              <a:solidFill>
                <a:srgbClr val="000000"/>
              </a:solidFill>
              <a:highlight>
                <a:srgbClr val="FFFFFF"/>
              </a:highlight>
            </a:endParaRPr>
          </a:p>
          <a:p>
            <a:endParaRPr lang="en-US" sz="1000" dirty="0">
              <a:solidFill>
                <a:srgbClr val="000000"/>
              </a:solidFill>
              <a:highlight>
                <a:srgbClr val="FFFFFF"/>
              </a:highlight>
            </a:endParaRPr>
          </a:p>
          <a:p>
            <a:r>
              <a:rPr lang="nl-NL" sz="1000" dirty="0">
                <a:solidFill>
                  <a:srgbClr val="000000"/>
                </a:solidFill>
                <a:highlight>
                  <a:srgbClr val="FFFFFF"/>
                </a:highlight>
              </a:rPr>
              <a:t>X_opt </a:t>
            </a:r>
            <a:r>
              <a:rPr lang="nl-NL" sz="1000" b="1" dirty="0">
                <a:solidFill>
                  <a:srgbClr val="000080"/>
                </a:solidFill>
                <a:highlight>
                  <a:srgbClr val="FFFFFF"/>
                </a:highlight>
              </a:rPr>
              <a:t>=</a:t>
            </a:r>
            <a:r>
              <a:rPr lang="nl-NL" sz="1000" dirty="0">
                <a:solidFill>
                  <a:srgbClr val="000000"/>
                </a:solidFill>
                <a:highlight>
                  <a:srgbClr val="FFFFFF"/>
                </a:highlight>
              </a:rPr>
              <a:t> X</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b="1" dirty="0">
                <a:solidFill>
                  <a:srgbClr val="000080"/>
                </a:solidFill>
                <a:highlight>
                  <a:srgbClr val="FFFFFF"/>
                </a:highlight>
              </a:rPr>
              <a:t>[</a:t>
            </a:r>
            <a:r>
              <a:rPr lang="nl-NL" sz="1000" dirty="0">
                <a:solidFill>
                  <a:srgbClr val="FF0000"/>
                </a:solidFill>
                <a:highlight>
                  <a:srgbClr val="FFFFFF"/>
                </a:highlight>
              </a:rPr>
              <a:t>0</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1</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3</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4</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5</a:t>
            </a:r>
            <a:r>
              <a:rPr lang="nl-NL" sz="1000" b="1" dirty="0">
                <a:solidFill>
                  <a:srgbClr val="000080"/>
                </a:solidFill>
                <a:highlight>
                  <a:srgbClr val="FFFFFF"/>
                </a:highlight>
              </a:rPr>
              <a:t>]]</a:t>
            </a:r>
            <a:endParaRPr lang="nl-NL"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sm</a:t>
            </a:r>
            <a:r>
              <a:rPr lang="en-US" sz="1000" b="1" dirty="0" err="1">
                <a:solidFill>
                  <a:srgbClr val="000080"/>
                </a:solidFill>
                <a:highlight>
                  <a:srgbClr val="FFFFFF"/>
                </a:highlight>
              </a:rPr>
              <a:t>.</a:t>
            </a:r>
            <a:r>
              <a:rPr lang="en-US" sz="1000" dirty="0" err="1">
                <a:solidFill>
                  <a:srgbClr val="000000"/>
                </a:solidFill>
                <a:highlight>
                  <a:srgbClr val="FFFFFF"/>
                </a:highlight>
              </a:rPr>
              <a:t>OLS</a:t>
            </a:r>
            <a:r>
              <a:rPr lang="en-US" sz="1000" b="1" dirty="0">
                <a:solidFill>
                  <a:srgbClr val="000080"/>
                </a:solidFill>
                <a:highlight>
                  <a:srgbClr val="FFFFFF"/>
                </a:highlight>
              </a:rPr>
              <a:t>(</a:t>
            </a:r>
            <a:r>
              <a:rPr lang="en-US" sz="1000" dirty="0" err="1">
                <a:solidFill>
                  <a:srgbClr val="000000"/>
                </a:solidFill>
                <a:highlight>
                  <a:srgbClr val="FFFFFF"/>
                </a:highlight>
              </a:rPr>
              <a:t>endog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y</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exog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X_opt</a:t>
            </a:r>
            <a:r>
              <a:rPr lang="en-US" sz="1000" b="1" dirty="0">
                <a:solidFill>
                  <a:srgbClr val="000080"/>
                </a:solidFill>
                <a:highlight>
                  <a:srgbClr val="FFFFFF"/>
                </a:highlight>
              </a:rPr>
              <a:t>).</a:t>
            </a:r>
            <a:r>
              <a:rPr lang="en-US" sz="1000" dirty="0">
                <a:solidFill>
                  <a:srgbClr val="000000"/>
                </a:solidFill>
                <a:highlight>
                  <a:srgbClr val="FFFFFF"/>
                </a:highlight>
              </a:rPr>
              <a:t>fit</a:t>
            </a:r>
            <a:r>
              <a:rPr lang="en-US" sz="1000" b="1" dirty="0">
                <a:solidFill>
                  <a:srgbClr val="000080"/>
                </a:solidFill>
                <a:highlight>
                  <a:srgbClr val="FFFFFF"/>
                </a:highlight>
              </a:rPr>
              <a:t>()</a:t>
            </a:r>
            <a:endParaRPr lang="en-US"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b="1" dirty="0" err="1">
                <a:solidFill>
                  <a:srgbClr val="000080"/>
                </a:solidFill>
                <a:highlight>
                  <a:srgbClr val="FFFFFF"/>
                </a:highlight>
              </a:rPr>
              <a:t>.</a:t>
            </a:r>
            <a:r>
              <a:rPr lang="en-US" sz="1000" dirty="0" err="1">
                <a:solidFill>
                  <a:srgbClr val="000000"/>
                </a:solidFill>
                <a:highlight>
                  <a:srgbClr val="FFFFFF"/>
                </a:highlight>
              </a:rPr>
              <a:t>summary</a:t>
            </a:r>
            <a:r>
              <a:rPr lang="en-US" sz="1000" b="1" dirty="0">
                <a:solidFill>
                  <a:srgbClr val="000080"/>
                </a:solidFill>
                <a:highlight>
                  <a:srgbClr val="FFFFFF"/>
                </a:highlight>
              </a:rPr>
              <a:t>()</a:t>
            </a:r>
            <a:endParaRPr lang="en-US" sz="1000" dirty="0">
              <a:solidFill>
                <a:srgbClr val="000000"/>
              </a:solidFill>
              <a:highlight>
                <a:srgbClr val="FFFFFF"/>
              </a:highlight>
            </a:endParaRPr>
          </a:p>
          <a:p>
            <a:endParaRPr lang="en-US" sz="1000" dirty="0">
              <a:solidFill>
                <a:srgbClr val="000000"/>
              </a:solidFill>
              <a:highlight>
                <a:srgbClr val="FFFFFF"/>
              </a:highlight>
            </a:endParaRPr>
          </a:p>
          <a:p>
            <a:r>
              <a:rPr lang="nl-NL" sz="1000" dirty="0">
                <a:solidFill>
                  <a:srgbClr val="000000"/>
                </a:solidFill>
                <a:highlight>
                  <a:srgbClr val="FFFFFF"/>
                </a:highlight>
              </a:rPr>
              <a:t>X_opt </a:t>
            </a:r>
            <a:r>
              <a:rPr lang="nl-NL" sz="1000" b="1" dirty="0">
                <a:solidFill>
                  <a:srgbClr val="000080"/>
                </a:solidFill>
                <a:highlight>
                  <a:srgbClr val="FFFFFF"/>
                </a:highlight>
              </a:rPr>
              <a:t>=</a:t>
            </a:r>
            <a:r>
              <a:rPr lang="nl-NL" sz="1000" dirty="0">
                <a:solidFill>
                  <a:srgbClr val="000000"/>
                </a:solidFill>
                <a:highlight>
                  <a:srgbClr val="FFFFFF"/>
                </a:highlight>
              </a:rPr>
              <a:t> X</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b="1" dirty="0">
                <a:solidFill>
                  <a:srgbClr val="000080"/>
                </a:solidFill>
                <a:highlight>
                  <a:srgbClr val="FFFFFF"/>
                </a:highlight>
              </a:rPr>
              <a:t>[</a:t>
            </a:r>
            <a:r>
              <a:rPr lang="nl-NL" sz="1000" dirty="0">
                <a:solidFill>
                  <a:srgbClr val="FF0000"/>
                </a:solidFill>
                <a:highlight>
                  <a:srgbClr val="FFFFFF"/>
                </a:highlight>
              </a:rPr>
              <a:t>0</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3</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4</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5</a:t>
            </a:r>
            <a:r>
              <a:rPr lang="nl-NL" sz="1000" b="1" dirty="0">
                <a:solidFill>
                  <a:srgbClr val="000080"/>
                </a:solidFill>
                <a:highlight>
                  <a:srgbClr val="FFFFFF"/>
                </a:highlight>
              </a:rPr>
              <a:t>]]</a:t>
            </a:r>
            <a:endParaRPr lang="nl-NL"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sm</a:t>
            </a:r>
            <a:r>
              <a:rPr lang="en-US" sz="1000" b="1" dirty="0" err="1">
                <a:solidFill>
                  <a:srgbClr val="000080"/>
                </a:solidFill>
                <a:highlight>
                  <a:srgbClr val="FFFFFF"/>
                </a:highlight>
              </a:rPr>
              <a:t>.</a:t>
            </a:r>
            <a:r>
              <a:rPr lang="en-US" sz="1000" dirty="0" err="1">
                <a:solidFill>
                  <a:srgbClr val="000000"/>
                </a:solidFill>
                <a:highlight>
                  <a:srgbClr val="FFFFFF"/>
                </a:highlight>
              </a:rPr>
              <a:t>OLS</a:t>
            </a:r>
            <a:r>
              <a:rPr lang="en-US" sz="1000" b="1" dirty="0">
                <a:solidFill>
                  <a:srgbClr val="000080"/>
                </a:solidFill>
                <a:highlight>
                  <a:srgbClr val="FFFFFF"/>
                </a:highlight>
              </a:rPr>
              <a:t>(</a:t>
            </a:r>
            <a:r>
              <a:rPr lang="en-US" sz="1000" dirty="0" err="1">
                <a:solidFill>
                  <a:srgbClr val="000000"/>
                </a:solidFill>
                <a:highlight>
                  <a:srgbClr val="FFFFFF"/>
                </a:highlight>
              </a:rPr>
              <a:t>endog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y</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exog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X_opt</a:t>
            </a:r>
            <a:r>
              <a:rPr lang="en-US" sz="1000" b="1" dirty="0">
                <a:solidFill>
                  <a:srgbClr val="000080"/>
                </a:solidFill>
                <a:highlight>
                  <a:srgbClr val="FFFFFF"/>
                </a:highlight>
              </a:rPr>
              <a:t>).</a:t>
            </a:r>
            <a:r>
              <a:rPr lang="en-US" sz="1000" dirty="0">
                <a:solidFill>
                  <a:srgbClr val="000000"/>
                </a:solidFill>
                <a:highlight>
                  <a:srgbClr val="FFFFFF"/>
                </a:highlight>
              </a:rPr>
              <a:t>fit</a:t>
            </a:r>
            <a:r>
              <a:rPr lang="en-US" sz="1000" b="1" dirty="0">
                <a:solidFill>
                  <a:srgbClr val="000080"/>
                </a:solidFill>
                <a:highlight>
                  <a:srgbClr val="FFFFFF"/>
                </a:highlight>
              </a:rPr>
              <a:t>()</a:t>
            </a:r>
            <a:endParaRPr lang="en-US"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b="1" dirty="0" err="1">
                <a:solidFill>
                  <a:srgbClr val="000080"/>
                </a:solidFill>
                <a:highlight>
                  <a:srgbClr val="FFFFFF"/>
                </a:highlight>
              </a:rPr>
              <a:t>.</a:t>
            </a:r>
            <a:r>
              <a:rPr lang="en-US" sz="1000" dirty="0" err="1">
                <a:solidFill>
                  <a:srgbClr val="000000"/>
                </a:solidFill>
                <a:highlight>
                  <a:srgbClr val="FFFFFF"/>
                </a:highlight>
              </a:rPr>
              <a:t>summary</a:t>
            </a:r>
            <a:r>
              <a:rPr lang="en-US" sz="1000" b="1" dirty="0">
                <a:solidFill>
                  <a:srgbClr val="000080"/>
                </a:solidFill>
                <a:highlight>
                  <a:srgbClr val="FFFFFF"/>
                </a:highlight>
              </a:rPr>
              <a:t>()</a:t>
            </a:r>
            <a:endParaRPr lang="en-US" sz="1000" dirty="0">
              <a:solidFill>
                <a:srgbClr val="000000"/>
              </a:solidFill>
              <a:highlight>
                <a:srgbClr val="FFFFFF"/>
              </a:highlight>
            </a:endParaRPr>
          </a:p>
          <a:p>
            <a:endParaRPr lang="en-US" sz="1000" dirty="0">
              <a:solidFill>
                <a:srgbClr val="000000"/>
              </a:solidFill>
              <a:highlight>
                <a:srgbClr val="FFFFFF"/>
              </a:highlight>
            </a:endParaRPr>
          </a:p>
          <a:p>
            <a:r>
              <a:rPr lang="nl-NL" sz="1000" dirty="0">
                <a:solidFill>
                  <a:srgbClr val="000000"/>
                </a:solidFill>
                <a:highlight>
                  <a:srgbClr val="FFFFFF"/>
                </a:highlight>
              </a:rPr>
              <a:t>X_opt </a:t>
            </a:r>
            <a:r>
              <a:rPr lang="nl-NL" sz="1000" b="1" dirty="0">
                <a:solidFill>
                  <a:srgbClr val="000080"/>
                </a:solidFill>
                <a:highlight>
                  <a:srgbClr val="FFFFFF"/>
                </a:highlight>
              </a:rPr>
              <a:t>=</a:t>
            </a:r>
            <a:r>
              <a:rPr lang="nl-NL" sz="1000" dirty="0">
                <a:solidFill>
                  <a:srgbClr val="000000"/>
                </a:solidFill>
                <a:highlight>
                  <a:srgbClr val="FFFFFF"/>
                </a:highlight>
              </a:rPr>
              <a:t> X</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b="1" dirty="0">
                <a:solidFill>
                  <a:srgbClr val="000080"/>
                </a:solidFill>
                <a:highlight>
                  <a:srgbClr val="FFFFFF"/>
                </a:highlight>
              </a:rPr>
              <a:t>[</a:t>
            </a:r>
            <a:r>
              <a:rPr lang="nl-NL" sz="1000" dirty="0">
                <a:solidFill>
                  <a:srgbClr val="FF0000"/>
                </a:solidFill>
                <a:highlight>
                  <a:srgbClr val="FFFFFF"/>
                </a:highlight>
              </a:rPr>
              <a:t>0</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3</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5</a:t>
            </a:r>
            <a:r>
              <a:rPr lang="nl-NL" sz="1000" b="1" dirty="0">
                <a:solidFill>
                  <a:srgbClr val="000080"/>
                </a:solidFill>
                <a:highlight>
                  <a:srgbClr val="FFFFFF"/>
                </a:highlight>
              </a:rPr>
              <a:t>]]</a:t>
            </a:r>
            <a:endParaRPr lang="nl-NL"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sm</a:t>
            </a:r>
            <a:r>
              <a:rPr lang="en-US" sz="1000" b="1" dirty="0" err="1">
                <a:solidFill>
                  <a:srgbClr val="000080"/>
                </a:solidFill>
                <a:highlight>
                  <a:srgbClr val="FFFFFF"/>
                </a:highlight>
              </a:rPr>
              <a:t>.</a:t>
            </a:r>
            <a:r>
              <a:rPr lang="en-US" sz="1000" dirty="0" err="1">
                <a:solidFill>
                  <a:srgbClr val="000000"/>
                </a:solidFill>
                <a:highlight>
                  <a:srgbClr val="FFFFFF"/>
                </a:highlight>
              </a:rPr>
              <a:t>OLS</a:t>
            </a:r>
            <a:r>
              <a:rPr lang="en-US" sz="1000" b="1" dirty="0">
                <a:solidFill>
                  <a:srgbClr val="000080"/>
                </a:solidFill>
                <a:highlight>
                  <a:srgbClr val="FFFFFF"/>
                </a:highlight>
              </a:rPr>
              <a:t>(</a:t>
            </a:r>
            <a:r>
              <a:rPr lang="en-US" sz="1000" dirty="0" err="1">
                <a:solidFill>
                  <a:srgbClr val="000000"/>
                </a:solidFill>
                <a:highlight>
                  <a:srgbClr val="FFFFFF"/>
                </a:highlight>
              </a:rPr>
              <a:t>endog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y</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exog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X_opt</a:t>
            </a:r>
            <a:r>
              <a:rPr lang="en-US" sz="1000" b="1" dirty="0">
                <a:solidFill>
                  <a:srgbClr val="000080"/>
                </a:solidFill>
                <a:highlight>
                  <a:srgbClr val="FFFFFF"/>
                </a:highlight>
              </a:rPr>
              <a:t>).</a:t>
            </a:r>
            <a:r>
              <a:rPr lang="en-US" sz="1000" dirty="0">
                <a:solidFill>
                  <a:srgbClr val="000000"/>
                </a:solidFill>
                <a:highlight>
                  <a:srgbClr val="FFFFFF"/>
                </a:highlight>
              </a:rPr>
              <a:t>fit</a:t>
            </a:r>
            <a:r>
              <a:rPr lang="en-US" sz="1000" b="1" dirty="0">
                <a:solidFill>
                  <a:srgbClr val="000080"/>
                </a:solidFill>
                <a:highlight>
                  <a:srgbClr val="FFFFFF"/>
                </a:highlight>
              </a:rPr>
              <a:t>()</a:t>
            </a:r>
            <a:endParaRPr lang="en-US"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b="1" dirty="0" err="1">
                <a:solidFill>
                  <a:srgbClr val="000080"/>
                </a:solidFill>
                <a:highlight>
                  <a:srgbClr val="FFFFFF"/>
                </a:highlight>
              </a:rPr>
              <a:t>.</a:t>
            </a:r>
            <a:r>
              <a:rPr lang="en-US" sz="1000" dirty="0" err="1">
                <a:solidFill>
                  <a:srgbClr val="000000"/>
                </a:solidFill>
                <a:highlight>
                  <a:srgbClr val="FFFFFF"/>
                </a:highlight>
              </a:rPr>
              <a:t>summary</a:t>
            </a:r>
            <a:r>
              <a:rPr lang="en-US" sz="1000" b="1" dirty="0">
                <a:solidFill>
                  <a:srgbClr val="000080"/>
                </a:solidFill>
                <a:highlight>
                  <a:srgbClr val="FFFFFF"/>
                </a:highlight>
              </a:rPr>
              <a:t>()</a:t>
            </a:r>
            <a:endParaRPr lang="en-US" sz="1000" dirty="0">
              <a:solidFill>
                <a:srgbClr val="000000"/>
              </a:solidFill>
              <a:highlight>
                <a:srgbClr val="FFFFFF"/>
              </a:highlight>
            </a:endParaRPr>
          </a:p>
          <a:p>
            <a:r>
              <a:rPr lang="en-US" sz="1000" dirty="0" err="1">
                <a:solidFill>
                  <a:srgbClr val="000000"/>
                </a:solidFill>
                <a:highlight>
                  <a:srgbClr val="FFFFFF"/>
                </a:highlight>
              </a:rPr>
              <a:t>X_opt</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X</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FF0000"/>
                </a:solidFill>
                <a:highlight>
                  <a:srgbClr val="FFFFFF"/>
                </a:highlight>
              </a:rPr>
              <a:t>0</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a:solidFill>
                  <a:srgbClr val="FF0000"/>
                </a:solidFill>
                <a:highlight>
                  <a:srgbClr val="FFFFFF"/>
                </a:highlight>
              </a:rPr>
              <a:t>3</a:t>
            </a:r>
            <a:r>
              <a:rPr lang="en-US" sz="1000" b="1" dirty="0">
                <a:solidFill>
                  <a:srgbClr val="000080"/>
                </a:solidFill>
                <a:highlight>
                  <a:srgbClr val="FFFFFF"/>
                </a:highlight>
              </a:rPr>
              <a:t>]]</a:t>
            </a:r>
            <a:endParaRPr lang="en-US"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sm</a:t>
            </a:r>
            <a:r>
              <a:rPr lang="en-US" sz="1000" b="1" dirty="0" err="1">
                <a:solidFill>
                  <a:srgbClr val="000080"/>
                </a:solidFill>
                <a:highlight>
                  <a:srgbClr val="FFFFFF"/>
                </a:highlight>
              </a:rPr>
              <a:t>.</a:t>
            </a:r>
            <a:r>
              <a:rPr lang="en-US" sz="1000" dirty="0" err="1">
                <a:solidFill>
                  <a:srgbClr val="000000"/>
                </a:solidFill>
                <a:highlight>
                  <a:srgbClr val="FFFFFF"/>
                </a:highlight>
              </a:rPr>
              <a:t>OLS</a:t>
            </a:r>
            <a:r>
              <a:rPr lang="en-US" sz="1000" b="1" dirty="0">
                <a:solidFill>
                  <a:srgbClr val="000080"/>
                </a:solidFill>
                <a:highlight>
                  <a:srgbClr val="FFFFFF"/>
                </a:highlight>
              </a:rPr>
              <a:t>(</a:t>
            </a:r>
            <a:r>
              <a:rPr lang="en-US" sz="1000" dirty="0" err="1">
                <a:solidFill>
                  <a:srgbClr val="000000"/>
                </a:solidFill>
                <a:highlight>
                  <a:srgbClr val="FFFFFF"/>
                </a:highlight>
              </a:rPr>
              <a:t>endog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y</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exog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X_opt</a:t>
            </a:r>
            <a:r>
              <a:rPr lang="en-US" sz="1000" b="1" dirty="0">
                <a:solidFill>
                  <a:srgbClr val="000080"/>
                </a:solidFill>
                <a:highlight>
                  <a:srgbClr val="FFFFFF"/>
                </a:highlight>
              </a:rPr>
              <a:t>).</a:t>
            </a:r>
            <a:r>
              <a:rPr lang="en-US" sz="1000" dirty="0">
                <a:solidFill>
                  <a:srgbClr val="000000"/>
                </a:solidFill>
                <a:highlight>
                  <a:srgbClr val="FFFFFF"/>
                </a:highlight>
              </a:rPr>
              <a:t>fit</a:t>
            </a:r>
            <a:r>
              <a:rPr lang="en-US" sz="1000" b="1" dirty="0">
                <a:solidFill>
                  <a:srgbClr val="000080"/>
                </a:solidFill>
                <a:highlight>
                  <a:srgbClr val="FFFFFF"/>
                </a:highlight>
              </a:rPr>
              <a:t>()</a:t>
            </a:r>
            <a:endParaRPr lang="en-US"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b="1" dirty="0" err="1">
                <a:solidFill>
                  <a:srgbClr val="000080"/>
                </a:solidFill>
                <a:highlight>
                  <a:srgbClr val="FFFFFF"/>
                </a:highlight>
              </a:rPr>
              <a:t>.</a:t>
            </a:r>
            <a:r>
              <a:rPr lang="en-US" sz="1000" dirty="0" err="1">
                <a:solidFill>
                  <a:srgbClr val="000000"/>
                </a:solidFill>
                <a:highlight>
                  <a:srgbClr val="FFFFFF"/>
                </a:highlight>
              </a:rPr>
              <a:t>summary</a:t>
            </a:r>
            <a:r>
              <a:rPr lang="en-US" sz="1000" b="1" dirty="0">
                <a:solidFill>
                  <a:srgbClr val="000080"/>
                </a:solidFill>
                <a:highlight>
                  <a:srgbClr val="FFFFFF"/>
                </a:highlight>
              </a:rPr>
              <a:t>()</a:t>
            </a:r>
            <a:endParaRPr lang="en-US" sz="1000" dirty="0"/>
          </a:p>
        </p:txBody>
      </p:sp>
      <p:sp>
        <p:nvSpPr>
          <p:cNvPr id="6" name="Rectangle 5"/>
          <p:cNvSpPr/>
          <p:nvPr/>
        </p:nvSpPr>
        <p:spPr>
          <a:xfrm>
            <a:off x="10058389" y="3108961"/>
            <a:ext cx="457212" cy="60682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 name="Date Placeholder 6"/>
          <p:cNvSpPr>
            <a:spLocks noGrp="1"/>
          </p:cNvSpPr>
          <p:nvPr>
            <p:ph type="dt" sz="half" idx="10"/>
          </p:nvPr>
        </p:nvSpPr>
        <p:spPr/>
        <p:txBody>
          <a:bodyPr/>
          <a:lstStyle/>
          <a:p>
            <a:fld id="{2652FC1E-8331-43F9-94AC-BC8A46B6229F}" type="datetime2">
              <a:rPr lang="en-US" smtClean="0"/>
              <a:t>Saturday, January 19, 2019</a:t>
            </a:fld>
            <a:endParaRPr lang="en-US"/>
          </a:p>
        </p:txBody>
      </p:sp>
      <p:sp>
        <p:nvSpPr>
          <p:cNvPr id="8" name="Footer Placeholder 7"/>
          <p:cNvSpPr>
            <a:spLocks noGrp="1"/>
          </p:cNvSpPr>
          <p:nvPr>
            <p:ph type="ftr" sz="quarter" idx="11"/>
          </p:nvPr>
        </p:nvSpPr>
        <p:spPr/>
        <p:txBody>
          <a:bodyPr/>
          <a:lstStyle/>
          <a:p>
            <a:r>
              <a:rPr lang="en-US" smtClean="0"/>
              <a:t>sai Prasad Ashila</a:t>
            </a:r>
            <a:endParaRPr lang="en-US"/>
          </a:p>
        </p:txBody>
      </p:sp>
      <p:sp>
        <p:nvSpPr>
          <p:cNvPr id="9" name="Slide Number Placeholder 8"/>
          <p:cNvSpPr>
            <a:spLocks noGrp="1"/>
          </p:cNvSpPr>
          <p:nvPr>
            <p:ph type="sldNum" sz="quarter" idx="12"/>
          </p:nvPr>
        </p:nvSpPr>
        <p:spPr/>
        <p:txBody>
          <a:bodyPr/>
          <a:lstStyle/>
          <a:p>
            <a:fld id="{615D40AC-A62B-412C-A8B6-203EC4FF5FB6}" type="slidenum">
              <a:rPr lang="en-US" smtClean="0"/>
              <a:t>23</a:t>
            </a:fld>
            <a:endParaRPr lang="en-US"/>
          </a:p>
        </p:txBody>
      </p:sp>
    </p:spTree>
    <p:extLst>
      <p:ext uri="{BB962C8B-B14F-4D97-AF65-F5344CB8AC3E}">
        <p14:creationId xmlns:p14="http://schemas.microsoft.com/office/powerpoint/2010/main" val="1517367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31CACF93-C18B-47B7-8ADD-303BDBA8A78D}" type="datetime2">
              <a:rPr lang="en-US" smtClean="0"/>
              <a:t>Saturday, January 19, 2019</a:t>
            </a:fld>
            <a:endParaRPr lang="en-US"/>
          </a:p>
        </p:txBody>
      </p:sp>
      <p:sp>
        <p:nvSpPr>
          <p:cNvPr id="4" name="Footer Placeholder 3"/>
          <p:cNvSpPr>
            <a:spLocks noGrp="1"/>
          </p:cNvSpPr>
          <p:nvPr>
            <p:ph type="ftr" sz="quarter" idx="11"/>
          </p:nvPr>
        </p:nvSpPr>
        <p:spPr/>
        <p:txBody>
          <a:bodyPr/>
          <a:lstStyle/>
          <a:p>
            <a:r>
              <a:rPr lang="en-US" smtClean="0"/>
              <a:t>sai Prasad Ashila</a:t>
            </a:r>
            <a:endParaRPr lang="en-US"/>
          </a:p>
        </p:txBody>
      </p:sp>
      <p:sp>
        <p:nvSpPr>
          <p:cNvPr id="5" name="Slide Number Placeholder 4"/>
          <p:cNvSpPr>
            <a:spLocks noGrp="1"/>
          </p:cNvSpPr>
          <p:nvPr>
            <p:ph type="sldNum" sz="quarter" idx="12"/>
          </p:nvPr>
        </p:nvSpPr>
        <p:spPr/>
        <p:txBody>
          <a:bodyPr/>
          <a:lstStyle/>
          <a:p>
            <a:fld id="{615D40AC-A62B-412C-A8B6-203EC4FF5FB6}" type="slidenum">
              <a:rPr lang="en-US" smtClean="0"/>
              <a:t>24</a:t>
            </a:fld>
            <a:endParaRPr lang="en-US"/>
          </a:p>
        </p:txBody>
      </p:sp>
    </p:spTree>
    <p:extLst>
      <p:ext uri="{BB962C8B-B14F-4D97-AF65-F5344CB8AC3E}">
        <p14:creationId xmlns:p14="http://schemas.microsoft.com/office/powerpoint/2010/main" val="4077420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9886846F-C7EC-4E69-8A5B-7B5483915663}" type="datetime2">
              <a:rPr lang="en-US" smtClean="0"/>
              <a:t>Saturday, January 19, 2019</a:t>
            </a:fld>
            <a:endParaRPr lang="en-US"/>
          </a:p>
        </p:txBody>
      </p:sp>
      <p:sp>
        <p:nvSpPr>
          <p:cNvPr id="4" name="Footer Placeholder 3"/>
          <p:cNvSpPr>
            <a:spLocks noGrp="1"/>
          </p:cNvSpPr>
          <p:nvPr>
            <p:ph type="ftr" sz="quarter" idx="11"/>
          </p:nvPr>
        </p:nvSpPr>
        <p:spPr/>
        <p:txBody>
          <a:bodyPr/>
          <a:lstStyle/>
          <a:p>
            <a:r>
              <a:rPr lang="en-US" smtClean="0"/>
              <a:t>sai Prasad Ashila</a:t>
            </a:r>
            <a:endParaRPr lang="en-US"/>
          </a:p>
        </p:txBody>
      </p:sp>
      <p:sp>
        <p:nvSpPr>
          <p:cNvPr id="5" name="Slide Number Placeholder 4"/>
          <p:cNvSpPr>
            <a:spLocks noGrp="1"/>
          </p:cNvSpPr>
          <p:nvPr>
            <p:ph type="sldNum" sz="quarter" idx="12"/>
          </p:nvPr>
        </p:nvSpPr>
        <p:spPr/>
        <p:txBody>
          <a:bodyPr/>
          <a:lstStyle/>
          <a:p>
            <a:fld id="{615D40AC-A62B-412C-A8B6-203EC4FF5FB6}" type="slidenum">
              <a:rPr lang="en-US" smtClean="0"/>
              <a:t>25</a:t>
            </a:fld>
            <a:endParaRPr lang="en-US"/>
          </a:p>
        </p:txBody>
      </p:sp>
    </p:spTree>
    <p:extLst>
      <p:ext uri="{BB962C8B-B14F-4D97-AF65-F5344CB8AC3E}">
        <p14:creationId xmlns:p14="http://schemas.microsoft.com/office/powerpoint/2010/main" val="1687223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Multiple linear Regression</a:t>
            </a:r>
            <a:endParaRPr lang="en-US" dirty="0">
              <a:solidFill>
                <a:schemeClr val="accent1">
                  <a:lumMod val="75000"/>
                </a:schemeClr>
              </a:solidFill>
            </a:endParaRPr>
          </a:p>
        </p:txBody>
      </p:sp>
      <p:grpSp>
        <p:nvGrpSpPr>
          <p:cNvPr id="6" name="Group 5"/>
          <p:cNvGrpSpPr/>
          <p:nvPr/>
        </p:nvGrpSpPr>
        <p:grpSpPr>
          <a:xfrm>
            <a:off x="927525" y="2779328"/>
            <a:ext cx="6738851" cy="1290807"/>
            <a:chOff x="423949" y="1637606"/>
            <a:chExt cx="3873731" cy="415637"/>
          </a:xfrm>
        </p:grpSpPr>
        <p:sp>
          <p:nvSpPr>
            <p:cNvPr id="3" name="Rectangle 2"/>
            <p:cNvSpPr/>
            <p:nvPr/>
          </p:nvSpPr>
          <p:spPr>
            <a:xfrm>
              <a:off x="423949" y="1637606"/>
              <a:ext cx="3873731" cy="415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23950" y="1668212"/>
              <a:ext cx="3873730" cy="356772"/>
            </a:xfrm>
            <a:prstGeom prst="rect">
              <a:avLst/>
            </a:prstGeom>
            <a:noFill/>
          </p:spPr>
          <p:txBody>
            <a:bodyPr wrap="square" rtlCol="0">
              <a:spAutoFit/>
            </a:bodyPr>
            <a:lstStyle/>
            <a:p>
              <a:r>
                <a:rPr lang="en-US" b="1" i="1" u="sng" dirty="0" smtClean="0">
                  <a:solidFill>
                    <a:schemeClr val="bg1">
                      <a:lumMod val="95000"/>
                    </a:schemeClr>
                  </a:solidFill>
                </a:rPr>
                <a:t>Multiple </a:t>
              </a:r>
              <a:r>
                <a:rPr lang="en-US" b="1" i="1" u="sng" dirty="0">
                  <a:solidFill>
                    <a:schemeClr val="bg1">
                      <a:lumMod val="95000"/>
                    </a:schemeClr>
                  </a:solidFill>
                </a:rPr>
                <a:t>linear Regression </a:t>
              </a:r>
              <a:r>
                <a:rPr lang="en-US" dirty="0">
                  <a:solidFill>
                    <a:schemeClr val="bg1">
                      <a:lumMod val="95000"/>
                    </a:schemeClr>
                  </a:solidFill>
                </a:rPr>
                <a:t>: y = </a:t>
              </a:r>
              <a:r>
                <a:rPr lang="en-US" dirty="0" smtClean="0">
                  <a:solidFill>
                    <a:schemeClr val="bg1">
                      <a:lumMod val="95000"/>
                    </a:schemeClr>
                  </a:solidFill>
                </a:rPr>
                <a:t>a+bx</a:t>
              </a:r>
              <a:r>
                <a:rPr lang="en-US" baseline="-25000" dirty="0" smtClean="0">
                  <a:solidFill>
                    <a:schemeClr val="bg1">
                      <a:lumMod val="95000"/>
                    </a:schemeClr>
                  </a:solidFill>
                </a:rPr>
                <a:t>1</a:t>
              </a:r>
              <a:r>
                <a:rPr lang="en-US" dirty="0" smtClean="0">
                  <a:solidFill>
                    <a:schemeClr val="bg1">
                      <a:lumMod val="95000"/>
                    </a:schemeClr>
                  </a:solidFill>
                </a:rPr>
                <a:t>+cx</a:t>
              </a:r>
              <a:r>
                <a:rPr lang="en-US" baseline="-25000" dirty="0" smtClean="0">
                  <a:solidFill>
                    <a:schemeClr val="bg1">
                      <a:lumMod val="95000"/>
                    </a:schemeClr>
                  </a:solidFill>
                </a:rPr>
                <a:t>2</a:t>
              </a:r>
              <a:r>
                <a:rPr lang="en-US" dirty="0" smtClean="0">
                  <a:solidFill>
                    <a:schemeClr val="bg1">
                      <a:lumMod val="95000"/>
                    </a:schemeClr>
                  </a:solidFill>
                </a:rPr>
                <a:t>+dx</a:t>
              </a:r>
              <a:r>
                <a:rPr lang="en-US" baseline="-25000" dirty="0" smtClean="0">
                  <a:solidFill>
                    <a:schemeClr val="bg1">
                      <a:lumMod val="95000"/>
                    </a:schemeClr>
                  </a:solidFill>
                </a:rPr>
                <a:t>3</a:t>
              </a:r>
            </a:p>
            <a:p>
              <a:endParaRPr lang="en-US" baseline="-25000" dirty="0">
                <a:solidFill>
                  <a:schemeClr val="bg1">
                    <a:lumMod val="95000"/>
                  </a:schemeClr>
                </a:solidFill>
              </a:endParaRPr>
            </a:p>
            <a:p>
              <a:r>
                <a:rPr lang="en-US" dirty="0" smtClean="0">
                  <a:solidFill>
                    <a:schemeClr val="bg1">
                      <a:lumMod val="95000"/>
                    </a:schemeClr>
                  </a:solidFill>
                </a:rPr>
                <a:t>Where x1 ,x2 ,x3 are the independent variable and y is dependent variable. </a:t>
              </a:r>
              <a:endParaRPr lang="en-US" dirty="0">
                <a:solidFill>
                  <a:schemeClr val="bg1">
                    <a:lumMod val="95000"/>
                  </a:schemeClr>
                </a:solidFill>
              </a:endParaRPr>
            </a:p>
          </p:txBody>
        </p:sp>
      </p:grpSp>
      <p:grpSp>
        <p:nvGrpSpPr>
          <p:cNvPr id="7" name="Group 6"/>
          <p:cNvGrpSpPr/>
          <p:nvPr/>
        </p:nvGrpSpPr>
        <p:grpSpPr>
          <a:xfrm>
            <a:off x="576349" y="1790006"/>
            <a:ext cx="3873731" cy="415637"/>
            <a:chOff x="423949" y="1637606"/>
            <a:chExt cx="3873731" cy="415637"/>
          </a:xfrm>
        </p:grpSpPr>
        <p:sp>
          <p:nvSpPr>
            <p:cNvPr id="8" name="Rectangle 7"/>
            <p:cNvSpPr/>
            <p:nvPr/>
          </p:nvSpPr>
          <p:spPr>
            <a:xfrm>
              <a:off x="423949" y="1637606"/>
              <a:ext cx="3873731" cy="415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423950" y="1637607"/>
              <a:ext cx="3873730" cy="369332"/>
            </a:xfrm>
            <a:prstGeom prst="rect">
              <a:avLst/>
            </a:prstGeom>
            <a:noFill/>
          </p:spPr>
          <p:txBody>
            <a:bodyPr wrap="square" rtlCol="0">
              <a:spAutoFit/>
            </a:bodyPr>
            <a:lstStyle/>
            <a:p>
              <a:r>
                <a:rPr lang="en-US" b="1" i="1" u="sng" dirty="0">
                  <a:solidFill>
                    <a:schemeClr val="bg1">
                      <a:lumMod val="95000"/>
                    </a:schemeClr>
                  </a:solidFill>
                </a:rPr>
                <a:t>Simple linear Regression </a:t>
              </a:r>
              <a:r>
                <a:rPr lang="en-US" dirty="0">
                  <a:solidFill>
                    <a:schemeClr val="bg1">
                      <a:lumMod val="95000"/>
                    </a:schemeClr>
                  </a:solidFill>
                </a:rPr>
                <a:t>: y = </a:t>
              </a:r>
              <a:r>
                <a:rPr lang="en-US" dirty="0" err="1" smtClean="0">
                  <a:solidFill>
                    <a:schemeClr val="bg1">
                      <a:lumMod val="95000"/>
                    </a:schemeClr>
                  </a:solidFill>
                </a:rPr>
                <a:t>a+bx</a:t>
              </a:r>
              <a:endParaRPr lang="en-US" dirty="0">
                <a:solidFill>
                  <a:schemeClr val="bg1">
                    <a:lumMod val="95000"/>
                  </a:schemeClr>
                </a:solidFill>
              </a:endParaRPr>
            </a:p>
          </p:txBody>
        </p:sp>
      </p:grpSp>
      <p:grpSp>
        <p:nvGrpSpPr>
          <p:cNvPr id="10" name="Group 9"/>
          <p:cNvGrpSpPr/>
          <p:nvPr/>
        </p:nvGrpSpPr>
        <p:grpSpPr>
          <a:xfrm>
            <a:off x="2253043" y="4360091"/>
            <a:ext cx="6514260" cy="1812175"/>
            <a:chOff x="423949" y="1637606"/>
            <a:chExt cx="3940798" cy="707488"/>
          </a:xfrm>
        </p:grpSpPr>
        <p:sp>
          <p:nvSpPr>
            <p:cNvPr id="11" name="Rectangle 10"/>
            <p:cNvSpPr/>
            <p:nvPr/>
          </p:nvSpPr>
          <p:spPr>
            <a:xfrm>
              <a:off x="423949" y="1637606"/>
              <a:ext cx="3940798" cy="707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423950" y="1639649"/>
              <a:ext cx="3873730" cy="684903"/>
            </a:xfrm>
            <a:prstGeom prst="rect">
              <a:avLst/>
            </a:prstGeom>
            <a:noFill/>
          </p:spPr>
          <p:txBody>
            <a:bodyPr wrap="square" rtlCol="0">
              <a:spAutoFit/>
            </a:bodyPr>
            <a:lstStyle/>
            <a:p>
              <a:r>
                <a:rPr lang="en-US" b="1" i="1" u="sng" dirty="0" smtClean="0">
                  <a:solidFill>
                    <a:schemeClr val="bg1">
                      <a:lumMod val="95000"/>
                    </a:schemeClr>
                  </a:solidFill>
                </a:rPr>
                <a:t>Assumptions Of a Linear Regression</a:t>
              </a:r>
              <a:r>
                <a:rPr lang="en-US" dirty="0" smtClean="0">
                  <a:solidFill>
                    <a:schemeClr val="bg1">
                      <a:lumMod val="95000"/>
                    </a:schemeClr>
                  </a:solidFill>
                </a:rPr>
                <a:t>:</a:t>
              </a:r>
            </a:p>
            <a:p>
              <a:pPr marL="342900" indent="-342900">
                <a:buFont typeface="+mj-lt"/>
                <a:buAutoNum type="arabicPeriod"/>
              </a:pPr>
              <a:r>
                <a:rPr lang="en-US" dirty="0" smtClean="0">
                  <a:solidFill>
                    <a:schemeClr val="bg1">
                      <a:lumMod val="95000"/>
                    </a:schemeClr>
                  </a:solidFill>
                </a:rPr>
                <a:t>Linearity </a:t>
              </a:r>
            </a:p>
            <a:p>
              <a:pPr marL="342900" indent="-342900">
                <a:buFont typeface="+mj-lt"/>
                <a:buAutoNum type="arabicPeriod"/>
              </a:pPr>
              <a:r>
                <a:rPr lang="en-US" dirty="0" smtClean="0">
                  <a:solidFill>
                    <a:schemeClr val="bg1">
                      <a:lumMod val="95000"/>
                    </a:schemeClr>
                  </a:solidFill>
                </a:rPr>
                <a:t>Homoscedasticity</a:t>
              </a:r>
            </a:p>
            <a:p>
              <a:pPr marL="342900" indent="-342900">
                <a:buFont typeface="+mj-lt"/>
                <a:buAutoNum type="arabicPeriod"/>
              </a:pPr>
              <a:r>
                <a:rPr lang="en-US" dirty="0" smtClean="0">
                  <a:solidFill>
                    <a:schemeClr val="bg1">
                      <a:lumMod val="95000"/>
                    </a:schemeClr>
                  </a:solidFill>
                </a:rPr>
                <a:t>Multivariate normality</a:t>
              </a:r>
            </a:p>
            <a:p>
              <a:pPr marL="342900" indent="-342900">
                <a:buFont typeface="+mj-lt"/>
                <a:buAutoNum type="arabicPeriod"/>
              </a:pPr>
              <a:r>
                <a:rPr lang="en-US" dirty="0" smtClean="0">
                  <a:solidFill>
                    <a:schemeClr val="bg1">
                      <a:lumMod val="95000"/>
                    </a:schemeClr>
                  </a:solidFill>
                </a:rPr>
                <a:t>Independence of errors</a:t>
              </a:r>
            </a:p>
            <a:p>
              <a:pPr marL="342900" indent="-342900">
                <a:buFont typeface="+mj-lt"/>
                <a:buAutoNum type="arabicPeriod"/>
              </a:pPr>
              <a:r>
                <a:rPr lang="en-US" dirty="0" smtClean="0">
                  <a:solidFill>
                    <a:schemeClr val="bg1">
                      <a:lumMod val="95000"/>
                    </a:schemeClr>
                  </a:solidFill>
                </a:rPr>
                <a:t>Lack of </a:t>
              </a:r>
              <a:r>
                <a:rPr lang="en-US" dirty="0" err="1" smtClean="0">
                  <a:solidFill>
                    <a:schemeClr val="bg1">
                      <a:lumMod val="95000"/>
                    </a:schemeClr>
                  </a:solidFill>
                </a:rPr>
                <a:t>Multicollinearity</a:t>
              </a:r>
              <a:endParaRPr lang="en-US" dirty="0">
                <a:solidFill>
                  <a:schemeClr val="bg1">
                    <a:lumMod val="95000"/>
                  </a:schemeClr>
                </a:solidFill>
              </a:endParaRPr>
            </a:p>
          </p:txBody>
        </p:sp>
      </p:grpSp>
      <p:pic>
        <p:nvPicPr>
          <p:cNvPr id="13" name="Picture 1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3146" y="1390560"/>
            <a:ext cx="1495515" cy="1116122"/>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9057" y="1753034"/>
            <a:ext cx="4324954" cy="23244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Date Placeholder 13"/>
          <p:cNvSpPr>
            <a:spLocks noGrp="1"/>
          </p:cNvSpPr>
          <p:nvPr>
            <p:ph type="dt" sz="half" idx="10"/>
          </p:nvPr>
        </p:nvSpPr>
        <p:spPr/>
        <p:txBody>
          <a:bodyPr/>
          <a:lstStyle/>
          <a:p>
            <a:fld id="{C16DEF9C-D1CF-4D68-AEA2-634559EBA975}" type="datetime2">
              <a:rPr lang="en-US" smtClean="0"/>
              <a:t>Saturday, January 19, 2019</a:t>
            </a:fld>
            <a:endParaRPr lang="en-US"/>
          </a:p>
        </p:txBody>
      </p:sp>
      <p:sp>
        <p:nvSpPr>
          <p:cNvPr id="15" name="Footer Placeholder 14"/>
          <p:cNvSpPr>
            <a:spLocks noGrp="1"/>
          </p:cNvSpPr>
          <p:nvPr>
            <p:ph type="ftr" sz="quarter" idx="11"/>
          </p:nvPr>
        </p:nvSpPr>
        <p:spPr/>
        <p:txBody>
          <a:bodyPr/>
          <a:lstStyle/>
          <a:p>
            <a:r>
              <a:rPr lang="en-US" smtClean="0"/>
              <a:t>sai Prasad Ashila</a:t>
            </a:r>
            <a:endParaRPr lang="en-US"/>
          </a:p>
        </p:txBody>
      </p:sp>
      <p:sp>
        <p:nvSpPr>
          <p:cNvPr id="16" name="Slide Number Placeholder 15"/>
          <p:cNvSpPr>
            <a:spLocks noGrp="1"/>
          </p:cNvSpPr>
          <p:nvPr>
            <p:ph type="sldNum" sz="quarter" idx="12"/>
          </p:nvPr>
        </p:nvSpPr>
        <p:spPr/>
        <p:txBody>
          <a:bodyPr/>
          <a:lstStyle/>
          <a:p>
            <a:fld id="{615D40AC-A62B-412C-A8B6-203EC4FF5FB6}" type="slidenum">
              <a:rPr lang="en-US" smtClean="0"/>
              <a:t>3</a:t>
            </a:fld>
            <a:endParaRPr lang="en-US"/>
          </a:p>
        </p:txBody>
      </p:sp>
    </p:spTree>
    <p:extLst>
      <p:ext uri="{BB962C8B-B14F-4D97-AF65-F5344CB8AC3E}">
        <p14:creationId xmlns:p14="http://schemas.microsoft.com/office/powerpoint/2010/main" val="2307188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Multiple linear Regression</a:t>
            </a:r>
            <a:endParaRPr lang="en-US" dirty="0">
              <a:solidFill>
                <a:schemeClr val="accent1">
                  <a:lumMod val="75000"/>
                </a:schemeClr>
              </a:solidFill>
            </a:endParaRPr>
          </a:p>
        </p:txBody>
      </p:sp>
      <p:sp>
        <p:nvSpPr>
          <p:cNvPr id="3" name="TextBox 2"/>
          <p:cNvSpPr txBox="1"/>
          <p:nvPr/>
        </p:nvSpPr>
        <p:spPr>
          <a:xfrm>
            <a:off x="1909011" y="2053389"/>
            <a:ext cx="3593431" cy="2554545"/>
          </a:xfrm>
          <a:prstGeom prst="rect">
            <a:avLst/>
          </a:prstGeom>
          <a:noFill/>
        </p:spPr>
        <p:txBody>
          <a:bodyPr wrap="square" rtlCol="0">
            <a:spAutoFit/>
          </a:bodyPr>
          <a:lstStyle/>
          <a:p>
            <a:r>
              <a:rPr lang="en-US" sz="3200" dirty="0" smtClean="0"/>
              <a:t>Slides about the explanations of </a:t>
            </a:r>
          </a:p>
          <a:p>
            <a:pPr marL="342900" indent="-342900">
              <a:buFont typeface="+mj-lt"/>
              <a:buAutoNum type="arabicPeriod"/>
            </a:pPr>
            <a:r>
              <a:rPr lang="en-US" sz="3200" dirty="0" smtClean="0"/>
              <a:t>assumptions and </a:t>
            </a:r>
          </a:p>
          <a:p>
            <a:pPr marL="342900" indent="-342900">
              <a:buFont typeface="+mj-lt"/>
              <a:buAutoNum type="arabicPeriod"/>
            </a:pPr>
            <a:r>
              <a:rPr lang="en-US" sz="3200" dirty="0" smtClean="0"/>
              <a:t>P values </a:t>
            </a:r>
          </a:p>
          <a:p>
            <a:pPr marL="342900" indent="-342900">
              <a:buFont typeface="+mj-lt"/>
              <a:buAutoNum type="arabicPeriod"/>
            </a:pPr>
            <a:r>
              <a:rPr lang="en-US" sz="3200" dirty="0"/>
              <a:t>N</a:t>
            </a:r>
            <a:r>
              <a:rPr lang="en-US" sz="3200" dirty="0" smtClean="0"/>
              <a:t>ull hypothesis</a:t>
            </a:r>
            <a:endParaRPr lang="en-US" sz="3200" dirty="0"/>
          </a:p>
        </p:txBody>
      </p:sp>
      <p:sp>
        <p:nvSpPr>
          <p:cNvPr id="4" name="Date Placeholder 3"/>
          <p:cNvSpPr>
            <a:spLocks noGrp="1"/>
          </p:cNvSpPr>
          <p:nvPr>
            <p:ph type="dt" sz="half" idx="10"/>
          </p:nvPr>
        </p:nvSpPr>
        <p:spPr/>
        <p:txBody>
          <a:bodyPr/>
          <a:lstStyle/>
          <a:p>
            <a:fld id="{68A6C2DF-E631-4771-B974-DD1B7CFA0ED3}" type="datetime2">
              <a:rPr lang="en-US" smtClean="0"/>
              <a:t>Saturday, January 19, 2019</a:t>
            </a:fld>
            <a:endParaRPr lang="en-US"/>
          </a:p>
        </p:txBody>
      </p:sp>
      <p:sp>
        <p:nvSpPr>
          <p:cNvPr id="5" name="Footer Placeholder 4"/>
          <p:cNvSpPr>
            <a:spLocks noGrp="1"/>
          </p:cNvSpPr>
          <p:nvPr>
            <p:ph type="ftr" sz="quarter" idx="11"/>
          </p:nvPr>
        </p:nvSpPr>
        <p:spPr/>
        <p:txBody>
          <a:bodyPr/>
          <a:lstStyle/>
          <a:p>
            <a:r>
              <a:rPr lang="en-US" smtClean="0"/>
              <a:t>sai Prasad Ashila</a:t>
            </a:r>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4</a:t>
            </a:fld>
            <a:endParaRPr lang="en-US"/>
          </a:p>
        </p:txBody>
      </p:sp>
    </p:spTree>
    <p:extLst>
      <p:ext uri="{BB962C8B-B14F-4D97-AF65-F5344CB8AC3E}">
        <p14:creationId xmlns:p14="http://schemas.microsoft.com/office/powerpoint/2010/main" val="651282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Dummy Variables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03676275"/>
              </p:ext>
            </p:extLst>
          </p:nvPr>
        </p:nvGraphicFramePr>
        <p:xfrm>
          <a:off x="1918702" y="1122944"/>
          <a:ext cx="5813594" cy="4143741"/>
        </p:xfrm>
        <a:graphic>
          <a:graphicData uri="http://schemas.openxmlformats.org/drawingml/2006/table">
            <a:tbl>
              <a:tblPr/>
              <a:tblGrid>
                <a:gridCol w="959131">
                  <a:extLst>
                    <a:ext uri="{9D8B030D-6E8A-4147-A177-3AD203B41FA5}">
                      <a16:colId xmlns:a16="http://schemas.microsoft.com/office/drawing/2014/main" val="1838879499"/>
                    </a:ext>
                  </a:extLst>
                </a:gridCol>
                <a:gridCol w="1031517">
                  <a:extLst>
                    <a:ext uri="{9D8B030D-6E8A-4147-A177-3AD203B41FA5}">
                      <a16:colId xmlns:a16="http://schemas.microsoft.com/office/drawing/2014/main" val="2196968266"/>
                    </a:ext>
                  </a:extLst>
                </a:gridCol>
                <a:gridCol w="1375355">
                  <a:extLst>
                    <a:ext uri="{9D8B030D-6E8A-4147-A177-3AD203B41FA5}">
                      <a16:colId xmlns:a16="http://schemas.microsoft.com/office/drawing/2014/main" val="701240692"/>
                    </a:ext>
                  </a:extLst>
                </a:gridCol>
                <a:gridCol w="1209219">
                  <a:extLst>
                    <a:ext uri="{9D8B030D-6E8A-4147-A177-3AD203B41FA5}">
                      <a16:colId xmlns:a16="http://schemas.microsoft.com/office/drawing/2014/main" val="4167202541"/>
                    </a:ext>
                  </a:extLst>
                </a:gridCol>
                <a:gridCol w="1238372">
                  <a:extLst>
                    <a:ext uri="{9D8B030D-6E8A-4147-A177-3AD203B41FA5}">
                      <a16:colId xmlns:a16="http://schemas.microsoft.com/office/drawing/2014/main" val="698970820"/>
                    </a:ext>
                  </a:extLst>
                </a:gridCol>
              </a:tblGrid>
              <a:tr h="224300">
                <a:tc>
                  <a:txBody>
                    <a:bodyPr/>
                    <a:lstStyle/>
                    <a:p>
                      <a:pPr algn="l" fontAlgn="b"/>
                      <a:r>
                        <a:rPr lang="en-US" sz="1600" b="0" i="0" u="none" strike="noStrike">
                          <a:solidFill>
                            <a:srgbClr val="000000"/>
                          </a:solidFill>
                          <a:effectLst/>
                          <a:latin typeface="Calibri" panose="020F0502020204030204" pitchFamily="34" charset="0"/>
                        </a:rPr>
                        <a:t>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1979672149"/>
                  </a:ext>
                </a:extLst>
              </a:tr>
              <a:tr h="377019">
                <a:tc>
                  <a:txBody>
                    <a:bodyPr/>
                    <a:lstStyle/>
                    <a:p>
                      <a:pPr algn="l" fontAlgn="b"/>
                      <a:r>
                        <a:rPr lang="en-US" sz="1600" b="1" i="0" u="sng" strike="noStrike" dirty="0">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l" fontAlgn="b"/>
                      <a:r>
                        <a:rPr lang="en-US" sz="1600" b="1" i="0" u="sng" strike="noStrike">
                          <a:solidFill>
                            <a:srgbClr val="000000"/>
                          </a:solidFill>
                          <a:effectLst/>
                          <a:latin typeface="Calibri" panose="020F0502020204030204" pitchFamily="34" charset="0"/>
                        </a:rPr>
                        <a:t>R&amp;D Spend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Administration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Marketing Spend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605245063"/>
                  </a:ext>
                </a:extLst>
              </a:tr>
              <a:tr h="377019">
                <a:tc>
                  <a:txBody>
                    <a:bodyPr/>
                    <a:lstStyle/>
                    <a:p>
                      <a:pPr algn="r" fontAlgn="b"/>
                      <a:r>
                        <a:rPr lang="en-US" sz="1600" b="0" i="0" u="none" strike="noStrike">
                          <a:solidFill>
                            <a:srgbClr val="000000"/>
                          </a:solidFill>
                          <a:effectLst/>
                          <a:latin typeface="Calibri" panose="020F0502020204030204" pitchFamily="34" charset="0"/>
                        </a:rPr>
                        <a:t>192261.83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165349.2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136897.8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471784.1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039556"/>
                  </a:ext>
                </a:extLst>
              </a:tr>
              <a:tr h="377019">
                <a:tc>
                  <a:txBody>
                    <a:bodyPr/>
                    <a:lstStyle/>
                    <a:p>
                      <a:pPr algn="r" fontAlgn="b"/>
                      <a:r>
                        <a:rPr lang="en-US" sz="1600" b="0" i="0" u="none" strike="noStrike">
                          <a:solidFill>
                            <a:srgbClr val="000000"/>
                          </a:solidFill>
                          <a:effectLst/>
                          <a:latin typeface="Calibri" panose="020F0502020204030204" pitchFamily="34" charset="0"/>
                        </a:rPr>
                        <a:t>191792.06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162597.7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151377.59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443898.53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425194"/>
                  </a:ext>
                </a:extLst>
              </a:tr>
              <a:tr h="377019">
                <a:tc>
                  <a:txBody>
                    <a:bodyPr/>
                    <a:lstStyle/>
                    <a:p>
                      <a:pPr algn="r" fontAlgn="b"/>
                      <a:r>
                        <a:rPr lang="en-US" sz="1600" b="0" i="0" u="none" strike="noStrike">
                          <a:solidFill>
                            <a:srgbClr val="000000"/>
                          </a:solidFill>
                          <a:effectLst/>
                          <a:latin typeface="Calibri" panose="020F0502020204030204" pitchFamily="34" charset="0"/>
                        </a:rPr>
                        <a:t>191050.39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153441.51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101145.55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407934.54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923995"/>
                  </a:ext>
                </a:extLst>
              </a:tr>
              <a:tr h="377019">
                <a:tc>
                  <a:txBody>
                    <a:bodyPr/>
                    <a:lstStyle/>
                    <a:p>
                      <a:pPr algn="r" fontAlgn="b"/>
                      <a:r>
                        <a:rPr lang="en-US" sz="1600" b="0" i="0" u="none" strike="noStrike">
                          <a:solidFill>
                            <a:srgbClr val="000000"/>
                          </a:solidFill>
                          <a:effectLst/>
                          <a:latin typeface="Calibri" panose="020F0502020204030204" pitchFamily="34" charset="0"/>
                        </a:rPr>
                        <a:t>182901.99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144372.41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118671.85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383199.62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210433"/>
                  </a:ext>
                </a:extLst>
              </a:tr>
              <a:tr h="377019">
                <a:tc>
                  <a:txBody>
                    <a:bodyPr/>
                    <a:lstStyle/>
                    <a:p>
                      <a:pPr algn="r" fontAlgn="b"/>
                      <a:r>
                        <a:rPr lang="en-US" sz="1600" b="0" i="0" u="none" strike="noStrike">
                          <a:solidFill>
                            <a:srgbClr val="000000"/>
                          </a:solidFill>
                          <a:effectLst/>
                          <a:latin typeface="Calibri" panose="020F0502020204030204" pitchFamily="34" charset="0"/>
                        </a:rPr>
                        <a:t>166187.94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142107.34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91391.77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366168.42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8605098"/>
                  </a:ext>
                </a:extLst>
              </a:tr>
              <a:tr h="377019">
                <a:tc>
                  <a:txBody>
                    <a:bodyPr/>
                    <a:lstStyle/>
                    <a:p>
                      <a:pPr algn="r" fontAlgn="b"/>
                      <a:r>
                        <a:rPr lang="en-US" sz="1600" b="0" i="0" u="none" strike="noStrike">
                          <a:solidFill>
                            <a:srgbClr val="000000"/>
                          </a:solidFill>
                          <a:effectLst/>
                          <a:latin typeface="Calibri" panose="020F0502020204030204" pitchFamily="34" charset="0"/>
                        </a:rPr>
                        <a:t>156991.12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131876.9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99814.71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362861.36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330478"/>
                  </a:ext>
                </a:extLst>
              </a:tr>
              <a:tr h="377019">
                <a:tc>
                  <a:txBody>
                    <a:bodyPr/>
                    <a:lstStyle/>
                    <a:p>
                      <a:pPr algn="r" fontAlgn="b"/>
                      <a:r>
                        <a:rPr lang="en-US" sz="1600" b="0" i="0" u="none" strike="noStrike">
                          <a:solidFill>
                            <a:srgbClr val="000000"/>
                          </a:solidFill>
                          <a:effectLst/>
                          <a:latin typeface="Calibri" panose="020F0502020204030204" pitchFamily="34" charset="0"/>
                        </a:rPr>
                        <a:t>156122.51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134615.46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147198.87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127716.82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55291"/>
                  </a:ext>
                </a:extLst>
              </a:tr>
              <a:tr h="377019">
                <a:tc>
                  <a:txBody>
                    <a:bodyPr/>
                    <a:lstStyle/>
                    <a:p>
                      <a:pPr algn="r" fontAlgn="b"/>
                      <a:r>
                        <a:rPr lang="en-US" sz="1600" b="0" i="0" u="none" strike="noStrike">
                          <a:solidFill>
                            <a:srgbClr val="000000"/>
                          </a:solidFill>
                          <a:effectLst/>
                          <a:latin typeface="Calibri" panose="020F0502020204030204" pitchFamily="34" charset="0"/>
                        </a:rPr>
                        <a:t>155752.6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130298.13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145530.06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323876.68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988274"/>
                  </a:ext>
                </a:extLst>
              </a:tr>
              <a:tr h="377019">
                <a:tc>
                  <a:txBody>
                    <a:bodyPr/>
                    <a:lstStyle/>
                    <a:p>
                      <a:pPr algn="r" fontAlgn="b"/>
                      <a:r>
                        <a:rPr lang="en-US" sz="1600" b="0" i="0" u="none" strike="noStrike">
                          <a:solidFill>
                            <a:srgbClr val="000000"/>
                          </a:solidFill>
                          <a:effectLst/>
                          <a:latin typeface="Calibri" panose="020F0502020204030204" pitchFamily="34" charset="0"/>
                        </a:rPr>
                        <a:t>152211.77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120542.52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148718.95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311613.29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10535"/>
                  </a:ext>
                </a:extLst>
              </a:tr>
            </a:tbl>
          </a:graphicData>
        </a:graphic>
      </p:graphicFrame>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077" y="5399029"/>
            <a:ext cx="5868219" cy="762106"/>
          </a:xfrm>
          <a:prstGeom prst="rect">
            <a:avLst/>
          </a:prstGeom>
        </p:spPr>
      </p:pic>
      <p:sp>
        <p:nvSpPr>
          <p:cNvPr id="7" name="Rectangle 6"/>
          <p:cNvSpPr/>
          <p:nvPr/>
        </p:nvSpPr>
        <p:spPr>
          <a:xfrm>
            <a:off x="8523705" y="1913885"/>
            <a:ext cx="3203074" cy="3064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8582526" y="2069432"/>
            <a:ext cx="3031958"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State : Categorical variable</a:t>
            </a:r>
          </a:p>
          <a:p>
            <a:pPr marL="285750" indent="-285750">
              <a:buFont typeface="Arial" panose="020B0604020202020204" pitchFamily="34" charset="0"/>
              <a:buChar char="•"/>
            </a:pPr>
            <a:r>
              <a:rPr lang="en-US" dirty="0" smtClean="0"/>
              <a:t>Dummy variables to replace the categorical variables.</a:t>
            </a:r>
            <a:endParaRPr lang="en-US" dirty="0"/>
          </a:p>
        </p:txBody>
      </p:sp>
      <p:sp>
        <p:nvSpPr>
          <p:cNvPr id="3" name="Date Placeholder 2"/>
          <p:cNvSpPr>
            <a:spLocks noGrp="1"/>
          </p:cNvSpPr>
          <p:nvPr>
            <p:ph type="dt" sz="half" idx="10"/>
          </p:nvPr>
        </p:nvSpPr>
        <p:spPr/>
        <p:txBody>
          <a:bodyPr/>
          <a:lstStyle/>
          <a:p>
            <a:fld id="{0C17D0DE-C3A6-44B5-9A06-7830F831A909}" type="datetime2">
              <a:rPr lang="en-US" smtClean="0"/>
              <a:t>Saturday, January 19, 2019</a:t>
            </a:fld>
            <a:endParaRPr lang="en-US"/>
          </a:p>
        </p:txBody>
      </p:sp>
      <p:sp>
        <p:nvSpPr>
          <p:cNvPr id="5" name="Footer Placeholder 4"/>
          <p:cNvSpPr>
            <a:spLocks noGrp="1"/>
          </p:cNvSpPr>
          <p:nvPr>
            <p:ph type="ftr" sz="quarter" idx="11"/>
          </p:nvPr>
        </p:nvSpPr>
        <p:spPr/>
        <p:txBody>
          <a:bodyPr/>
          <a:lstStyle/>
          <a:p>
            <a:r>
              <a:rPr lang="en-US" smtClean="0"/>
              <a:t>sai Prasad Ashila</a:t>
            </a:r>
            <a:endParaRPr lang="en-US"/>
          </a:p>
        </p:txBody>
      </p:sp>
      <p:sp>
        <p:nvSpPr>
          <p:cNvPr id="8" name="Slide Number Placeholder 7"/>
          <p:cNvSpPr>
            <a:spLocks noGrp="1"/>
          </p:cNvSpPr>
          <p:nvPr>
            <p:ph type="sldNum" sz="quarter" idx="12"/>
          </p:nvPr>
        </p:nvSpPr>
        <p:spPr/>
        <p:txBody>
          <a:bodyPr/>
          <a:lstStyle/>
          <a:p>
            <a:fld id="{615D40AC-A62B-412C-A8B6-203EC4FF5FB6}" type="slidenum">
              <a:rPr lang="en-US" smtClean="0"/>
              <a:t>5</a:t>
            </a:fld>
            <a:endParaRPr lang="en-US"/>
          </a:p>
        </p:txBody>
      </p:sp>
    </p:spTree>
    <p:extLst>
      <p:ext uri="{BB962C8B-B14F-4D97-AF65-F5344CB8AC3E}">
        <p14:creationId xmlns:p14="http://schemas.microsoft.com/office/powerpoint/2010/main" val="3664849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Dummy Variables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50283381"/>
              </p:ext>
            </p:extLst>
          </p:nvPr>
        </p:nvGraphicFramePr>
        <p:xfrm>
          <a:off x="529389" y="1241177"/>
          <a:ext cx="6240387" cy="4157851"/>
        </p:xfrm>
        <a:graphic>
          <a:graphicData uri="http://schemas.openxmlformats.org/drawingml/2006/table">
            <a:tbl>
              <a:tblPr/>
              <a:tblGrid>
                <a:gridCol w="1029544">
                  <a:extLst>
                    <a:ext uri="{9D8B030D-6E8A-4147-A177-3AD203B41FA5}">
                      <a16:colId xmlns:a16="http://schemas.microsoft.com/office/drawing/2014/main" val="1838879499"/>
                    </a:ext>
                  </a:extLst>
                </a:gridCol>
                <a:gridCol w="1107243">
                  <a:extLst>
                    <a:ext uri="{9D8B030D-6E8A-4147-A177-3AD203B41FA5}">
                      <a16:colId xmlns:a16="http://schemas.microsoft.com/office/drawing/2014/main" val="2196968266"/>
                    </a:ext>
                  </a:extLst>
                </a:gridCol>
                <a:gridCol w="1476324">
                  <a:extLst>
                    <a:ext uri="{9D8B030D-6E8A-4147-A177-3AD203B41FA5}">
                      <a16:colId xmlns:a16="http://schemas.microsoft.com/office/drawing/2014/main" val="701240692"/>
                    </a:ext>
                  </a:extLst>
                </a:gridCol>
                <a:gridCol w="1297991">
                  <a:extLst>
                    <a:ext uri="{9D8B030D-6E8A-4147-A177-3AD203B41FA5}">
                      <a16:colId xmlns:a16="http://schemas.microsoft.com/office/drawing/2014/main" val="4167202541"/>
                    </a:ext>
                  </a:extLst>
                </a:gridCol>
                <a:gridCol w="1329285">
                  <a:extLst>
                    <a:ext uri="{9D8B030D-6E8A-4147-A177-3AD203B41FA5}">
                      <a16:colId xmlns:a16="http://schemas.microsoft.com/office/drawing/2014/main" val="698970820"/>
                    </a:ext>
                  </a:extLst>
                </a:gridCol>
              </a:tblGrid>
              <a:tr h="261695">
                <a:tc>
                  <a:txBody>
                    <a:bodyPr/>
                    <a:lstStyle/>
                    <a:p>
                      <a:pPr algn="l" fontAlgn="b"/>
                      <a:r>
                        <a:rPr lang="en-US" sz="1600" b="0" i="0" u="none" strike="noStrike">
                          <a:solidFill>
                            <a:srgbClr val="000000"/>
                          </a:solidFill>
                          <a:effectLst/>
                          <a:latin typeface="Calibri" panose="020F0502020204030204" pitchFamily="34" charset="0"/>
                        </a:rPr>
                        <a:t>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1979672149"/>
                  </a:ext>
                </a:extLst>
              </a:tr>
              <a:tr h="513551">
                <a:tc>
                  <a:txBody>
                    <a:bodyPr/>
                    <a:lstStyle/>
                    <a:p>
                      <a:pPr algn="l" fontAlgn="b"/>
                      <a:r>
                        <a:rPr lang="en-US" sz="1600" b="1" i="0" u="sng"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l" fontAlgn="b"/>
                      <a:r>
                        <a:rPr lang="en-US" sz="1600" b="1" i="0" u="sng" strike="noStrike">
                          <a:solidFill>
                            <a:srgbClr val="000000"/>
                          </a:solidFill>
                          <a:effectLst/>
                          <a:latin typeface="Calibri" panose="020F0502020204030204" pitchFamily="34" charset="0"/>
                        </a:rPr>
                        <a:t>R&amp;D Spend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Administration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Marketing Spend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605245063"/>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192261.83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165349.2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136897.8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471784.1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039556"/>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191792.06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162597.7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151377.59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443898.53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42519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191050.39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153441.51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101145.55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407934.54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923995"/>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182901.99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144372.41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118671.85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383199.62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210433"/>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166187.94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142107.34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91391.77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366168.42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860509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156991.12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131876.9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99814.71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362861.36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33047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156122.51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134615.46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147198.87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127716.82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55291"/>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155752.6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130298.13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145530.06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323876.68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98827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152211.77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120542.52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148718.95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311613.29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10535"/>
                  </a:ext>
                </a:extLst>
              </a:tr>
            </a:tbl>
          </a:graphicData>
        </a:graphic>
      </p:graphicFrame>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89" y="5399029"/>
            <a:ext cx="6240387" cy="76210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641963171"/>
              </p:ext>
            </p:extLst>
          </p:nvPr>
        </p:nvGraphicFramePr>
        <p:xfrm>
          <a:off x="7331239" y="1241176"/>
          <a:ext cx="2999877" cy="4157855"/>
        </p:xfrm>
        <a:graphic>
          <a:graphicData uri="http://schemas.openxmlformats.org/drawingml/2006/table">
            <a:tbl>
              <a:tblPr/>
              <a:tblGrid>
                <a:gridCol w="999959">
                  <a:extLst>
                    <a:ext uri="{9D8B030D-6E8A-4147-A177-3AD203B41FA5}">
                      <a16:colId xmlns:a16="http://schemas.microsoft.com/office/drawing/2014/main" val="1891412545"/>
                    </a:ext>
                  </a:extLst>
                </a:gridCol>
                <a:gridCol w="999959">
                  <a:extLst>
                    <a:ext uri="{9D8B030D-6E8A-4147-A177-3AD203B41FA5}">
                      <a16:colId xmlns:a16="http://schemas.microsoft.com/office/drawing/2014/main" val="2026713738"/>
                    </a:ext>
                  </a:extLst>
                </a:gridCol>
                <a:gridCol w="999959">
                  <a:extLst>
                    <a:ext uri="{9D8B030D-6E8A-4147-A177-3AD203B41FA5}">
                      <a16:colId xmlns:a16="http://schemas.microsoft.com/office/drawing/2014/main" val="3999946819"/>
                    </a:ext>
                  </a:extLst>
                </a:gridCol>
              </a:tblGrid>
              <a:tr h="744308">
                <a:tc>
                  <a:txBody>
                    <a:bodyPr/>
                    <a:lstStyle/>
                    <a:p>
                      <a:pPr algn="l" fontAlgn="b"/>
                      <a:r>
                        <a:rPr lang="en-US" sz="1600" b="1" i="0" u="sng" strike="noStrike" dirty="0">
                          <a:solidFill>
                            <a:srgbClr val="000000"/>
                          </a:solidFill>
                          <a:effectLst/>
                          <a:latin typeface="Calibri" panose="020F0502020204030204" pitchFamily="34" charset="0"/>
                        </a:rPr>
                        <a:t>New York</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802191882"/>
                  </a:ext>
                </a:extLst>
              </a:tr>
              <a:tr h="379283">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4678997"/>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3865322"/>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5111315"/>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619255"/>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196726"/>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5978420"/>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147831"/>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508442"/>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6919094"/>
                  </a:ext>
                </a:extLst>
              </a:tr>
            </a:tbl>
          </a:graphicData>
        </a:graphic>
      </p:graphicFrame>
      <p:cxnSp>
        <p:nvCxnSpPr>
          <p:cNvPr id="8" name="Straight Connector 7"/>
          <p:cNvCxnSpPr/>
          <p:nvPr/>
        </p:nvCxnSpPr>
        <p:spPr>
          <a:xfrm>
            <a:off x="5518491" y="1989221"/>
            <a:ext cx="1251285" cy="3409808"/>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a:xfrm flipH="1">
            <a:off x="5518491" y="1989221"/>
            <a:ext cx="1251285" cy="3409807"/>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3" name="Right Brace 12"/>
          <p:cNvSpPr/>
          <p:nvPr/>
        </p:nvSpPr>
        <p:spPr>
          <a:xfrm>
            <a:off x="10446079" y="1241176"/>
            <a:ext cx="395705" cy="74804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p:cNvSpPr/>
          <p:nvPr/>
        </p:nvSpPr>
        <p:spPr>
          <a:xfrm>
            <a:off x="10892579" y="1241176"/>
            <a:ext cx="1257654" cy="748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Dummy variables</a:t>
            </a:r>
            <a:endParaRPr lang="en-US" dirty="0"/>
          </a:p>
        </p:txBody>
      </p:sp>
      <p:sp>
        <p:nvSpPr>
          <p:cNvPr id="15" name="TextBox 14"/>
          <p:cNvSpPr txBox="1"/>
          <p:nvPr/>
        </p:nvSpPr>
        <p:spPr>
          <a:xfrm>
            <a:off x="689809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4</a:t>
            </a:r>
            <a:r>
              <a:rPr lang="en-US" sz="2800" dirty="0" smtClean="0"/>
              <a:t>*D</a:t>
            </a:r>
            <a:r>
              <a:rPr lang="en-US" sz="2800" baseline="-25000" dirty="0" smtClean="0"/>
              <a:t>1</a:t>
            </a:r>
            <a:endParaRPr lang="en-US" sz="2800" baseline="-25000" dirty="0"/>
          </a:p>
        </p:txBody>
      </p:sp>
      <p:sp>
        <p:nvSpPr>
          <p:cNvPr id="17" name="TextBox 16"/>
          <p:cNvSpPr txBox="1"/>
          <p:nvPr/>
        </p:nvSpPr>
        <p:spPr>
          <a:xfrm>
            <a:off x="816542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5</a:t>
            </a:r>
            <a:r>
              <a:rPr lang="en-US" sz="2800" dirty="0" smtClean="0"/>
              <a:t>*D</a:t>
            </a:r>
            <a:r>
              <a:rPr lang="en-US" sz="2800" baseline="-25000" dirty="0"/>
              <a:t>2</a:t>
            </a:r>
          </a:p>
        </p:txBody>
      </p:sp>
      <p:cxnSp>
        <p:nvCxnSpPr>
          <p:cNvPr id="19" name="Straight Connector 18"/>
          <p:cNvCxnSpPr/>
          <p:nvPr/>
        </p:nvCxnSpPr>
        <p:spPr>
          <a:xfrm>
            <a:off x="9367243" y="1989221"/>
            <a:ext cx="915746" cy="3409807"/>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0" name="Action Button: Help 19">
            <a:hlinkClick r:id="" action="ppaction://noaction" highlightClick="1"/>
          </p:cNvPr>
          <p:cNvSpPr/>
          <p:nvPr/>
        </p:nvSpPr>
        <p:spPr>
          <a:xfrm>
            <a:off x="9561095" y="5518472"/>
            <a:ext cx="884984" cy="642663"/>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1EC4729-6F03-49A6-A2C5-D748CE56D7D7}" type="datetime2">
              <a:rPr lang="en-US" smtClean="0"/>
              <a:t>Saturday, January 19, 2019</a:t>
            </a:fld>
            <a:endParaRPr lang="en-US"/>
          </a:p>
        </p:txBody>
      </p:sp>
      <p:sp>
        <p:nvSpPr>
          <p:cNvPr id="7" name="Footer Placeholder 6"/>
          <p:cNvSpPr>
            <a:spLocks noGrp="1"/>
          </p:cNvSpPr>
          <p:nvPr>
            <p:ph type="ftr" sz="quarter" idx="11"/>
          </p:nvPr>
        </p:nvSpPr>
        <p:spPr/>
        <p:txBody>
          <a:bodyPr/>
          <a:lstStyle/>
          <a:p>
            <a:r>
              <a:rPr lang="en-US" smtClean="0"/>
              <a:t>sai Prasad Ashila</a:t>
            </a:r>
            <a:endParaRPr lang="en-US"/>
          </a:p>
        </p:txBody>
      </p:sp>
      <p:sp>
        <p:nvSpPr>
          <p:cNvPr id="9" name="Slide Number Placeholder 8"/>
          <p:cNvSpPr>
            <a:spLocks noGrp="1"/>
          </p:cNvSpPr>
          <p:nvPr>
            <p:ph type="sldNum" sz="quarter" idx="12"/>
          </p:nvPr>
        </p:nvSpPr>
        <p:spPr/>
        <p:txBody>
          <a:bodyPr/>
          <a:lstStyle/>
          <a:p>
            <a:fld id="{615D40AC-A62B-412C-A8B6-203EC4FF5FB6}" type="slidenum">
              <a:rPr lang="en-US" smtClean="0"/>
              <a:t>6</a:t>
            </a:fld>
            <a:endParaRPr lang="en-US"/>
          </a:p>
        </p:txBody>
      </p:sp>
    </p:spTree>
    <p:extLst>
      <p:ext uri="{BB962C8B-B14F-4D97-AF65-F5344CB8AC3E}">
        <p14:creationId xmlns:p14="http://schemas.microsoft.com/office/powerpoint/2010/main" val="3289204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Dummy Variables Trap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50283381"/>
              </p:ext>
            </p:extLst>
          </p:nvPr>
        </p:nvGraphicFramePr>
        <p:xfrm>
          <a:off x="529389" y="1241177"/>
          <a:ext cx="6240387" cy="4157851"/>
        </p:xfrm>
        <a:graphic>
          <a:graphicData uri="http://schemas.openxmlformats.org/drawingml/2006/table">
            <a:tbl>
              <a:tblPr/>
              <a:tblGrid>
                <a:gridCol w="1029544">
                  <a:extLst>
                    <a:ext uri="{9D8B030D-6E8A-4147-A177-3AD203B41FA5}">
                      <a16:colId xmlns:a16="http://schemas.microsoft.com/office/drawing/2014/main" val="1838879499"/>
                    </a:ext>
                  </a:extLst>
                </a:gridCol>
                <a:gridCol w="1107243">
                  <a:extLst>
                    <a:ext uri="{9D8B030D-6E8A-4147-A177-3AD203B41FA5}">
                      <a16:colId xmlns:a16="http://schemas.microsoft.com/office/drawing/2014/main" val="2196968266"/>
                    </a:ext>
                  </a:extLst>
                </a:gridCol>
                <a:gridCol w="1476324">
                  <a:extLst>
                    <a:ext uri="{9D8B030D-6E8A-4147-A177-3AD203B41FA5}">
                      <a16:colId xmlns:a16="http://schemas.microsoft.com/office/drawing/2014/main" val="701240692"/>
                    </a:ext>
                  </a:extLst>
                </a:gridCol>
                <a:gridCol w="1297991">
                  <a:extLst>
                    <a:ext uri="{9D8B030D-6E8A-4147-A177-3AD203B41FA5}">
                      <a16:colId xmlns:a16="http://schemas.microsoft.com/office/drawing/2014/main" val="4167202541"/>
                    </a:ext>
                  </a:extLst>
                </a:gridCol>
                <a:gridCol w="1329285">
                  <a:extLst>
                    <a:ext uri="{9D8B030D-6E8A-4147-A177-3AD203B41FA5}">
                      <a16:colId xmlns:a16="http://schemas.microsoft.com/office/drawing/2014/main" val="698970820"/>
                    </a:ext>
                  </a:extLst>
                </a:gridCol>
              </a:tblGrid>
              <a:tr h="261695">
                <a:tc>
                  <a:txBody>
                    <a:bodyPr/>
                    <a:lstStyle/>
                    <a:p>
                      <a:pPr algn="l" fontAlgn="b"/>
                      <a:r>
                        <a:rPr lang="en-US" sz="1600" b="0" i="0" u="none" strike="noStrike">
                          <a:solidFill>
                            <a:srgbClr val="000000"/>
                          </a:solidFill>
                          <a:effectLst/>
                          <a:latin typeface="Calibri" panose="020F0502020204030204" pitchFamily="34" charset="0"/>
                        </a:rPr>
                        <a:t>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1979672149"/>
                  </a:ext>
                </a:extLst>
              </a:tr>
              <a:tr h="513551">
                <a:tc>
                  <a:txBody>
                    <a:bodyPr/>
                    <a:lstStyle/>
                    <a:p>
                      <a:pPr algn="l" fontAlgn="b"/>
                      <a:r>
                        <a:rPr lang="en-US" sz="1600" b="1" i="0" u="sng"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l" fontAlgn="b"/>
                      <a:r>
                        <a:rPr lang="en-US" sz="1600" b="1" i="0" u="sng" strike="noStrike">
                          <a:solidFill>
                            <a:srgbClr val="000000"/>
                          </a:solidFill>
                          <a:effectLst/>
                          <a:latin typeface="Calibri" panose="020F0502020204030204" pitchFamily="34" charset="0"/>
                        </a:rPr>
                        <a:t>R&amp;D Spend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Administration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Marketing Spend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605245063"/>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192261.83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165349.2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136897.8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471784.1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039556"/>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191792.06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162597.7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151377.59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443898.53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42519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191050.39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153441.51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101145.55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407934.54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923995"/>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182901.99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144372.41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118671.85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383199.62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210433"/>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166187.94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142107.34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91391.77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366168.42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860509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156991.12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131876.9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99814.71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362861.36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33047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156122.51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134615.46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147198.87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127716.82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55291"/>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155752.6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130298.13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145530.06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323876.68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98827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152211.77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120542.52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148718.95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311613.29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10535"/>
                  </a:ext>
                </a:extLst>
              </a:tr>
            </a:tbl>
          </a:graphicData>
        </a:graphic>
      </p:graphicFrame>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89" y="5399029"/>
            <a:ext cx="6240387" cy="76210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641963171"/>
              </p:ext>
            </p:extLst>
          </p:nvPr>
        </p:nvGraphicFramePr>
        <p:xfrm>
          <a:off x="7331239" y="1241176"/>
          <a:ext cx="2999877" cy="4157855"/>
        </p:xfrm>
        <a:graphic>
          <a:graphicData uri="http://schemas.openxmlformats.org/drawingml/2006/table">
            <a:tbl>
              <a:tblPr/>
              <a:tblGrid>
                <a:gridCol w="999959">
                  <a:extLst>
                    <a:ext uri="{9D8B030D-6E8A-4147-A177-3AD203B41FA5}">
                      <a16:colId xmlns:a16="http://schemas.microsoft.com/office/drawing/2014/main" val="1891412545"/>
                    </a:ext>
                  </a:extLst>
                </a:gridCol>
                <a:gridCol w="999959">
                  <a:extLst>
                    <a:ext uri="{9D8B030D-6E8A-4147-A177-3AD203B41FA5}">
                      <a16:colId xmlns:a16="http://schemas.microsoft.com/office/drawing/2014/main" val="2026713738"/>
                    </a:ext>
                  </a:extLst>
                </a:gridCol>
                <a:gridCol w="999959">
                  <a:extLst>
                    <a:ext uri="{9D8B030D-6E8A-4147-A177-3AD203B41FA5}">
                      <a16:colId xmlns:a16="http://schemas.microsoft.com/office/drawing/2014/main" val="3999946819"/>
                    </a:ext>
                  </a:extLst>
                </a:gridCol>
              </a:tblGrid>
              <a:tr h="744308">
                <a:tc>
                  <a:txBody>
                    <a:bodyPr/>
                    <a:lstStyle/>
                    <a:p>
                      <a:pPr algn="l" fontAlgn="b"/>
                      <a:r>
                        <a:rPr lang="en-US" sz="1600" b="1" i="0" u="sng" strike="noStrike">
                          <a:solidFill>
                            <a:srgbClr val="000000"/>
                          </a:solidFill>
                          <a:effectLst/>
                          <a:latin typeface="Calibri" panose="020F0502020204030204" pitchFamily="34" charset="0"/>
                        </a:rPr>
                        <a:t>New York</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802191882"/>
                  </a:ext>
                </a:extLst>
              </a:tr>
              <a:tr h="379283">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4678997"/>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3865322"/>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5111315"/>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619255"/>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196726"/>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5978420"/>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147831"/>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508442"/>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6919094"/>
                  </a:ext>
                </a:extLst>
              </a:tr>
            </a:tbl>
          </a:graphicData>
        </a:graphic>
      </p:graphicFrame>
      <p:sp>
        <p:nvSpPr>
          <p:cNvPr id="13" name="Right Brace 12"/>
          <p:cNvSpPr/>
          <p:nvPr/>
        </p:nvSpPr>
        <p:spPr>
          <a:xfrm>
            <a:off x="10446079" y="1241176"/>
            <a:ext cx="395705" cy="74804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p:cNvSpPr/>
          <p:nvPr/>
        </p:nvSpPr>
        <p:spPr>
          <a:xfrm>
            <a:off x="10892579" y="1241176"/>
            <a:ext cx="1257654" cy="748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Dummy variables</a:t>
            </a:r>
            <a:endParaRPr lang="en-US" dirty="0"/>
          </a:p>
        </p:txBody>
      </p:sp>
      <p:sp>
        <p:nvSpPr>
          <p:cNvPr id="15" name="TextBox 14"/>
          <p:cNvSpPr txBox="1"/>
          <p:nvPr/>
        </p:nvSpPr>
        <p:spPr>
          <a:xfrm>
            <a:off x="689809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4</a:t>
            </a:r>
            <a:r>
              <a:rPr lang="en-US" sz="2800" dirty="0" smtClean="0"/>
              <a:t>*D</a:t>
            </a:r>
            <a:r>
              <a:rPr lang="en-US" sz="2800" baseline="-25000" dirty="0" smtClean="0"/>
              <a:t>1</a:t>
            </a:r>
            <a:endParaRPr lang="en-US" sz="2800" baseline="-25000" dirty="0"/>
          </a:p>
        </p:txBody>
      </p:sp>
      <p:sp>
        <p:nvSpPr>
          <p:cNvPr id="17" name="TextBox 16"/>
          <p:cNvSpPr txBox="1"/>
          <p:nvPr/>
        </p:nvSpPr>
        <p:spPr>
          <a:xfrm>
            <a:off x="816542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5</a:t>
            </a:r>
            <a:r>
              <a:rPr lang="en-US" sz="2800" dirty="0" smtClean="0"/>
              <a:t>*D</a:t>
            </a:r>
            <a:r>
              <a:rPr lang="en-US" sz="2800" baseline="-25000" dirty="0"/>
              <a:t>2</a:t>
            </a:r>
          </a:p>
        </p:txBody>
      </p:sp>
      <p:cxnSp>
        <p:nvCxnSpPr>
          <p:cNvPr id="19" name="Straight Connector 18"/>
          <p:cNvCxnSpPr/>
          <p:nvPr/>
        </p:nvCxnSpPr>
        <p:spPr>
          <a:xfrm>
            <a:off x="9367243" y="1989221"/>
            <a:ext cx="915746" cy="3409807"/>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6" name="Action Button: Help 15">
            <a:hlinkClick r:id="" action="ppaction://noaction" highlightClick="1"/>
          </p:cNvPr>
          <p:cNvSpPr/>
          <p:nvPr/>
        </p:nvSpPr>
        <p:spPr>
          <a:xfrm>
            <a:off x="9561095" y="5518472"/>
            <a:ext cx="884984" cy="642663"/>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loud Callout 6"/>
          <p:cNvSpPr/>
          <p:nvPr/>
        </p:nvSpPr>
        <p:spPr>
          <a:xfrm>
            <a:off x="1331496" y="1989221"/>
            <a:ext cx="7755016" cy="3208410"/>
          </a:xfrm>
          <a:prstGeom prst="cloudCallout">
            <a:avLst>
              <a:gd name="adj1" fmla="val 51504"/>
              <a:gd name="adj2" fmla="val 570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D3 = 1-(D1+D2</a:t>
            </a:r>
            <a:r>
              <a:rPr lang="en-US" sz="4400" dirty="0" smtClean="0"/>
              <a:t>)</a:t>
            </a:r>
          </a:p>
          <a:p>
            <a:pPr algn="ctr"/>
            <a:r>
              <a:rPr lang="en-US" sz="4400" dirty="0" smtClean="0"/>
              <a:t>So </a:t>
            </a:r>
            <a:r>
              <a:rPr lang="en-US" sz="4400" dirty="0" smtClean="0">
                <a:solidFill>
                  <a:schemeClr val="bg1">
                    <a:lumMod val="95000"/>
                  </a:schemeClr>
                </a:solidFill>
              </a:rPr>
              <a:t>always </a:t>
            </a:r>
            <a:r>
              <a:rPr lang="en-US" sz="4400" dirty="0" err="1" smtClean="0">
                <a:solidFill>
                  <a:schemeClr val="bg1">
                    <a:lumMod val="95000"/>
                  </a:schemeClr>
                </a:solidFill>
              </a:rPr>
              <a:t>eleminate</a:t>
            </a:r>
            <a:r>
              <a:rPr lang="en-US" sz="4400" dirty="0" smtClean="0">
                <a:solidFill>
                  <a:schemeClr val="bg1">
                    <a:lumMod val="95000"/>
                  </a:schemeClr>
                </a:solidFill>
              </a:rPr>
              <a:t> one dummy variable</a:t>
            </a:r>
            <a:endParaRPr lang="en-US" sz="4400" dirty="0">
              <a:solidFill>
                <a:schemeClr val="bg1">
                  <a:lumMod val="95000"/>
                </a:schemeClr>
              </a:solidFill>
            </a:endParaRPr>
          </a:p>
        </p:txBody>
      </p:sp>
      <p:sp>
        <p:nvSpPr>
          <p:cNvPr id="5" name="Date Placeholder 4"/>
          <p:cNvSpPr>
            <a:spLocks noGrp="1"/>
          </p:cNvSpPr>
          <p:nvPr>
            <p:ph type="dt" sz="half" idx="10"/>
          </p:nvPr>
        </p:nvSpPr>
        <p:spPr/>
        <p:txBody>
          <a:bodyPr/>
          <a:lstStyle/>
          <a:p>
            <a:fld id="{9FDBCC7B-158A-448D-9BD5-21A16F1BA327}" type="datetime2">
              <a:rPr lang="en-US" smtClean="0"/>
              <a:t>Saturday, January 19, 2019</a:t>
            </a:fld>
            <a:endParaRPr lang="en-US"/>
          </a:p>
        </p:txBody>
      </p:sp>
      <p:sp>
        <p:nvSpPr>
          <p:cNvPr id="8" name="Footer Placeholder 7"/>
          <p:cNvSpPr>
            <a:spLocks noGrp="1"/>
          </p:cNvSpPr>
          <p:nvPr>
            <p:ph type="ftr" sz="quarter" idx="11"/>
          </p:nvPr>
        </p:nvSpPr>
        <p:spPr/>
        <p:txBody>
          <a:bodyPr/>
          <a:lstStyle/>
          <a:p>
            <a:r>
              <a:rPr lang="en-US" smtClean="0"/>
              <a:t>sai Prasad Ashila</a:t>
            </a:r>
            <a:endParaRPr lang="en-US"/>
          </a:p>
        </p:txBody>
      </p:sp>
      <p:sp>
        <p:nvSpPr>
          <p:cNvPr id="9" name="Slide Number Placeholder 8"/>
          <p:cNvSpPr>
            <a:spLocks noGrp="1"/>
          </p:cNvSpPr>
          <p:nvPr>
            <p:ph type="sldNum" sz="quarter" idx="12"/>
          </p:nvPr>
        </p:nvSpPr>
        <p:spPr/>
        <p:txBody>
          <a:bodyPr/>
          <a:lstStyle/>
          <a:p>
            <a:fld id="{615D40AC-A62B-412C-A8B6-203EC4FF5FB6}" type="slidenum">
              <a:rPr lang="en-US" smtClean="0"/>
              <a:t>7</a:t>
            </a:fld>
            <a:endParaRPr lang="en-US"/>
          </a:p>
        </p:txBody>
      </p:sp>
    </p:spTree>
    <p:extLst>
      <p:ext uri="{BB962C8B-B14F-4D97-AF65-F5344CB8AC3E}">
        <p14:creationId xmlns:p14="http://schemas.microsoft.com/office/powerpoint/2010/main" val="4242452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Building A Model</a:t>
            </a:r>
            <a:endParaRPr lang="en-US" dirty="0">
              <a:solidFill>
                <a:schemeClr val="accent1">
                  <a:lumMod val="75000"/>
                </a:schemeClr>
              </a:solidFill>
            </a:endParaRPr>
          </a:p>
        </p:txBody>
      </p:sp>
      <p:sp>
        <p:nvSpPr>
          <p:cNvPr id="3" name="Content Placeholder 2"/>
          <p:cNvSpPr>
            <a:spLocks noGrp="1"/>
          </p:cNvSpPr>
          <p:nvPr>
            <p:ph idx="1"/>
          </p:nvPr>
        </p:nvSpPr>
        <p:spPr/>
        <p:txBody>
          <a:bodyPr/>
          <a:lstStyle/>
          <a:p>
            <a:r>
              <a:rPr lang="en-US" dirty="0" smtClean="0"/>
              <a:t>To predict a value or we may have many predictors.(</a:t>
            </a:r>
            <a:r>
              <a:rPr lang="en-US" dirty="0" err="1" smtClean="0"/>
              <a:t>i.e</a:t>
            </a:r>
            <a:r>
              <a:rPr lang="en-US" dirty="0" smtClean="0"/>
              <a:t> X1,x2,x3,x4)</a:t>
            </a:r>
          </a:p>
          <a:p>
            <a:r>
              <a:rPr lang="en-US" dirty="0" smtClean="0"/>
              <a:t>But how much the proctors influence the predictor Is of use.</a:t>
            </a:r>
          </a:p>
          <a:p>
            <a:r>
              <a:rPr lang="en-US" dirty="0" smtClean="0"/>
              <a:t> All the Factors many not have much impact of the required profits.</a:t>
            </a:r>
          </a:p>
          <a:p>
            <a:r>
              <a:rPr lang="en-US" dirty="0" smtClean="0"/>
              <a:t>So few may have to be eliminated.</a:t>
            </a:r>
          </a:p>
          <a:p>
            <a:r>
              <a:rPr lang="en-US" dirty="0" smtClean="0"/>
              <a:t>Few other reasons are from the assumptions.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7341" y="3183645"/>
            <a:ext cx="4711865" cy="597073"/>
          </a:xfrm>
          <a:prstGeom prst="rect">
            <a:avLst/>
          </a:prstGeom>
        </p:spPr>
      </p:pic>
      <p:sp>
        <p:nvSpPr>
          <p:cNvPr id="5" name="Date Placeholder 4"/>
          <p:cNvSpPr>
            <a:spLocks noGrp="1"/>
          </p:cNvSpPr>
          <p:nvPr>
            <p:ph type="dt" sz="half" idx="10"/>
          </p:nvPr>
        </p:nvSpPr>
        <p:spPr/>
        <p:txBody>
          <a:bodyPr/>
          <a:lstStyle/>
          <a:p>
            <a:fld id="{DC015F7B-5835-48AE-AF9B-0FA4840EC18B}" type="datetime2">
              <a:rPr lang="en-US" smtClean="0"/>
              <a:t>Saturday, January 19, 2019</a:t>
            </a:fld>
            <a:endParaRPr lang="en-US"/>
          </a:p>
        </p:txBody>
      </p:sp>
      <p:sp>
        <p:nvSpPr>
          <p:cNvPr id="6" name="Footer Placeholder 5"/>
          <p:cNvSpPr>
            <a:spLocks noGrp="1"/>
          </p:cNvSpPr>
          <p:nvPr>
            <p:ph type="ftr" sz="quarter" idx="11"/>
          </p:nvPr>
        </p:nvSpPr>
        <p:spPr/>
        <p:txBody>
          <a:bodyPr/>
          <a:lstStyle/>
          <a:p>
            <a:r>
              <a:rPr lang="en-US" smtClean="0"/>
              <a:t>sai Prasad Ashila</a:t>
            </a:r>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8</a:t>
            </a:fld>
            <a:endParaRPr lang="en-US"/>
          </a:p>
        </p:txBody>
      </p:sp>
    </p:spTree>
    <p:extLst>
      <p:ext uri="{BB962C8B-B14F-4D97-AF65-F5344CB8AC3E}">
        <p14:creationId xmlns:p14="http://schemas.microsoft.com/office/powerpoint/2010/main" val="69393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Building A Model</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5400" dirty="0" smtClean="0"/>
              <a:t>Methods to Build the models</a:t>
            </a:r>
          </a:p>
          <a:p>
            <a:pPr lvl="1"/>
            <a:r>
              <a:rPr lang="en-US" sz="3600" dirty="0" smtClean="0"/>
              <a:t>All –in</a:t>
            </a:r>
          </a:p>
          <a:p>
            <a:pPr lvl="1"/>
            <a:r>
              <a:rPr lang="en-US" sz="3600" dirty="0" smtClean="0"/>
              <a:t>Step wise Regression Models</a:t>
            </a:r>
          </a:p>
          <a:p>
            <a:pPr lvl="2"/>
            <a:r>
              <a:rPr lang="en-US" sz="3600" dirty="0" smtClean="0"/>
              <a:t>Backward Elimination</a:t>
            </a:r>
          </a:p>
          <a:p>
            <a:pPr lvl="2"/>
            <a:r>
              <a:rPr lang="en-US" sz="3600" dirty="0" smtClean="0"/>
              <a:t>Forward Selection</a:t>
            </a:r>
          </a:p>
          <a:p>
            <a:pPr lvl="2"/>
            <a:r>
              <a:rPr lang="en-US" sz="3600" dirty="0" smtClean="0"/>
              <a:t>Bidirectional Elimination</a:t>
            </a:r>
          </a:p>
          <a:p>
            <a:pPr lvl="1"/>
            <a:r>
              <a:rPr lang="en-US" sz="3600" dirty="0" smtClean="0"/>
              <a:t>Score Comparison</a:t>
            </a:r>
          </a:p>
          <a:p>
            <a:pPr marL="0" indent="0">
              <a:buNone/>
            </a:pPr>
            <a:endParaRPr lang="en-US" sz="3600" dirty="0"/>
          </a:p>
        </p:txBody>
      </p:sp>
      <p:sp>
        <p:nvSpPr>
          <p:cNvPr id="4" name="Date Placeholder 3"/>
          <p:cNvSpPr>
            <a:spLocks noGrp="1"/>
          </p:cNvSpPr>
          <p:nvPr>
            <p:ph type="dt" sz="half" idx="10"/>
          </p:nvPr>
        </p:nvSpPr>
        <p:spPr/>
        <p:txBody>
          <a:bodyPr/>
          <a:lstStyle/>
          <a:p>
            <a:fld id="{5F5F7B9C-E163-46AD-AF39-C629771F96AF}" type="datetime2">
              <a:rPr lang="en-US" smtClean="0"/>
              <a:t>Saturday, January 19, 2019</a:t>
            </a:fld>
            <a:endParaRPr lang="en-US"/>
          </a:p>
        </p:txBody>
      </p:sp>
      <p:sp>
        <p:nvSpPr>
          <p:cNvPr id="5" name="Footer Placeholder 4"/>
          <p:cNvSpPr>
            <a:spLocks noGrp="1"/>
          </p:cNvSpPr>
          <p:nvPr>
            <p:ph type="ftr" sz="quarter" idx="11"/>
          </p:nvPr>
        </p:nvSpPr>
        <p:spPr/>
        <p:txBody>
          <a:bodyPr/>
          <a:lstStyle/>
          <a:p>
            <a:r>
              <a:rPr lang="en-US" smtClean="0"/>
              <a:t>sai Prasad Ashila</a:t>
            </a:r>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9</a:t>
            </a:fld>
            <a:endParaRPr lang="en-US"/>
          </a:p>
        </p:txBody>
      </p:sp>
    </p:spTree>
    <p:extLst>
      <p:ext uri="{BB962C8B-B14F-4D97-AF65-F5344CB8AC3E}">
        <p14:creationId xmlns:p14="http://schemas.microsoft.com/office/powerpoint/2010/main" val="2379763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S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4A6DA75F-FDD1-4906-ABA7-049C4286B20F}" vid="{F9FD41C8-64B9-401A-8FC9-4BEBFBB115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Template>
  <TotalTime>491</TotalTime>
  <Words>1630</Words>
  <Application>Microsoft Office PowerPoint</Application>
  <PresentationFormat>Widescreen</PresentationFormat>
  <Paragraphs>499</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SP</vt:lpstr>
      <vt:lpstr>Multiple linear Regression</vt:lpstr>
      <vt:lpstr>Multiple linear Regression</vt:lpstr>
      <vt:lpstr>Multiple linear Regression</vt:lpstr>
      <vt:lpstr>Multiple linear Regression</vt:lpstr>
      <vt:lpstr>Dummy Variables</vt:lpstr>
      <vt:lpstr>Dummy Variables</vt:lpstr>
      <vt:lpstr>Dummy Variables Trap</vt:lpstr>
      <vt:lpstr>Building A Model</vt:lpstr>
      <vt:lpstr>Building A Model</vt:lpstr>
      <vt:lpstr>Backward Elimination </vt:lpstr>
      <vt:lpstr>Forward Selection</vt:lpstr>
      <vt:lpstr>Bi-Directional Elimination</vt:lpstr>
      <vt:lpstr>Backward elimination</vt:lpstr>
      <vt:lpstr>Backward elimination</vt:lpstr>
      <vt:lpstr>Encoding categorical data</vt:lpstr>
      <vt:lpstr>Avoiding the Dummy Variable Trap</vt:lpstr>
      <vt:lpstr>Splitting the dataset into the Training set and Test set</vt:lpstr>
      <vt:lpstr>Fitting Multiple Linear Regression to the Training set</vt:lpstr>
      <vt:lpstr>Building the optimal model using Backward Elimination</vt:lpstr>
      <vt:lpstr>Building the optimal model using Backward Elimination</vt:lpstr>
      <vt:lpstr>Building the optimal model using Backward Elimination</vt:lpstr>
      <vt:lpstr>Building the optimal model using Backward Elimination</vt:lpstr>
      <vt:lpstr>Building the optimal model using Backward Elimination</vt:lpstr>
      <vt:lpstr>PowerPoint Presentation</vt:lpstr>
      <vt:lpstr>PowerPoint Presentation</vt:lpstr>
    </vt:vector>
  </TitlesOfParts>
  <Company>Bradley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dc:title>
  <dc:creator>Ashila, Sai Prasad</dc:creator>
  <cp:lastModifiedBy>Ashila, Sai Prasad</cp:lastModifiedBy>
  <cp:revision>131</cp:revision>
  <dcterms:created xsi:type="dcterms:W3CDTF">2019-01-04T15:08:23Z</dcterms:created>
  <dcterms:modified xsi:type="dcterms:W3CDTF">2019-01-19T17:06:59Z</dcterms:modified>
</cp:coreProperties>
</file>