
<file path=[Content_Types].xml><?xml version="1.0" encoding="utf-8"?>
<Types xmlns="http://schemas.openxmlformats.org/package/2006/content-types">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57" r:id="rId4"/>
    <p:sldId id="260" r:id="rId5"/>
    <p:sldId id="259" r:id="rId6"/>
    <p:sldId id="263" r:id="rId7"/>
    <p:sldId id="264" r:id="rId8"/>
    <p:sldId id="262" r:id="rId9"/>
    <p:sldId id="267" r:id="rId10"/>
    <p:sldId id="266" r:id="rId11"/>
    <p:sldId id="265" r:id="rId12"/>
    <p:sldId id="268" r:id="rId13"/>
    <p:sldId id="271" r:id="rId14"/>
    <p:sldId id="269" r:id="rId15"/>
    <p:sldId id="273" r:id="rId16"/>
    <p:sldId id="272" r:id="rId17"/>
    <p:sldId id="276" r:id="rId18"/>
    <p:sldId id="275" r:id="rId19"/>
    <p:sldId id="274" r:id="rId20"/>
    <p:sldId id="279" r:id="rId21"/>
    <p:sldId id="278" r:id="rId22"/>
    <p:sldId id="282" r:id="rId23"/>
    <p:sldId id="281" r:id="rId24"/>
    <p:sldId id="280"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21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4:32.11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24 0,'23'0'140,"-23"0"-124,23 0 0,-23 0-16,23 0 15,-23 0-15,23 0 16,0 0-16,23 0 15,-46-23-15,23 23 16,-23 0 0,24 0-16,-24 0 15,23 0 16,0 0-15,-23 0 0,23 0-16,-23 0 15,23 0 1,0 0-16,-23 0 15,23 0-15,-23 0 16,23 0 15,-23 0 0,23 0-15,0 0 15,-23 0 0,23 0-15,-23 0 15,24 0-15,-1 0-1,-23 0 1,23 0 15,-23 0-31,23 0 31,-23 0-15,0 0 0,23 0-1,0 0-15,-23 0 31,23 0-15,-23 0 15,23 0-15,0 0 15,-23 0-15,23 0 15,-23 0 0,23 0-15,-23 0 15,24 0-16,-1 0 17,-23 0-17,23 0 16,-23 0-15,23 0 15,0 0-15,-23 0 15,23 0-15,-23 0-1,23 0 16,-23 0-15,23 0 15,0 0 0,-23 0 1,23 0-1,-23 0 16,23 0-1,1 0-14,-24 0 14,23 0 1,-23 0-16,23 0 16,-23 0 125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4:41.99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23 0,'0'0'47,"0"0"-16,0 0-31,23-23 78,0 23-47,-23 0-15,0 0 46,22 0-31,-22 0 344,23 0-360,-23 0 17,23 0 92,0 0-14,-23 0-17,22 0-62,-22 0-15,0 0 0,23 0 62,0 0-63,-23 0 94</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5:04.23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23 0,'0'0'78,"0"0"-62,23 0 15,0 0 0,-23 0-15,23 0-16,-23 0 15,23 0 1,-23 0 0,23 0-16,0 0 15,-23 0-15,23 0 16,-23 0-1,24 0-15,-1 0 16,-23 0-16,23 0 16,-23 0-1,23 0 1,-23 0-1,23 0 1,0 0 0,-23 0-1,23 0 1,-23 0-1,23 0 1,0 0 0,-23 0-1,23 0 16,-23-23-15,0 23-16,23 0 16,-23 0-1,24 0 1,-1 0-1,-23 0 1,23 0 0,-23 0-16,23 0 15,0 0 1,-23 0 15,23 0 0,-23 0-15,23 0 15,-23 0-15,23 0 15,0 0 0,-23 0 0,23 0-15,-23 0 15,23 0-31,1 0 31,-24 0-31,23 0 16,-23 0 15,23 0-15,-23 0-1,23 0 1,0 0-1,-23 0 1,23 0 15,-23 0-15,23 0-1,0 0 1,-23 0 0,23 23-1,-23-23 1,23 0-1,-23 0-15,23 0 16,1 0 0,-24 0-1,0 23-15,23-23 16,-23 0 15,23 0-31,-23 0 16,23 0 15,0 0-31,-23 0 15,23 0 1,-23 0 0,23 0-1,0 0 1,-23 0-16,23 0 15,-23 0 1,23 0-16,-23 0 16,23 0-1,1 0-15,-24 0 16,23 0-1,-23 0 1,23 0-16,0 0 16,-23 0 15,0 23-16,23-23 1,-23 0-16,23 0 16,-23 0-1,23 0 1,0 0 0,-23 0-1,0 0 1,23 0-16,-23 0 31,23 0-15,0 0-1,-23 0 1,24 0-1,-24 23 1,0-23-16,23 0 16,-23 0-1,23 0 1,0 0-16,-23 0 31,23 0-31,-23 0 16,23 0-1,0 0 1,-23 0-1,23 0 1,-23 0 0,0 0-16,23 0 31,-23 0-16,23 0-15,0 0 32,-23 0-32,24 0 15,-24 0 16,23 23-15,0-23 0,-23 0-1,23 0 1,-23 0-16,23 0 0,-23 0 31,23 0-31,0 0 31,-23 0-15,23 0-16,-23 0 15,23 0 1,0 0 0,-23 0-1,23 0 1,-23 0-1,24 0 1,-24 0 0,23 0-16,0 0 31,-23 0-31,0 0 15,23 0-15,-23 0 16,23 0 0,0 0-16,-23 0 15,23 0 1,-23 0-1,23 0 1,-23 0 0,23 0-1,0-23 1,-23 23-16,23 0 15,-23 0 1,24 0 0,-24 0-16,23 0 0,-23 0 15,23 0 1,-23 0-1,0-23-15,23 23 32,-23 0-1,23 0-16,0 0-15,-23 0 32,0 0-17,23 0-15,-23 0 31,23 0 47,0 0 0,-23 0 141,23 0-219,0 0 15,-23 0-15,47 0 16,-47 0-16,23 0 16,0 0-1,0 0-15,-23 0 16,23 0-1,-23 0 1,0-23 0,23 23-1,0 0 16,-23 0 16,23 0-16,-23 0-15,23 0 31,0 0-16,-23 0-15,24 0 15,-24 0 0,23 0-15,-23 0 15,23 0 0,0 0 0,-23 0-15,23 0-1,-23 0 17,23 0-17,0 0 16,-23 0-31,23 0 16,-23 0 15,23 0-15,-23 0 15,23 0-15,0 0-1,-23 0 16,24 0-15,-24 0 15,23 0 0,0 0-15,-23 0 0,23 0 30,-23 0-30,23 0 15,-23 0 16,23 0-31,0 0-1,-23 0 1,23 0 15,-23 0-31,23 0 16,0 0-1,-23 0 1,23 0-1,-23 0 1,24 0 0,-24 0-1,23 0 1,0 0-16,-23 0 0,23 0 15,-23 0 1,23 0 0,0 0-1,-23 0 1,23 0-1,-23 0 1,23 0 0,-23 0-1,23 0 1,0 0-1,-23 0 1,23 0-16,-23 0 16,24 0 15,-24 0-16,23 0-15,0 0 16,-23 0 15,23 0-15,-23 0-16,23 0 31,-1 0-15,-22 0-1,23 0 1,-23 0-1,23 0 1,-23 0 0,23 0-1,0 0 1,-23 0-1,23 0 1,-23 0 15,24 0-15,-1 0-1,-23 0 1,23 0 15,-23 0-15,23 0-1,-23 0 17,23 0-17,0 0 1,-23 0-1,0 0-15,23 0 32,-23 0-1,23 0 0,0 0-15,-23 0 15,23 0-16,-23 0 1,23 0 0,-23 0 15,24 0-16,-1 0 17,-23 0-17,23 0 16,-23 0-15,23 0 15,0 0 0,-23 0 1,23 0-17,-23 0 16,23 0-15,-23 0 0,23 0-1,0 0 1,-23 0-1,23 0 1,-23 0 0,23 0-1,1 0 1,-24 0-16,23 0 15,-23 0 17,23 0-1,-23 0-16,23 0 1,0 0 15,-23 0-15,23 0-1,-23 0 17,23 0-17,0 0 16,-23 0-15,23 0 0,-23 0-1,23 0 1,-23 0-1,23 0 1,1 0 0,-24 0 15,23 0-31,-23 0 15,23 0 1,0 0 0,-23 0-1,23 0 1,-23 0 15,23 0-31,-23 0 16,23 0-1,0 0-15,-23 0 16,0 0-16,23 0 15,-23 0 1,23 0-16,0 0 16,-23 0-1,24 0 1,-24 0-1,23 0-15,-23 0 16,23 0 0,0 0-1,-23 0 1,23 0-1,-23 0 1,23 0-16,-23 0 31,23 0-31,0 0 16,-23 0-1,23 0 1,-23 0 0,23 0-1,0 0 16,-23 0-31,24 0 16,-24 0 0,23 0-1,-23 0 1,23 0-1,0 0 1,-23 0-16,23 0 31,-23 0-15,23 0-16,0 0 15,-23 0 1,23 0-16,-23 0 16,23 0-1,-23 0 1,23 0-1,0 0 1,-23 0-16,24 0 16,-24 0 15,0 0 0,23 0-15,0 0-16,-23 0 31,23 23-31,-23-23 15,23 0 17,-23 0-17,23 0 1,0 0-1,-23 0 1,23 0 0,-23 0-1,23 0 1,0 0-1,-23 0 1,23 0 0,-23 0-1,24 0 16,-24 0-15,0 0-16,23 0 16,0 0-1,-23 0 1,23 0-1,-23 0 1,23 0 15,0 0-15,-23 0-1,23 0 1,-23 0 0,23 0-1,-23 0 1,23 0 15,0 0-15,-23 0-1,23 0 1,-23 0-1,24 0 1,-1 0 0,-23 0-16,23 0 15,-23 0 1,23 0-16,-23 0 31,23 0-15,0 0-1,-23 0 1,23 0 15,-23 0-15,0 23-16,23-23 15,0 0 16,-23 0 1,23 0-17,-23 0 16,23 0-15,-23 0-16,24 0 16,-1 0-1,-23 0-15,23 0 16,-23 0-1,23 0 1,0 0-16,-23 0 16,23 0-1,-23 0 1,23 0-1,-23 0-15,23 0 32,0 0-17,-23 0 1,23 0 31,-23 0-16,23 0-16,-23 0 17,24 0 30,-24 0-46,23 0-1,-23 0 16,23 0 16,-23 0-16,23 0-15,-23 0 0,23 0-1,0 0 1,-23 0-16,0-23 15,23 23-15,0 0 16,0-23-16,-23 23 16,23 0-16,0 0 15,1 0-15,-24 0 16,23 0-1,0 0-15,-23-23 16,23 23 0,-23 0-1,23 0 16,0 0-15,-23 0 296,23 0-296,-23 0-1,23 0-15,-23 0 16,23 0-1,0 0 1,-23 0-16,23 0 31,-23 0-31,24 0 16,-1 0-1,-23 0 1,23 0 0,-23 0-16,23 0 15,-23 0 16,23 0 1,-23 0-32,23 0 15,-23 0 1,23 0-1,-23 0 1,23 0 0,0 0-1,-23 0 16,23 0-31,-23 0 32,23 0-32,-23 0 15,24 0 1,-1 0-1,0 0 1,-23 0 0,23 0-16,0 0 15,-23 0-15,23 0 16,-23 0-1,23 0-15,-23 0 16,23 0-16,0 0 16,-23 0-1,23 0-15,-23 0 16,23 0-16,1 23 15,-24-23-15,23 0 16,-23 0 0,23 0-1,-23 0 1,23 0-1,0 0 1,-23 0-16,23 0 31,-23 0-31,23 0 16,0 0-1,-23 0 1,23 0 0,-23 0-16,23 0 15,-23 0 1,23 23-16,1-23 15,-24 0-15,23 0 16,0 0 0,0 0-1,-23 0-15,23 0 16,-23 0-1,23 0 1,0 0-16,-23 0 16,23 0-1,-23 0-15,23 0 16,-23 0-1,23 0 1,0 0 0,-23 0-16,24 0 15,-24 0 1,23 0-1,0 0-15,-23 0 16,23 0 0,-23 0 15,23 0-31,-23 0 15,46 0 1,-46 0-16,46 0 16,-46 0-1,23 0 1,-23 0-16,23 0 15,-23 0-15,24 0 16,-1 0-16,-23 0 16,23 0-16,0 0 15,0 0 1,-23 0-16,23 0 15,-23 0 1,23 0-16,-23 0 31,23 0-31,0 0 16,-23 0-16,23 0 15,-23 0 1,0 0-16,23 0 16,1 0-16,-24 0 31,23 0-16,-23 0 1,23 0-16,-23 0 16,23 0-1,0 0 1,-23 0-16,23 0 15,-23 0 1,23 0-16,0 0 16,-23 0-16,23 0 15,-23 0 1,23 0-16,-23 0 31,23 0-15,1 0-16,-24 0 15,23 0 1,-23 0-16,23 0 15,0 0-15,-23 0 16,23 0-16,-23 0 16,23 0-1,-23 0 1,23 0-16,0 0 15,-23 0 1,23 0-16,-23 0 16,23 0-16,0 0 15,-23 0-15,24 0 16,-24 0-1,23 0-15,-23 0 16,23 0 0,0 0-1,0 0-15,-23 0 16,23 0-16,0 0 15,0 0 1,-23 0-16,23 0 0,0 0 31,-23 0-15,23 0-16,-23 0 15,24 0-15,-24 0 32,23 0-32,0 0 15,-23 0 1,23 0-16,-23 0 15,23 0-15,0 0 16,-23 0 0,23 0-16,-23 23 15,23-23-15,-23 0 16,23 0-16,0 0 15,-23 0 1,23 0-16,-23 0 16,47 0-16,-47 0 15,23 0 1,0 0-1,0 0-15,0 0 16,-23 0-16,46 0 16,-46 0-1,46 0-15,-46 0 16,23 0-1,1 0-15,-1 0 16,-23 0-16,23 0 16,-23 0-1,23 0 1,-23 0-1,23 0 1,0 0 0,-23 0-1,23 0 1,-23 0-1,23 0 1,0 0-16,-23 0 31,23 0-15,-23 0-1,23 0 1,-23 0 15,24 0-15,-1 0-1,-23 0 1,23 0 0,-23 0-1,23 0-15,0 0 16,-23 0-1,23 0-15,-23 0 16,23 0-16,-23 0 16,23 0-1,0 0 1,-23 0-1,23 0 1,-23 0-16,23 0 16,-23 0-16,24 0 15,-1 0 1,-23 0-16,23 0 15,-23 0 1,23 0 0,0 0-1,-23 0 1,23 0 15,-23 0-31,23 0 16,-23 0-1,23 0 1,0 0-1,-23 0 1,23 0-16,-23 0 31,47 0-31,-47 0 16,0 0-1,23 0-15,-23 0 16,23 0 0,0 0-16,-23 0 15,23 0-15,-23 0 16,23 0-16,-23 0 15,23 0 1,0 0 0,-23 0-16,23 0 15,-23 0-15,23 0 16,0 0-16,1 0 15,-24 0 1,23 0-16,0 0 16,-23 0-16,23 0 15,-23 0-15,23 0 16,-23 0-1,23 0 1,0 0 0,-23 0-1,22 0 1,-22 0-1,23 0 17,0 0-17,-23 0 1,23 0-1,-23 0 1,24 0 0,-24 0-1,23 0 1,0 0-1,-23 0 1,23 0-16,-23 0 16,23 0-16,0 0 15,-23 0 1,23 0-16,-23 0 15,23 0 1,-23 0 0,23 0-16,0 0 15,-23 0 16,23 0-15,-23 0 0,24 0-1,-24 0 1,23 0 15,0 0-15,-23 0-1,23 0 16,-23-23-15,23 23 15,0 0 0,-23 0-15,23 0 0,-23 0-1,23 0 1,-23 0-1,23 0 1,0 0-16,-23 0 16,23 0-1,-23 0 1,24 0 15,-24-23-31,23 23 0,-23 0 16,23 0-1,-23 0-15,23 0 16,-23 0-1,23 0 17,0 0-17,-23 0 1,23 0-1,-23 0-15,23 0 16,0 0 0,-23 0-1,23 0 1,-23 0-1,23 0 1,-23 0 15,24 0-15,-1 0-1,-23 0 1,23 0 0,-23 0-16,23 0 15,0 0 1,-23 0-1,23 0 1,-23 0 0,46 0-1,-46 0-15,23 0 16,23 0-16,-46 0 15,24 0 1,-24 0-16,23 0 0,0 0 16,0 0-1,-23 0 1,23 0-1,0 0-15,-23 0 16,23 0 0,-23 0-1,23 0 16,-23 0-15,23 0 0,0 0-1,-23 0 1,23 0-1,-23 0 17,24 0-32,-1 0 15,-23 0 1,23 0-1,-23 0 1,23 0 0,-23 0-16,23 0 15,0 0 1,-23 0-16,0 0 15,23 0 1,-23 0 0,23 0-1,0 0 1,-23 0-1,23 0 1,-23 0 0,23 0-1,-23 0 1,24 0-1,-1 0 1,-23 0 15,23 0 0,-23 0 1,23 0-17,0 0 16,-23 0-15,23 0 15,-23 0-15,23 0-1,-23 0 1,23 0 15,0 0-15,-23 0 15,23 0-15,-23 0-1,23 0 1,1 0-1,-24 0 1,23 0 0,-23 0-1,23 0-15,-23 0 16,23 0-1,0 0 1,-23 0-16,23 0 31,-23 0-15,23 0 15,0 0 0,-23 0 0,23 0-15,-23 0 0,23 0-1,-23 0 1,23 0-1,1 0 1,-24 0 0,23 0-1,-23 0-15,23 0 16,0 0-1,-23 0 1,23 0 0,-23 0-1,23 0 1,-23 0-1,23 0 1,0 0 0,-23 0-1,23 0 1,-23 0-1,23 0 1,0 0 0,-23 0-1,24 0 1,-24 0-16,23 0 15,-23 0-15,23 0 16,0 0-16,-23 0 16,23 0-1,-23 0 1,23 0-1,-23 0 1,23 0 0,0 0 15,-23 0-16,23 0 17,-23 0-17,23 0 1,0 0-16,-23 23 31,24-23-31,-24 0 16,23 0 15,-23 0-16,23 0 1,0 0 31,-23 0-32,23 0 1,-23 0-16,23 0 16,0 0-1,-23 0-15,23 0 16,-23 0-16,23 0 15,-23 0 1,0 0-16,23 0 16,0 0-1,-23 0 1,24 0-1,-24 0 32,23 0 0,0 0-31,-23 0 15,23 0 0,-23 0 0,23 0 16,-23 0-31,23 0 15,0 0-16,-23 0 1,23 0 15,-23 0 0,23 0 1,0 0-17,-23 0 1,23 23-1,-23-23 1,24 0 0,-24 0-1,23 0-15,0 0 16,-23 0-1,23 0 17,-23 0-17,23 0 16,0 0-15,-23 0 31,23 0-32,-23 0 17,23 0 14,-23 0-30,23 0 15,0 0 0,-23 0-15,23 0 46,-23 0-46,24 0 15,-1 0 63,-23 0-63,23 0-15,-23 0 15,0 0-31,23 0 31,-23 0 0,23 0-31,0 0 31,-23 0-15,23 0 15,-23 0-31,0 0 16,23 0-1,0 0 17,-23-23 30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9:47.09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28 62 0,'0'0'219,"23"0"-204,-23 23-15,23-23 16,0 0 0,0 23-16,0-23 15,0 0-15,0 0 16,0 0-16,0 0 15,0 0-15,1 0 16,-1 0 0,0 0-16,-23 0 15,46 0-15,-46 0 16,46 0-1,-46 0-15,23 0 16,-23 0-16,46 0 16,-46 0-1,23 0-15,-23 0 16,47 0-16,-47 0 15,23 0 1,-23 0-16,23 0 16,-23 0-16,23 0 15,0 0-15,-23 0 16,23 0-16,-23 0 15,23 0-15,0 0 16,0 0 0,-23 0-1,23 0 1,-23 0-1,24 0 1,-24 0-16,23 0 0,-23 0 16,23 0-1,-23 0 1,23 0-1,0 0 1,-23 0-16,0 0 16,23 0-1,-23 0-15,23 0 0,-23 0 16,23 0-1,0 0 1,-23 0 0,23-23-1,-23 23 1,23 0-16,1 0 31,-24 0-31,23 0 16,-23 0-1,46 0 1,-46 0-16,23-23 15,0 23-15,0 0 16,-23 0-16,23 0 16,-23 0-1,23 0-15,-23 0 16,23 0-1,0 0-15,-23 0 16,24 0 15,-24 0-15,23 0-1,0 0 1,-23 0 0,23 0 46,-23 0-31,23 0 0,-23 0-15,23 0 15,-23 0-31,23 0 16,-23 0-1,23 0 32,-23 0-31,0 0-1,23 0 17,0 0-1,-23 0-16,23 0 32,-23 0 16,24 0-17,-24 0-14,23 0 14,-23 23-46,23-23 47,-23 0 0,23 0-31,-23 0 30,0 23-14,23-23-17,0 0 1,-23 0 15,0 0 219,0 0-250,-23 0 0,0 0 15,23 0 1,-46 0-16,46 0 15,-47 0 1,47-23-16,-23 23 16,0 0-16,-23 0 15,23-23 1,0 23-16,23 0 0,-46 0 15,46 0 1,-23 0-16,0 0 16,23 0-1,-24-23 1,24 23-16,-46 0 15,46 0-15,-23-24 16,0 24-16,0 0 16,0 0-1,0 0-15,0 0 16,23 0-16,-23 0 16,23 0-1,-23 0-15,-1 0 16,24 0-16,-23 0 15,0 0 1,-23 0-16,46 0 16,-46 0-16,23 0 15,0 0 1,23 0-16,-23 0 15,23 0-15,-23 0 16,-1 0-16,1 0 16,0 0-16,-23 0 15,23 0-15,0 0 16,23 0-1,-46 0 1,46 0-16,-23 0 16,23 0-16,-23 0 15,-1 0-15,24 0 16,-23 0-16,23 0 15,-23 0 17,23 0-17,-23 0 1,0 0-1,23 0 1,-23 0-16,23 0 16,-23 0-1,0 0 1,23 0-1,-23 0 1,23 0 31,-23 0-16,23 0-15,-23 0 15,-1 0 0,24 0-15,-23 0 46,23 0-15,0 0 171,0 0-218,0 0 63,23 0-63,1 0 15,-24 0 1,23 0-16,0 0 15,0 0-15,0 24 16,-23-24-16,23 0 16,0 0-1,-23 0 1,0 23 31,0-23-32,0 0 1,-23 23-1,23-23 1,-23 0 0,23 23-16,-69 0 15,46 0-15,23 0 16,-24-23-16,1 0 15,23 0 1,-23 23-16,23-23 16,0 0-16,-23 0 15,0 0 1,23 23-1,0 0 1,-23-23 0,23 0-16,0 23 46,0-23-46,0 24 47,0-24-16,-23 0-31,23 23 16,0 0 0,0-23 15,0 23-31,0-23 15,0 23 1,0 0 0,-23-23-1,23 0 1,0 23-1,0-23 1,-23 0 0,23 23-1,0-23 1,0 23-1,0-23 17,0 23-32,0-23 15,0 23 1,0-23-1,0 24 1,-23-24 0,23 23-1,0-23-15,0 23 31,0-23-15,0 23 0,0-23-16,0 0 15,0 23 1,0 0-1,0-23 1,0 23 0,0-23-1,0 23 1,0 0-1,0-23 1,0 23 0,0-23-1,-23 23-15,23-23 16,0 24-1,0-1 1,0-23-16,0 23 16,0-23-1,0 23-15,0-23 31,0 23-31,0 0 16,0-23 0,0 23-16,0-23 15,0 23 1,0 0-16,0-23 15,0 23 1,0-23 0,0 23-16,0-23 15,0 24-15,0-1 16,0-23-16,0 23 15,0-23 17,0 23-32,0 0 15,0-23 1,0 23-1,0-23 1,0 23 0,0-23-16,0 23 31,0 0-31,0-23 15,0 23 1,0-23 0,0 23-16,0 1 15,0-24 1,0 23-16,0-23 15,0 23 1,0-23 0,0 23-1,0 0-15,0 0 16,0-23-16,0 23 15,0 0-15,0 0 16,0-23-16,0 46 16,0-46-1,0 24-15,0-24 16,0 46-16,0-23 15,0 0 1,0-23-16,0 46 16,0-46-16,0 46 15,0-23 1,0-23-16,0 23 0,0-23 15,0 24 1,0-1-16,0 0 16,0 0-1,0 0-15,0 0 16,0-23-16,0 46 15,0-46-15,0 46 16,0-46-16,0 23 16,0-23-1,0 24 1,0-24-16,0 23 15,0 0 1,0-23-16,0 23 16,0-23-16,0 46 15,0-46-15,0 23 16,0-23-1,0 46-15,0-46 16,0 23-16,0 0 16,0 1-1,0-24-15,0 23 16,0 0-16,0 0 15,0-23-15,0 23 16,0 0 0,0 0-16,0 0 15,0-23 1,0 23-16,0 0 15,0 0-15,0-23 16,0 24-16,0-1 16,0 0-1,0-23-15,0 23 0,0 0 16,0-23-1,23 23-15,-23 0 16,0 0 0,0-23-16,0 23 15,0-23-15,0 23 16,0 0-16,0 1 15,0-24 1,0 23-16,0 0 16,0-23-16,0 23 15,0-23 1,0 23-16,0-23 15,0 46-15,0-46 16,0 46 0,0-23-1,0 0-15,0 1 16,0-1-16,0 0 15,0 23 1,0-46-16,0 23 16,0-23-16,0 46 15,0-46 1,0 23-16,0-23 15,0 23-15,0-23 16,0 23 0,0 1-16,0-24 15,0 23-15,0-23 16,0 23-1,0 0-15,0-23 16,0 23 0,0-23-1,0 23-15,0-23 16,0 23-16,0 0 31,0-23-31,0 23 16,0-23-1,0 23 1,0 0-1,0-23 1,0 24 0,0-24-1,0 23-15,0-23 16,0 23-1,0 0 1,0-23-16,0 23 31,0-23-31,0 23 16,0 0 15,0-23 0,0 23-15,0-23-1,0 23 1,0-23 15,0 23-15,0 0 15,0-23-31,0 24 16,0-24 15,0 23-16,0 0 17,0-23-17,0 23 1,0-23 15,0 23 0,0-23 16,0 23-16,23-23 125,0 0-140,-23 0-1,23 0 32,-23 0-31,23 0-1,0 0 1,-23 0 31,23 0-16,-23 0-15,23 0 62,-23 0-63,23 0 1,0 0-1,-23 0 32,24 0-31,-24 0-16,23 0 15,0 0 1,-23 0-16,23 0 16,-23 0-16,23 0 15,-23 23 1,23-23-16,0 0 15,-23 0-15,23 0 16,-23 0 0,23 0-16,-23 0 15,23 0-15,0 0 16,-23 0-16,24 0 15,-1 23 1,0-23-16,-23 0 16,23 0-16,-23 0 15,23 0 1,0 0-16,0 0 15,-23 0-15,23 0 16,0 0 0,-23 0-16,23 23 15,-23-23 1,23 0-16,-23 0 15,24 23 1,-1-23-16,-23 0 16,23 0-1,-23 0-15,23 0 16,0 0-16,0 0 15,-23 0 1,23 0-16,0 0 16,-23 0-16,23 0 15,-23 0 1,23 0-16,0 0 15,-23 0-15,24 0 16,-24 0 0,23 0-16,-23 0 15,46 0-15,-46 0 16,23 0-1,-23 0-15,23 0 16,0 0-16,-23 0 16,23 0-16,-23 0 15,23 0-15,-23 0 16,23 0-16,0 0 15,-23 0 17,24 0-32,-24 0 0,23 0 15,0 0-15,-23 0 16,23 0-1,-23 0 1,23 0 0,-23 0-1,23 0-15,0-23 16,-23 23-1,23 0 1,-23 0-16,23 0 16,-23 0-1,23 0-15,-23 0 16,23 0-1,-23 0 17,0-23-17,24 23 1,-24 0 46,0 0-46,23 0-1,0 0 17,-23 0-1,0-23-31,23 23 31,-23 0-15,0 0-1,23 0-15,0 0 31,-23-23-15,0 23 0,0-23-1,23 23 1,-23 0 31,0-23-32,23 23-15,-23 0 16,0-23-1,0 23 1,0-23-16,0 23 31,0-23-31,0 23 16,23-24 15,-23 24-31,0-23 31,0 0-15,0 23-1,0-23 1,0 23 0,0-23-16,0 0 15,0 23-15,0-23 16,0 23-1,0-46 1,0 46-16,0-23 31,0 23-31,0-23 16,0-1-16,0 1 15,0 23 1,0-23 0,0 23-16,0-23 15,0 0 1,0 23-16,0-23 15,0 23-15,0-23 16,0 23 0,0-23-16,0 0 15,0 23-15,0-23 16,0 23-16,0-23 15,0-1 1,-23 24-16,23-23 16,0 23-16,0-23 15,0 23 1,0-23-16,0 0 15,0 23-15,0-23 16,0 23-16,0-23 16,0 0-1,0 23-15,0-23 16,0 23-16,0-23 15,0 23-15,0-23 16,-23-1 0,23 1-1,0 23-15,0-23 16,0 0-16,0 23 15,0-23 1,0 23-16,0-23 16,0 0-16,0 23 15,0-23 1,0 0-16,0 0 15,0 0-15,0 23 16,0-24 0,0 1-16,0 23 15,0-23-15,0 23 16,0-23-16,0 23 15,0-23-15,0 0 16,0 23-16,0-23 16,0 23-1,0-46 1,0 23-16,0 23 15,0-23-15,0-1 16,0 24-16,0-46 16,0 46-1,0-23-15,0 23 16,0-23-16,0 23 15,0-23-15,0 0 16,0 23 0,0-23-16,0 0 15,0 0-15,23 23 16,-23-23-16,0 23 15,0-24 1,0 1-16,0 23 16,0-23-16,0 23 15,0-23 1,0 23-16,0-23 15,0 0-15,0 23 16,0-23 0,23 23-1,-23-23-15,0 23 16,0-23-1,0 0-15,0 23 16,0-23 0,23 23-16,-23-24 15,0 1 1,0 23-1,0-23-15,0 23 16,0-23 0,0 0-1,0 23-15,0-23 16,0 23 15,0-23-31,0 23 31,0-23-31,23 0 16,-23 23-1,0-23 1,0 23-16,0-23 16,0-1-16,0 24 15,0-23 1,0 23-16,0-23 15,0 23-15,0-23 16,0 0 0,0 23-16,0-23 15,0 23-15,0-23 16,0 0-16,0 23 15,0-23 1,0 23-16,0-23 16,0 23-1,0-23-15,0-1 16,0 1-16,0 0 15,0 0 1,0 23-16,0-23 0,0 0 16,0 0-1,24 0 1,-24 0-1,0 23-15,0-23 16,0 0-16,0-1 16,23 1-16,-23 23 15,0-46-15,0 46 16,0-23-16,0 23 15,0-23 1,0 0-16,0 0 16,0 23-1,0-23-15,0 23 16,0-23-16,0 0 15,0 23-15,0-24 16,0 24 0,0-23-16,0 0 15,0 23-15,0-23 16,0 23-1,0-23 1,0 23-16,0-23 16,0 0-1,0 23 1,0-23-1,0 23-15,0-23 16,0 0 0,0 23-16,0-23 15,0 23 1,0-24-16,0 24 15,0-23 1,0 0 0,0 23-16,0-23 15,-23 23-15,23-23 16,0 0-1,0 23 1,0-23-16,0 23 16,-24-23-16,24 23 15,0-23-15,0 0 16,0 23-1,0-23-15,0 23 16,-23 0 0,23-24-16,0 24 15,0-23 1,0 23-1,-23-23 1,0 23 0,23 0-16,0 0 15,-23 0 1,23 0 15,-23 0-31,0 0 16,23 0-16,-23-23 15,0 23 1,0 0-16,-24 0 15,24 0-15,23 0 16,-46 0 0,23 0-16,0 0 15,-23 0-15,23 0 16,0 0-16,0 0 15,-1 0 1,-22 0-16,23 0 16,-23 0-1,46 0-15,-23 0 16,0 0-16,0 0 15,0 0-15,0 0 16,-1 0-16,1 0 16,23 0-16,-46 0 15,23 0 1,-23 0-16,23 0 15,23 0 1,-23 0-16,0 0 16,0 0-16,-1 0 15,24 0-15,-23 0 16,0 0-1,0 0-15,23 0 16,-23 0-16,0 0 16,0 23-1,23-23-15,-46 23 16,46-23-1,-46 0-15,46 23 0,-24-23 16,1 24 0,0-24-16,23 23 15,-23-23-15,23 0 16,-23 23-1,23-23-15,-23 0 16,23 23-16,-23 0 16,0-23-16,23 23 15,0-23-15,-23 0 16,23 23-1,0-23 1,0 23 31,0 0-16,0-23 0,0 0-31,23 23 16,23-23-1,23 0-15,24 23 16,-1-23-16,93 0 16,-139 0-1,92 0-15,-138 0 16,139 0-16,-116 0 15,46-23 1,-22 23-16,22 0 16,-46 0-16,0 0 15,0 0-15,0 0 16,-23 0-1,23 0 48,-23 0-32,0 0-15,0 0-16,-23 23 15,0-23-15,-23 0 16,-23 24-16,69-24 15,-93 23 1,70-23-16,-92 0 16,45 0-16,-22 46 15,23-46-15,0 23 16,22-23-16,-22 0 15,46 23 1,-23-23-16,23 0 16,-23 23-1,46-23-15,0 0 47,-24 0-31,1 0 30,23 23-30,0-23-16,-23 0 16,23 23-16,-46 0 15,46-23-15,0 23 16,-23-23-1,0 24-15,0-1 16,23 0-16,-23 0 16,0-23-1,23 23-15,-23-23 16,23 23-16,-24-23 15,24 23-15,0-23 16,0 23 15,0-23 0,-23 0-15,23 0 62,47 0-62,-1 0-16,69 0 15,-69 0-15,47 0 16,-47 0-16,23 0 15,-46 0 1,47 0-16,-47-23 16,0 23-16,0 0 15,23 0 1,-23 0-16,0 0 15,0 0-15,47 0 16,-47 0-16,23 0 16,-23 0-1,46 0-15,-46 0 0,0 0 16,0 0-1,1 23 1,-24-23-16,23 0 16,-23 23-1,0-23-15,23 0 16,-23 0-16,23 23 15,0-23 1,-23 0 0,23 0-16,-23 0 15,23 0 1,0 0 15,-23 23 0,0-23 16,23 0-47,-23 0 16,23 24 15,-23-24-31,23 0 31,1 0 16,-24 0-16,23 0 31,-23 23-46,0-23 0,0 23-16,-47 0 15,24 0 1,0-23-16,23 0 15,-46 23-15,0 0 16,0-23 0,23 0-16,-70 23 15,70 0-15,-23 0 16,23-23-16,-46 0 15,69 0 1,-47 23-16,47-23 16,-23 24-16,0-24 15,-23 0 1,23 0-16,-46 0 15,69 0-15,-23 0 16,0 23-16,-1-23 16,1 0-1,23 0 1,-23 0-16,0 0 15,23 0 1,-23 0-16,0 23 16,0-23-1,23 0-15,-23 0 0,0 0 16,0 0-16,23 0 15,-23 0 1,23 0-16,0 23 16,-24-23-16,24 0 15,-46 23 1,46-23-16,-23 0 15,0 0-15,23 0 16,-23 0 0,23 0-16,-23 23 15,23-23 16,-23 0-15,23 23 0,-23-23-16,23 0 15,0 23 1,0-23-16,0 23 31,0-23-15,0 23 15,0-23-16,0 23 1,0-23-16,92 0 16,-92 24-1,116-24-15,-47 0 16,0 0-1,-23 0-15,24 0 16,-24 0-16,23 23 16,-69-23-16,46 0 15,-23 0-15,70 0 16,-93 0-16,69 0 15,-69 23 1,69-23-16,-23 0 16,24 0-1,-24 0-15,0 0 16,-46 0-16,46 0 15,-46 0 1,0 0-16,23 0 0,-23 23 16,23-23-1,-23 0-15,23 0 16,-23 23-1,0-23 1,0 23 0,24-23-16,-24 0 31,0 23-16,0-23 17,0 23-17,0-23-15,-24 46 16,24-46-16,-23 0 15,0 0-15,-23 47 16,23-47 0,-46 0-1,23 23-15,-24 0 16,47-23-16,-138 23 15,161-23-15,-70 23 16,47-23-16,-23 0 16,46 23-16,-23-23 15,0 0 1,0 0-16,-23 0 15,22 0-15,24 0 16,-46 0 0,46 0-16,-23 0 15,23 0-15,-46 0 16,46 0-1,-23 0-15,0 0 16,0 23-16,23-23 16,-23 0-1,0 0-15,-1 23 16,24-23-16,-23 0 31,23 0-31,0 0 0,-46 0 16,46 23-1,-23-23-15,23 0 16,-46 0-1,46 0-15,-23 23 16,0-23-16,0 23 16,23-23-16,-23 0 15,-1 0-15,1 0 16,23 0-1,-23 0-15,23 24 16,-23-24 15,0 0-31,23 0 63,0 0-17,-23 0-46,23-70 16,0 70-16,-23-46 16,0 23-16,23-23 15,0 23-15,0 0 16,0-24-16,-23 1 15,23 23 1,0-23-16,0 23 16,0-23-1,0 46 1,0-23-16,0 0 0,0 23 15,0-24-15,0 24 16,0-23 0,0 0-16,0 23 15,0-23-15,0 23 16,0-23-1,0 23-15,0-23 16,0 0-16,23 23 16,-23-23-1,0 23-15,0 0 16,23 0-16,-23 0 15,23 0-15,0-23 16,0 23 0,-23-23-16,46 23 15,-46 0-15,70-23 16,-47 23-16,0 0 15,-23 0-15,46 0 16,-23 0 0,0 0-16,-23 0 15,23 0 1,23 0-16,-22 0 15,-1 0-15,0 0 16,-23 0-16,23 23 16,-23 0-16,23 0 15,-23-23 1,23 46-16,0-46 15,-23 46-15,23-46 16,-23 23 0,23 23-16,-23 1 15,0-24-15,23 46 16,0-46-1,1 69-15,-24-68 16,0 22-16,0-46 16,0 46-1,0-23-15,0 0 16,0 23-1,0-23-15,0 0 0,0 24 16,0-24-16,-24 23 16,24-23-1,-46 23-15,46-46 16,-23 46-1,23-46-15,-23 23 16,0 1-16,0-1 16,23 0-16,-23 0 15,0-23-15,23 23 16,0 0-1,-23-23-15,23 0 16,-23 23 0,23-23-16,-24 23 15,24 0-15,0-23 16,0 0-1,-23 23-15,23-23 16,-23 0 0,23 47-16,-23-47 15,23 0-15,-23 23 16,23-23-1,-23 23-15,23-23 16,0 0 0,0 23-16,-23-23 15,23 23 1,-23-23-1,23 0 1,0 0-16,-23 23 47,23-23-32,-23 0 32,0 0-16,23 0 125,0 0-124,0-23-17,0 0 1,0 23-16,0-23 15,0 23 48,0 0-63,0-23 15,23 23 1,-23 0 46,0 0-46,23 0 0,-23-23 30,0 23 17,23 0-48,-23-24 1,23 24 0,-23 0 30,23 0-46,-23 0 16,23 0-16,-23-23 16,23 23-16,0 0 15,-23 0 1,46-23-16,-46 0 15,24 23-15,-1 0 16,0 0-16,23-23 16,-23 0-1,0 23-15,-23 0 16,46 0-16,0-23 15,1 23 1,-24-23-16,23 23 16,-46 0-16,23 0 15,-23 0-15,46 0 16,-46 0-16,23 0 15,-23 0 1,23 0 0,-23 0 15,0 0-16,47 23-15,-47-23 16,23 0 0,-23 0-16,0 23 15,23-23-15,0 0 16,-23 0-1,23 0-15,-23 23 16,0-23-16,0 0 16,0 23-1,23 0-15,-23-23 16,23 23-1,-23-23 1,0 23 0,0 1-16,23-24 15,-23 23-15,0-23 16,23 23-1,-23-23-15,0 23 16,0 0 0,0 0-16,0-23 15,0 23-15,0 0 16,-46 23-1,23-23-15,-46 24 16,46-47 0,0 23-16,23 0 0,-47-23 15,24 0 1,-23 23-16,23 0 15,-23-23-15,0 23 16,-1 0 0,24 0-16,-23-23 15,46 0-15,-23 0 16,23 0-16,-23 0 15,0 0 1,-23 0-16,46 0 16,-23 0-1,0 0-15,-24 0 0,24 23 0,23-23 16,-23 0-16,23 0 15,-23 0 1,23 0-16,-23 0 16,0 0 15,23 0 0,0 0-15,-23 0-16,23 23 15,-23-23-15,0 24 16,23-1-1,-47-23 1,47 23-16,0-23 16,0 23-16,-23 0 15,23-23-15,0 23 16,0-23-16,0 23 15,0 0 1,0-23 0,0 23-16,0-23 15,0 23 1,0 0-1,0-23 32,0 24-16,0-24-15,0 0-16,47 0 16,-47 0-16,46 0 15,-46 0-15,23 0 16,0 0-16,23 0 15,-23 0 1,23 0 0,-23 0-16,24 0 15,-24 0-15,46 0 16,-69 0-16,46 0 15,-23 0-15,70 0 16,-70 0-16,46 0 16,-69 0-1,46 0-15,-23 0 16,23 0-16,-46 0 15,47 0 1,-24 0-16,0 0 16,23 0-16,-23 0 15,-23 0 1,46 0-16,-46 0 15,23 0 1,-23 0 0,23 0-16,1 0 15,-24 23 1,0-23-16,23 0 31,-23 0 0,23 0 0,0 0 1,-23 0-1,23 0 0,-23 0 0,0-23-15,0 23-16,0-24 15,0 1-15,23 0 16,-23 23 0,0-46-16,0 23 15,23 0-15,-23 0 16,0 0-1,0 0-15,23-24 16,-23 47-16,0-46 16,0 46-16,0-23 15,0 0-15,0 0 16,0 0-1,0-23-15,0 46 16,0-46 0,0 22-16,0 1 15,0 0-15,0 0 16,0 0-16,0 23 15,0-23-15,0 0 16,0 0 0,0 23-16,0-23 15,0 23-15,0-23 16,0 23-1,0-23-15,0-1 16,0 24-16,0-23 16,0-23-1,0 46-15,0-23 16,0 0-16,0 0 15,0 0 1,0 0-16,0-23 16,-23 46-16,23-24 15,0 1-15,0 0 16,0 0-16,0 0 15,0 0 1,0 23-16,0-23 31,0 23-15,0-23-16,0 0 31,0 23-31,0-23 31,0 23 47,-23 0-78,0 0 16,23 0-1,-23 0-15,23 0 16,-23 0 0,0 23-1,0-23-15,23 0 16,-24 23-16,1-23 15,23 0 1,-23 0 0,23 0-16,-23 0 15,23 23 1,0-23-1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8:49:48.206"/>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24 0,'0'0'16,"24"0"-1,-24-23 1,0 23-16,23 0 16,0 0-1,-23 0 1,23 0-16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9:02:03.32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67597C8-D677-4E43-883F-9C3BAE8749D0}" emma:medium="tactile" emma:mode="ink">
          <msink:context xmlns:msink="http://schemas.microsoft.com/ink/2010/main" type="inkDrawing" rotatedBoundingBox="6784,9220 17083,8851 17087,8982 6788,9351" shapeName="None"/>
        </emma:interpretation>
      </emma:emma>
    </inkml:annotationXML>
    <inkml:trace contextRef="#ctx0" brushRef="#br0">0 393 0,'0'0'125,"0"0"-109,23 0-16,1 0 15,-1 0-15,0 0 16,0 0-16,23 0 15,0 0 1,-23 0-16,0 0 16,24 0-16,-24 0 15,-23 0 1,23 0-16,0 0 15,0 0-15,-23 0 16,23 0 0,0 0-16,-23 0 15,23 0-15,-23 0 16,23 0-1,0 0-15,0 0 16,-23 0-16,47-23 16,-47 23-1,23 0-15,-23 0 16,23 0-16,0 0 0,23 0 15,-46 0 1,23 0 0,0 0-16,0 0 15,0 0-15,-23 0 16,47 0-1,-24 0-15,-23 0 0,46 0 16,-23 0-16,0 0 16,-23 0-1,23-23-15,-23 23 16,46 0-1,-46 0-15,23 0 16,1 0-16,-1 0 16,0 0-16,0-23 15,0 23 1,0 0-16,0 0 15,23 0-15,-46 0 16,23 0 0,24 0-16,-24 0 15,0-23 1,23 23-16,23 0 15,-69 0-15,69-23 16,-45 23 0,45 0-1,-23 0-15,23 0 16,-46 0-16,47 0 15,-24 0-15,23 0 16,0-23-16,24 23 16,-24 0-16,46-23 15,-68 23 1,68 0-16,-92 0 15,93-23-15,-93 23 16,69 0 0,-46-23-16,24 23 15,-24 0-15,92 0 16,-92 0-16,93 0 31,-70 0-31,47 0 0,-47 0 16,116-23-1,-162 23-15,162 0 16,-162 0-16,184 0 15,-114 0-15,92 0 16,-93 0-16,93 0 16,-47 0-1,47 0-15,92 0 16,-231 0-1,47 0-15,161 0 16,-208 0-16,208 0 16,-208 0-16,254 0 15,-184 0-15,114 0 16,-137 0-1,138-24-15,-139 24 16,70 0 0,46 0-16,-185 0 15,46 0-15,46 0 16,-115 0-16,93 0 15,-70 0-15,69-23 16,-23 23 0,24 0-16,-70 0 15,69-23 1,-46 23-16,93-23 15,-93 23-15,70 0 16,-70 0-16,115-23 16,-137 23-1,137 0-15,-115 0 16,116 0-1,-47-23-15,-45 23 0,-1 0 16,46 0 0,-45 0-16,-24 0 15,46-23-15,-22 23 16,-24 0-16,0 0 15,-46 0 1,46 0-16,-46 0 16,46 0-1,-46 0-15,23 0 16,-23 0-16,23 0 15,-23 0-15,24 0 16,-1 0 0,-23 0-1,23 0 1,-23 0-1,23 0 1,0 0 15,-23 23-31,0-23 16,23 0-1,-23 0 1,23 0 0,-23 0-16,23 0 15,0 0 1,0 0-1,-23 0 1,23 0-16,1 0 16,-24 0-1,23 0 1,-23 0-1,23 0 1,-23 0 93,23 0 656,0 0-750</inkml:trace>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4T19:02:12.45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FC506F1-FD62-4822-BBDB-C46B3939E422}" emma:medium="tactile" emma:mode="ink">
          <msink:context xmlns:msink="http://schemas.microsoft.com/ink/2010/main" type="writingRegion" rotatedBoundingBox="17148,8827 17166,9089 16902,9107 16885,8845"/>
        </emma:interpretation>
      </emma:emma>
    </inkml:annotationXML>
    <inkml:traceGroup>
      <inkml:annotationXML>
        <emma:emma xmlns:emma="http://www.w3.org/2003/04/emma" version="1.0">
          <emma:interpretation id="{8FC6C4EC-FB93-4792-980A-1EB298C19E4E}" emma:medium="tactile" emma:mode="ink">
            <msink:context xmlns:msink="http://schemas.microsoft.com/ink/2010/main" type="paragraph" rotatedBoundingBox="17148,8827 17166,9089 16902,9107 16885,8845" alignmentLevel="1"/>
          </emma:interpretation>
        </emma:emma>
      </inkml:annotationXML>
      <inkml:traceGroup>
        <inkml:annotationXML>
          <emma:emma xmlns:emma="http://www.w3.org/2003/04/emma" version="1.0">
            <emma:interpretation id="{D4808ED0-4450-4668-94AD-E28948F206B4}" emma:medium="tactile" emma:mode="ink">
              <msink:context xmlns:msink="http://schemas.microsoft.com/ink/2010/main" type="line" rotatedBoundingBox="17148,8827 17166,9089 16902,9107 16885,8845"/>
            </emma:interpretation>
          </emma:emma>
        </inkml:annotationXML>
        <inkml:traceGroup>
          <inkml:annotationXML>
            <emma:emma xmlns:emma="http://www.w3.org/2003/04/emma" version="1.0">
              <emma:interpretation id="{79813E18-26F1-44C5-ACF1-B9DFAD1C7D2D}" emma:medium="tactile" emma:mode="ink">
                <msink:context xmlns:msink="http://schemas.microsoft.com/ink/2010/main" type="inkWord" rotatedBoundingBox="17148,8827 17166,9089 16902,9107 16885,8845"/>
              </emma:interpretation>
            </emma:emma>
          </inkml:annotationXML>
          <inkml:trace contextRef="#ctx0" brushRef="#br0">66 0 0,'0'0'203,"24"0"-203,-24 0 15,23 23-15,-23-23 16,23 0-16,-23 23 16,23-23-1,0 0-15,-23 0 16,23 23-1,-23-23 1,23 0 0,-23 23 15,23-23-16,-23 23 219,0-23-218,0 0 0,0 23-1,0-23 48,0 23-48,0 0 297,0-23-296,-23 0 15,23 23 16,-23-23-32,23 0-15,-23 23 16,0-23 0,23 0 93,-23 0-94,23 24-15,0-24 234,-23 0 94,23 0-312,-23 0-1,-1 0 1,24 0 62,-23 0-63,23 0 547,0 0-546,23 0-1,1 0 32,-24 0-47,0 0 16,23 0-1,-23-24-15,0 24 16,23 0-16,-23 0 47,0 0-32,23-23 1,0 23-1,-23 0 79,0-23-78,0 23-16,0-23 124,0 23-77,23 0 0,-23 0 140,0 0-187,-23 0 16,0 0-16,-23 23 15,46-23 1,-47 46-16,24-46 16,23 0-16,-23 0 15,0 24 1,23-24 15,0 0 265,0 0-264,0 0 14,0 0-30,23 0 0,-23-24-16,0 24 15,0 0 79,23-23-79,-23 0 17,23 23 46,-23 0-78,0-23 15,24 23 1,-24 0 31,23 0-16,-23-23-31,0 23 15,23 0 110,-23-23 172,0 0-282,0 23 79,0 0-79,0-23-15,0 23 32,0 0 92,0-23-124,-23 0 94,0 23-78,23 0 62,-24 0-63,24 0 1,-23 0 15,23 0 733,-23 0-732,23-23 373,-23 23-405,23 0 749,23 0-733,-23 0-16,23 0 15,-23 0-15,23 0 16,-23 0-16,24 0 15,-1 0 1,-23 23 15,0-23-31,23 0 47,-23 23 0,0-23-32,0 0 1,0 23 31,23-23-16</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8.36041" units="1/cm"/>
          <inkml:channelProperty channel="Y" name="resolution" value="28.34646" units="1/cm"/>
          <inkml:channelProperty channel="T" name="resolution" value="1" units="1/dev"/>
        </inkml:channelProperties>
      </inkml:inkSource>
      <inkml:timestamp xml:id="ts0" timeString="2019-01-15T16:36:04.24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8F9E3B4-9ECB-48D2-8747-890973D3F226}" emma:medium="tactile" emma:mode="ink">
          <msink:context xmlns:msink="http://schemas.microsoft.com/ink/2010/main" type="writingRegion" rotatedBoundingBox="12469,9813 12484,9813 12484,9828 12469,9828"/>
        </emma:interpretation>
      </emma:emma>
    </inkml:annotationXML>
    <inkml:traceGroup>
      <inkml:annotationXML>
        <emma:emma xmlns:emma="http://www.w3.org/2003/04/emma" version="1.0">
          <emma:interpretation id="{650C6E76-8BB9-4EFD-AB83-9783AF5E4C7D}" emma:medium="tactile" emma:mode="ink">
            <msink:context xmlns:msink="http://schemas.microsoft.com/ink/2010/main" type="paragraph" rotatedBoundingBox="12469,9813 12484,9813 12484,9828 12469,9828" alignmentLevel="1"/>
          </emma:interpretation>
        </emma:emma>
      </inkml:annotationXML>
      <inkml:traceGroup>
        <inkml:annotationXML>
          <emma:emma xmlns:emma="http://www.w3.org/2003/04/emma" version="1.0">
            <emma:interpretation id="{E008F19A-5F77-488B-82DC-24BCADF2614B}" emma:medium="tactile" emma:mode="ink">
              <msink:context xmlns:msink="http://schemas.microsoft.com/ink/2010/main" type="line" rotatedBoundingBox="12469,9813 12484,9813 12484,9828 12469,9828"/>
            </emma:interpretation>
          </emma:emma>
        </inkml:annotationXML>
        <inkml:traceGroup>
          <inkml:annotationXML>
            <emma:emma xmlns:emma="http://www.w3.org/2003/04/emma" version="1.0">
              <emma:interpretation id="{08AB08B1-145E-4D19-89D8-156B56121191}" emma:medium="tactile" emma:mode="ink">
                <msink:context xmlns:msink="http://schemas.microsoft.com/ink/2010/main" type="inkWord" rotatedBoundingBox="12469,9813 12484,9813 12484,9828 12469,9828"/>
              </emma:interpretation>
            </emma:emma>
          </inkml:annotationXML>
          <inkml:trace contextRef="#ctx0" brushRef="#br0">0 0 0</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66756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40194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87511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DC2EC4-A682-4648-AE49-70173C237B3A}"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78878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DC2EC4-A682-4648-AE49-70173C237B3A}"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79884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DC2EC4-A682-4648-AE49-70173C237B3A}"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07492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DC2EC4-A682-4648-AE49-70173C237B3A}"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425195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DC2EC4-A682-4648-AE49-70173C237B3A}"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84021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2EC4-A682-4648-AE49-70173C237B3A}" type="datetimeFigureOut">
              <a:rPr lang="en-US" smtClean="0"/>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92426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18820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92683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94DC2EC4-A682-4648-AE49-70173C237B3A}" type="datetimeFigureOut">
              <a:rPr lang="en-US" smtClean="0"/>
              <a:t>1/15/2019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615D40AC-A62B-412C-A8B6-203EC4FF5FB6}"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509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9.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5.xml"/><Relationship Id="rId2" Type="http://schemas.openxmlformats.org/officeDocument/2006/relationships/image" Target="../media/image13.tmp"/><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18.emf"/><Relationship Id="rId5" Type="http://schemas.openxmlformats.org/officeDocument/2006/relationships/customXml" Target="../ink/ink2.xml"/><Relationship Id="rId10" Type="http://schemas.openxmlformats.org/officeDocument/2006/relationships/customXml" Target="../ink/ink4.xml"/><Relationship Id="rId4" Type="http://schemas.openxmlformats.org/officeDocument/2006/relationships/image" Target="../media/image14.emf"/><Relationship Id="rId9" Type="http://schemas.openxmlformats.org/officeDocument/2006/relationships/image" Target="../media/image14.tmp"/></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7" Type="http://schemas.openxmlformats.org/officeDocument/2006/relationships/image" Target="../media/image23.emf"/><Relationship Id="rId2" Type="http://schemas.openxmlformats.org/officeDocument/2006/relationships/image" Target="../media/image15.tmp"/><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22.emf"/><Relationship Id="rId4" Type="http://schemas.openxmlformats.org/officeDocument/2006/relationships/customXml" Target="../ink/ink6.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customXml" Target="../ink/ink8.xml"/></Relationships>
</file>

<file path=ppt/slides/_rels/slide2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Multiple linear Regression</a:t>
            </a:r>
            <a:endParaRPr lang="en-US" dirty="0"/>
          </a:p>
        </p:txBody>
      </p:sp>
      <p:sp>
        <p:nvSpPr>
          <p:cNvPr id="4" name="TextBox 3"/>
          <p:cNvSpPr txBox="1"/>
          <p:nvPr/>
        </p:nvSpPr>
        <p:spPr>
          <a:xfrm>
            <a:off x="490451" y="1219201"/>
            <a:ext cx="5910349" cy="3970318"/>
          </a:xfrm>
          <a:prstGeom prst="rect">
            <a:avLst/>
          </a:prstGeom>
          <a:noFill/>
        </p:spPr>
        <p:txBody>
          <a:bodyPr wrap="square" rtlCol="0">
            <a:spAutoFit/>
          </a:bodyPr>
          <a:lstStyle/>
          <a:p>
            <a:r>
              <a:rPr lang="en-US" b="1" u="sng" dirty="0"/>
              <a:t>Problem Statement:</a:t>
            </a:r>
            <a:r>
              <a:rPr lang="en-US" dirty="0"/>
              <a:t> </a:t>
            </a:r>
            <a:r>
              <a:rPr lang="en-US" dirty="0" smtClean="0"/>
              <a:t>For a venture capitalist to decide which type of  investments from a given set of investments would lead to the highest profits. </a:t>
            </a:r>
          </a:p>
          <a:p>
            <a:endParaRPr lang="en-US" dirty="0" smtClean="0"/>
          </a:p>
          <a:p>
            <a:r>
              <a:rPr lang="en-US" b="1" u="sng" dirty="0" smtClean="0"/>
              <a:t>Given:</a:t>
            </a:r>
            <a:r>
              <a:rPr lang="en-US" u="sng" dirty="0" smtClean="0"/>
              <a:t> </a:t>
            </a:r>
            <a:r>
              <a:rPr lang="en-US" dirty="0" smtClean="0"/>
              <a:t>data Set of 50 startup companies established at different locations with their corresponding expenditures and profits.</a:t>
            </a:r>
            <a:endParaRPr lang="en-US" b="1" u="sng" dirty="0" smtClean="0"/>
          </a:p>
          <a:p>
            <a:endParaRPr lang="en-US" b="1" u="sng" dirty="0" smtClean="0"/>
          </a:p>
          <a:p>
            <a:r>
              <a:rPr lang="en-US" b="1" u="sng" dirty="0" smtClean="0"/>
              <a:t>Expectation of the regression:</a:t>
            </a:r>
            <a:r>
              <a:rPr lang="en-US" dirty="0" smtClean="0"/>
              <a:t> To develop a model which would help the investor to decide which investments would lead him to the best profits and which would also help him to determine what amount of profit he would gain with the type of investment he decides on.</a:t>
            </a:r>
          </a:p>
          <a:p>
            <a:endParaRPr lang="en-US" b="1" u="sng" dirty="0"/>
          </a:p>
        </p:txBody>
      </p:sp>
      <p:sp>
        <p:nvSpPr>
          <p:cNvPr id="7" name="Date Placeholder 6"/>
          <p:cNvSpPr>
            <a:spLocks noGrp="1"/>
          </p:cNvSpPr>
          <p:nvPr>
            <p:ph type="dt" sz="half" idx="10"/>
          </p:nvPr>
        </p:nvSpPr>
        <p:spPr/>
        <p:txBody>
          <a:bodyPr/>
          <a:lstStyle/>
          <a:p>
            <a:fld id="{CE5545B6-6FDD-460F-A1D5-7DBF4363784A}" type="datetime3">
              <a:rPr lang="en-US" smtClean="0"/>
              <a:t>15 January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2EE3F54D-A22C-49A4-910F-D37A9559DC15}" type="slidenum">
              <a:rPr lang="en-US" smtClean="0"/>
              <a:t>1</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826" y="1219200"/>
            <a:ext cx="4376869" cy="4060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2754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Backward Elimination </a:t>
            </a:r>
            <a:endParaRPr lang="en-US" dirty="0">
              <a:solidFill>
                <a:schemeClr val="tx2"/>
              </a:solidFill>
            </a:endParaRPr>
          </a:p>
        </p:txBody>
      </p:sp>
      <p:grpSp>
        <p:nvGrpSpPr>
          <p:cNvPr id="6" name="Group 5"/>
          <p:cNvGrpSpPr/>
          <p:nvPr/>
        </p:nvGrpSpPr>
        <p:grpSpPr>
          <a:xfrm>
            <a:off x="256675" y="1038727"/>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951748" y="1933073"/>
            <a:ext cx="2558716" cy="1159042"/>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a:t>
              </a:r>
              <a:r>
                <a:rPr lang="en-US" dirty="0" err="1" smtClean="0"/>
                <a:t>regresor</a:t>
              </a:r>
              <a:r>
                <a:rPr lang="en-US" dirty="0" smtClean="0"/>
                <a:t> with all the predictors</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7" name="Group 16"/>
          <p:cNvGrpSpPr/>
          <p:nvPr/>
        </p:nvGrpSpPr>
        <p:grpSpPr>
          <a:xfrm>
            <a:off x="5609393" y="2782304"/>
            <a:ext cx="2558716" cy="1159042"/>
            <a:chOff x="3088105" y="990600"/>
            <a:chExt cx="2558716" cy="1159042"/>
          </a:xfrm>
        </p:grpSpPr>
        <p:sp>
          <p:nvSpPr>
            <p:cNvPr id="18" name="Rectangle 1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Calaculate</a:t>
              </a:r>
              <a:r>
                <a:rPr lang="en-US" dirty="0" smtClean="0"/>
                <a:t> P values</a:t>
              </a:r>
              <a:endParaRPr lang="en-US" dirty="0"/>
            </a:p>
          </p:txBody>
        </p:sp>
        <p:sp>
          <p:nvSpPr>
            <p:cNvPr id="19" name="Oval 1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sp>
        <p:nvSpPr>
          <p:cNvPr id="20" name="Diamond 19"/>
          <p:cNvSpPr/>
          <p:nvPr/>
        </p:nvSpPr>
        <p:spPr>
          <a:xfrm>
            <a:off x="8168109" y="4141871"/>
            <a:ext cx="1601537"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P&gt;SL</a:t>
            </a:r>
            <a:endParaRPr lang="en-US" dirty="0"/>
          </a:p>
        </p:txBody>
      </p:sp>
      <p:grpSp>
        <p:nvGrpSpPr>
          <p:cNvPr id="21" name="Group 20"/>
          <p:cNvGrpSpPr/>
          <p:nvPr/>
        </p:nvGrpSpPr>
        <p:grpSpPr>
          <a:xfrm>
            <a:off x="4231106" y="4310313"/>
            <a:ext cx="2558716" cy="1159042"/>
            <a:chOff x="3088105" y="990600"/>
            <a:chExt cx="2558716" cy="1159042"/>
          </a:xfrm>
        </p:grpSpPr>
        <p:sp>
          <p:nvSpPr>
            <p:cNvPr id="22" name="Rectangle 21"/>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 the predictor</a:t>
              </a:r>
              <a:endParaRPr lang="en-US" dirty="0"/>
            </a:p>
          </p:txBody>
        </p:sp>
        <p:sp>
          <p:nvSpPr>
            <p:cNvPr id="23" name="Oval 22"/>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grpSp>
        <p:nvGrpSpPr>
          <p:cNvPr id="30" name="Group 29"/>
          <p:cNvGrpSpPr/>
          <p:nvPr/>
        </p:nvGrpSpPr>
        <p:grpSpPr>
          <a:xfrm>
            <a:off x="1350212" y="4308947"/>
            <a:ext cx="2558716" cy="1159042"/>
            <a:chOff x="3088105" y="990600"/>
            <a:chExt cx="2558716" cy="1159042"/>
          </a:xfrm>
        </p:grpSpPr>
        <p:sp>
          <p:nvSpPr>
            <p:cNvPr id="31" name="Rectangle 3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repressor with all the Reaming Predictors</a:t>
              </a:r>
              <a:endParaRPr lang="en-US" dirty="0"/>
            </a:p>
          </p:txBody>
        </p:sp>
        <p:sp>
          <p:nvSpPr>
            <p:cNvPr id="32" name="Oval 3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41" name="TextBox 40"/>
          <p:cNvSpPr txBox="1"/>
          <p:nvPr/>
        </p:nvSpPr>
        <p:spPr>
          <a:xfrm>
            <a:off x="7478966" y="4265834"/>
            <a:ext cx="662742" cy="369332"/>
          </a:xfrm>
          <a:prstGeom prst="rect">
            <a:avLst/>
          </a:prstGeom>
          <a:noFill/>
        </p:spPr>
        <p:txBody>
          <a:bodyPr wrap="square" rtlCol="0">
            <a:spAutoFit/>
          </a:bodyPr>
          <a:lstStyle/>
          <a:p>
            <a:r>
              <a:rPr lang="en-US" b="1" u="sng" dirty="0" smtClean="0"/>
              <a:t>True</a:t>
            </a:r>
            <a:endParaRPr lang="en-US" b="1" u="sng" dirty="0"/>
          </a:p>
        </p:txBody>
      </p:sp>
      <p:cxnSp>
        <p:nvCxnSpPr>
          <p:cNvPr id="45" name="Straight Arrow Connector 44"/>
          <p:cNvCxnSpPr>
            <a:stCxn id="22" idx="1"/>
            <a:endCxn id="31" idx="3"/>
          </p:cNvCxnSpPr>
          <p:nvPr/>
        </p:nvCxnSpPr>
        <p:spPr>
          <a:xfrm flipH="1" flipV="1">
            <a:off x="3908928" y="5034852"/>
            <a:ext cx="779378" cy="13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Snip Single Corner Rectangle 47"/>
          <p:cNvSpPr/>
          <p:nvPr/>
        </p:nvSpPr>
        <p:spPr>
          <a:xfrm>
            <a:off x="9769646" y="5034853"/>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sp>
        <p:nvSpPr>
          <p:cNvPr id="51" name="TextBox 50"/>
          <p:cNvSpPr txBox="1"/>
          <p:nvPr/>
        </p:nvSpPr>
        <p:spPr>
          <a:xfrm>
            <a:off x="9828629" y="4257268"/>
            <a:ext cx="662742" cy="369332"/>
          </a:xfrm>
          <a:prstGeom prst="rect">
            <a:avLst/>
          </a:prstGeom>
          <a:noFill/>
        </p:spPr>
        <p:txBody>
          <a:bodyPr wrap="square" rtlCol="0">
            <a:spAutoFit/>
          </a:bodyPr>
          <a:lstStyle/>
          <a:p>
            <a:r>
              <a:rPr lang="en-US" b="1" u="sng" dirty="0" smtClean="0"/>
              <a:t>False</a:t>
            </a:r>
            <a:endParaRPr lang="en-US" b="1" u="sng" dirty="0"/>
          </a:p>
        </p:txBody>
      </p:sp>
      <p:cxnSp>
        <p:nvCxnSpPr>
          <p:cNvPr id="12" name="Elbow Connector 11"/>
          <p:cNvCxnSpPr>
            <a:stCxn id="4" idx="3"/>
            <a:endCxn id="8" idx="0"/>
          </p:cNvCxnSpPr>
          <p:nvPr/>
        </p:nvCxnSpPr>
        <p:spPr>
          <a:xfrm>
            <a:off x="2815391" y="1764632"/>
            <a:ext cx="1644315" cy="46120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3"/>
            <a:endCxn id="18" idx="0"/>
          </p:cNvCxnSpPr>
          <p:nvPr/>
        </p:nvCxnSpPr>
        <p:spPr>
          <a:xfrm>
            <a:off x="5510464" y="2658978"/>
            <a:ext cx="1606887" cy="41609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8" idx="3"/>
            <a:endCxn id="20" idx="0"/>
          </p:cNvCxnSpPr>
          <p:nvPr/>
        </p:nvCxnSpPr>
        <p:spPr>
          <a:xfrm>
            <a:off x="8168109" y="3508209"/>
            <a:ext cx="800769" cy="6336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0" idx="3"/>
            <a:endCxn id="48" idx="3"/>
          </p:cNvCxnSpPr>
          <p:nvPr/>
        </p:nvCxnSpPr>
        <p:spPr>
          <a:xfrm>
            <a:off x="9769646" y="4589045"/>
            <a:ext cx="1155030" cy="4458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0" idx="1"/>
            <a:endCxn id="22" idx="3"/>
          </p:cNvCxnSpPr>
          <p:nvPr/>
        </p:nvCxnSpPr>
        <p:spPr>
          <a:xfrm rot="10800000" flipV="1">
            <a:off x="6789823" y="4589044"/>
            <a:ext cx="1378287" cy="447173"/>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1" idx="0"/>
            <a:endCxn id="18" idx="1"/>
          </p:cNvCxnSpPr>
          <p:nvPr/>
        </p:nvCxnSpPr>
        <p:spPr>
          <a:xfrm rot="5400000" flipH="1" flipV="1">
            <a:off x="3915628" y="2450751"/>
            <a:ext cx="1093506" cy="320842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815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Forward Selection</a:t>
            </a:r>
            <a:endParaRPr lang="en-US" dirty="0">
              <a:solidFill>
                <a:schemeClr val="tx2"/>
              </a:solidFill>
            </a:endParaRPr>
          </a:p>
        </p:txBody>
      </p:sp>
      <p:grpSp>
        <p:nvGrpSpPr>
          <p:cNvPr id="4" name="Group 3"/>
          <p:cNvGrpSpPr/>
          <p:nvPr/>
        </p:nvGrpSpPr>
        <p:grpSpPr>
          <a:xfrm>
            <a:off x="203200" y="1034716"/>
            <a:ext cx="2558716" cy="1159042"/>
            <a:chOff x="3088105" y="990600"/>
            <a:chExt cx="2558716" cy="1159042"/>
          </a:xfrm>
        </p:grpSpPr>
        <p:sp>
          <p:nvSpPr>
            <p:cNvPr id="5" name="Rectangle 4"/>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6" name="Oval 5"/>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761916" y="1844842"/>
            <a:ext cx="3753853" cy="1748200"/>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Fit all the regression models with all every independent variable(y vs X1,X2,X3..)</a:t>
              </a:r>
            </a:p>
            <a:p>
              <a:pPr algn="ctr"/>
              <a:r>
                <a:rPr lang="en-US" dirty="0" smtClean="0"/>
                <a:t>Select one with lowest p value</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0" name="Group 9"/>
          <p:cNvGrpSpPr/>
          <p:nvPr/>
        </p:nvGrpSpPr>
        <p:grpSpPr>
          <a:xfrm>
            <a:off x="6515769" y="3300412"/>
            <a:ext cx="2804694" cy="1395663"/>
            <a:chOff x="3088105" y="990600"/>
            <a:chExt cx="2558716" cy="1159042"/>
          </a:xfrm>
        </p:grpSpPr>
        <p:sp>
          <p:nvSpPr>
            <p:cNvPr id="11" name="Rectangle 1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a:t>
              </a:r>
              <a:r>
                <a:rPr lang="en-US" dirty="0" err="1" smtClean="0"/>
                <a:t>regressor</a:t>
              </a:r>
              <a:r>
                <a:rPr lang="en-US" dirty="0" smtClean="0"/>
                <a:t> by adding one predictor and so on </a:t>
              </a:r>
              <a:endParaRPr lang="en-US" dirty="0"/>
            </a:p>
          </p:txBody>
        </p:sp>
        <p:sp>
          <p:nvSpPr>
            <p:cNvPr id="12" name="Oval 1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13" name="Diamond 12"/>
          <p:cNvSpPr/>
          <p:nvPr/>
        </p:nvSpPr>
        <p:spPr>
          <a:xfrm>
            <a:off x="7192422" y="5065407"/>
            <a:ext cx="1952539"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 </a:t>
            </a:r>
            <a:r>
              <a:rPr lang="en-US" sz="2400" b="1" i="1" dirty="0" smtClean="0">
                <a:solidFill>
                  <a:schemeClr val="tx1"/>
                </a:solidFill>
              </a:rPr>
              <a:t>&lt; </a:t>
            </a:r>
            <a:r>
              <a:rPr lang="en-US" dirty="0" smtClean="0"/>
              <a:t>SL</a:t>
            </a:r>
            <a:endParaRPr lang="en-US" dirty="0"/>
          </a:p>
        </p:txBody>
      </p:sp>
      <p:sp>
        <p:nvSpPr>
          <p:cNvPr id="14" name="TextBox 13"/>
          <p:cNvSpPr txBox="1"/>
          <p:nvPr/>
        </p:nvSpPr>
        <p:spPr>
          <a:xfrm>
            <a:off x="6281036" y="5143248"/>
            <a:ext cx="662742" cy="369332"/>
          </a:xfrm>
          <a:prstGeom prst="rect">
            <a:avLst/>
          </a:prstGeom>
          <a:noFill/>
        </p:spPr>
        <p:txBody>
          <a:bodyPr wrap="square" rtlCol="0">
            <a:spAutoFit/>
          </a:bodyPr>
          <a:lstStyle/>
          <a:p>
            <a:r>
              <a:rPr lang="en-US" b="1" u="sng" dirty="0" smtClean="0"/>
              <a:t>True</a:t>
            </a:r>
            <a:endParaRPr lang="en-US" b="1" u="sng" dirty="0"/>
          </a:p>
        </p:txBody>
      </p:sp>
      <p:cxnSp>
        <p:nvCxnSpPr>
          <p:cNvPr id="16" name="Elbow Connector 15"/>
          <p:cNvCxnSpPr>
            <a:stCxn id="5" idx="3"/>
            <a:endCxn id="8" idx="0"/>
          </p:cNvCxnSpPr>
          <p:nvPr/>
        </p:nvCxnSpPr>
        <p:spPr>
          <a:xfrm>
            <a:off x="2761916" y="1760621"/>
            <a:ext cx="2212302" cy="525807"/>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11" idx="0"/>
          </p:cNvCxnSpPr>
          <p:nvPr/>
        </p:nvCxnSpPr>
        <p:spPr>
          <a:xfrm>
            <a:off x="6515769" y="2939735"/>
            <a:ext cx="1652923" cy="713214"/>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a:endCxn id="13" idx="0"/>
          </p:cNvCxnSpPr>
          <p:nvPr/>
        </p:nvCxnSpPr>
        <p:spPr>
          <a:xfrm rot="5400000">
            <a:off x="7984026" y="4880741"/>
            <a:ext cx="369332" cy="12700"/>
          </a:xfrm>
          <a:prstGeom prst="bentConnector3">
            <a:avLst>
              <a:gd name="adj1" fmla="val 50000"/>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3" idx="1"/>
            <a:endCxn id="11" idx="1"/>
          </p:cNvCxnSpPr>
          <p:nvPr/>
        </p:nvCxnSpPr>
        <p:spPr>
          <a:xfrm rot="10800000">
            <a:off x="7016922" y="4174513"/>
            <a:ext cx="175501" cy="1338069"/>
          </a:xfrm>
          <a:prstGeom prst="bentConnector3">
            <a:avLst>
              <a:gd name="adj1" fmla="val 568464"/>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Snip Single Corner Rectangle 28"/>
          <p:cNvSpPr/>
          <p:nvPr/>
        </p:nvSpPr>
        <p:spPr>
          <a:xfrm>
            <a:off x="9881941" y="5006069"/>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cxnSp>
        <p:nvCxnSpPr>
          <p:cNvPr id="31" name="Straight Arrow Connector 30"/>
          <p:cNvCxnSpPr>
            <a:stCxn id="13" idx="3"/>
            <a:endCxn id="29" idx="2"/>
          </p:cNvCxnSpPr>
          <p:nvPr/>
        </p:nvCxnSpPr>
        <p:spPr>
          <a:xfrm flipV="1">
            <a:off x="9144961" y="5512580"/>
            <a:ext cx="73698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144961" y="5143248"/>
            <a:ext cx="662742" cy="369332"/>
          </a:xfrm>
          <a:prstGeom prst="rect">
            <a:avLst/>
          </a:prstGeom>
          <a:noFill/>
        </p:spPr>
        <p:txBody>
          <a:bodyPr wrap="square" rtlCol="0">
            <a:spAutoFit/>
          </a:bodyPr>
          <a:lstStyle/>
          <a:p>
            <a:r>
              <a:rPr lang="en-US" b="1" u="sng" dirty="0" smtClean="0"/>
              <a:t>False</a:t>
            </a:r>
            <a:endParaRPr lang="en-US" b="1" u="sng" dirty="0"/>
          </a:p>
        </p:txBody>
      </p:sp>
    </p:spTree>
    <p:extLst>
      <p:ext uri="{BB962C8B-B14F-4D97-AF65-F5344CB8AC3E}">
        <p14:creationId xmlns:p14="http://schemas.microsoft.com/office/powerpoint/2010/main" val="834668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470484" y="2312227"/>
            <a:ext cx="7689516" cy="353543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chemeClr val="tx2"/>
                </a:solidFill>
              </a:rPr>
              <a:t>Bi-Directional Elimination</a:t>
            </a:r>
            <a:endParaRPr lang="en-US" dirty="0">
              <a:solidFill>
                <a:schemeClr val="tx2"/>
              </a:solidFill>
            </a:endParaRPr>
          </a:p>
        </p:txBody>
      </p:sp>
      <p:grpSp>
        <p:nvGrpSpPr>
          <p:cNvPr id="3" name="Group 2"/>
          <p:cNvGrpSpPr/>
          <p:nvPr/>
        </p:nvGrpSpPr>
        <p:grpSpPr>
          <a:xfrm>
            <a:off x="203200" y="1034716"/>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6" name="Group 5"/>
          <p:cNvGrpSpPr/>
          <p:nvPr/>
        </p:nvGrpSpPr>
        <p:grpSpPr>
          <a:xfrm>
            <a:off x="2761916" y="2361520"/>
            <a:ext cx="2564063" cy="1171074"/>
            <a:chOff x="3088105" y="990600"/>
            <a:chExt cx="2558716" cy="1159042"/>
          </a:xfrm>
        </p:grpSpPr>
        <p:sp>
          <p:nvSpPr>
            <p:cNvPr id="7" name="Rectangle 6"/>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Forward Selection(</a:t>
              </a:r>
              <a:r>
                <a:rPr lang="en-US" dirty="0" err="1" smtClean="0"/>
                <a:t>i.e</a:t>
              </a:r>
              <a:r>
                <a:rPr lang="en-US" dirty="0" smtClean="0"/>
                <a:t>  P&lt;SL )</a:t>
              </a:r>
              <a:endParaRPr lang="en-US" dirty="0"/>
            </a:p>
          </p:txBody>
        </p:sp>
        <p:sp>
          <p:nvSpPr>
            <p:cNvPr id="8" name="Oval 7"/>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9" name="Group 8"/>
          <p:cNvGrpSpPr/>
          <p:nvPr/>
        </p:nvGrpSpPr>
        <p:grpSpPr>
          <a:xfrm>
            <a:off x="5630779" y="3545304"/>
            <a:ext cx="2973136" cy="1283367"/>
            <a:chOff x="3088105" y="990600"/>
            <a:chExt cx="2558716" cy="1159042"/>
          </a:xfrm>
        </p:grpSpPr>
        <p:sp>
          <p:nvSpPr>
            <p:cNvPr id="10" name="Rectangle 9"/>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Backward Elimination(</a:t>
              </a:r>
              <a:r>
                <a:rPr lang="en-US" dirty="0" err="1" smtClean="0"/>
                <a:t>i.e</a:t>
              </a:r>
              <a:r>
                <a:rPr lang="en-US" dirty="0" smtClean="0"/>
                <a:t>  P&lt;SL )</a:t>
              </a:r>
              <a:endParaRPr lang="en-US" dirty="0"/>
            </a:p>
          </p:txBody>
        </p:sp>
        <p:sp>
          <p:nvSpPr>
            <p:cNvPr id="11" name="Oval 10"/>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cxnSp>
        <p:nvCxnSpPr>
          <p:cNvPr id="13" name="Elbow Connector 12"/>
          <p:cNvCxnSpPr>
            <a:stCxn id="4" idx="3"/>
            <a:endCxn id="7" idx="0"/>
          </p:cNvCxnSpPr>
          <p:nvPr/>
        </p:nvCxnSpPr>
        <p:spPr>
          <a:xfrm>
            <a:off x="2761916" y="1760621"/>
            <a:ext cx="1511109" cy="89670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3"/>
            <a:endCxn id="10" idx="0"/>
          </p:cNvCxnSpPr>
          <p:nvPr/>
        </p:nvCxnSpPr>
        <p:spPr>
          <a:xfrm>
            <a:off x="5325979" y="3094961"/>
            <a:ext cx="2056993" cy="77451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1"/>
            <a:endCxn id="7" idx="1"/>
          </p:cNvCxnSpPr>
          <p:nvPr/>
        </p:nvCxnSpPr>
        <p:spPr>
          <a:xfrm rot="10800000">
            <a:off x="3220071" y="3094962"/>
            <a:ext cx="2941958" cy="1254113"/>
          </a:xfrm>
          <a:prstGeom prst="bentConnector3">
            <a:avLst>
              <a:gd name="adj1" fmla="val 10777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46947" y="4828671"/>
            <a:ext cx="7513053" cy="1077218"/>
          </a:xfrm>
          <a:prstGeom prst="rect">
            <a:avLst/>
          </a:prstGeom>
          <a:noFill/>
        </p:spPr>
        <p:txBody>
          <a:bodyPr wrap="square" rtlCol="0">
            <a:spAutoFit/>
          </a:bodyPr>
          <a:lstStyle/>
          <a:p>
            <a:r>
              <a:rPr lang="en-US" sz="3200" dirty="0" smtClean="0">
                <a:solidFill>
                  <a:srgbClr val="C00000"/>
                </a:solidFill>
              </a:rPr>
              <a:t>Repeat this until there wont be any variable that enters or no variable that can exit </a:t>
            </a:r>
            <a:endParaRPr lang="en-US" sz="3200" dirty="0">
              <a:solidFill>
                <a:srgbClr val="C00000"/>
              </a:solidFill>
            </a:endParaRPr>
          </a:p>
        </p:txBody>
      </p:sp>
    </p:spTree>
    <p:extLst>
      <p:ext uri="{BB962C8B-B14F-4D97-AF65-F5344CB8AC3E}">
        <p14:creationId xmlns:p14="http://schemas.microsoft.com/office/powerpoint/2010/main" val="192188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Backward</a:t>
            </a:r>
            <a:r>
              <a:rPr lang="en-US" dirty="0" smtClean="0"/>
              <a:t> </a:t>
            </a:r>
            <a:r>
              <a:rPr lang="en-US" dirty="0" smtClean="0">
                <a:solidFill>
                  <a:schemeClr val="tx2"/>
                </a:solidFill>
              </a:rPr>
              <a:t>elimination</a:t>
            </a:r>
            <a:endParaRPr lang="en-US" dirty="0">
              <a:solidFill>
                <a:schemeClr val="tx2"/>
              </a:solidFill>
            </a:endParaRPr>
          </a:p>
        </p:txBody>
      </p:sp>
      <p:sp>
        <p:nvSpPr>
          <p:cNvPr id="3" name="Rectangle 2"/>
          <p:cNvSpPr/>
          <p:nvPr/>
        </p:nvSpPr>
        <p:spPr>
          <a:xfrm>
            <a:off x="203200" y="1147125"/>
            <a:ext cx="6096000" cy="2585323"/>
          </a:xfrm>
          <a:prstGeom prst="rect">
            <a:avLst/>
          </a:prstGeom>
        </p:spPr>
        <p:txBody>
          <a:bodyPr>
            <a:spAutoFit/>
          </a:bodyPr>
          <a:lstStyle/>
          <a:p>
            <a:r>
              <a:rPr lang="en-US" dirty="0">
                <a:solidFill>
                  <a:srgbClr val="008000"/>
                </a:solidFill>
                <a:highlight>
                  <a:srgbClr val="FFFFFF"/>
                </a:highlight>
              </a:rPr>
              <a:t># Importing the libraries</a:t>
            </a:r>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numpy</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np</a:t>
            </a:r>
          </a:p>
          <a:p>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pandas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pd</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Importing the dataset</a:t>
            </a:r>
            <a:endParaRPr lang="en-US" dirty="0">
              <a:solidFill>
                <a:srgbClr val="000000"/>
              </a:solidFill>
              <a:highlight>
                <a:srgbClr val="FFFFFF"/>
              </a:highlight>
            </a:endParaRPr>
          </a:p>
          <a:p>
            <a:r>
              <a:rPr lang="en-US" dirty="0">
                <a:solidFill>
                  <a:srgbClr val="000000"/>
                </a:solidFill>
                <a:highlight>
                  <a:srgbClr val="FFFFFF"/>
                </a:highlight>
              </a:rPr>
              <a:t>dataset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pd</a:t>
            </a:r>
            <a:r>
              <a:rPr lang="en-US" b="1" dirty="0" err="1">
                <a:solidFill>
                  <a:srgbClr val="000080"/>
                </a:solidFill>
                <a:highlight>
                  <a:srgbClr val="FFFFFF"/>
                </a:highlight>
              </a:rPr>
              <a:t>.</a:t>
            </a:r>
            <a:r>
              <a:rPr lang="en-US" dirty="0" err="1">
                <a:solidFill>
                  <a:srgbClr val="000000"/>
                </a:solidFill>
                <a:highlight>
                  <a:srgbClr val="FFFFFF"/>
                </a:highlight>
              </a:rPr>
              <a:t>read_csv</a:t>
            </a:r>
            <a:r>
              <a:rPr lang="en-US" b="1" dirty="0">
                <a:solidFill>
                  <a:srgbClr val="000080"/>
                </a:solidFill>
                <a:highlight>
                  <a:srgbClr val="FFFFFF"/>
                </a:highlight>
              </a:rPr>
              <a:t>(</a:t>
            </a:r>
            <a:r>
              <a:rPr lang="en-US" dirty="0">
                <a:solidFill>
                  <a:srgbClr val="808080"/>
                </a:solidFill>
                <a:highlight>
                  <a:srgbClr val="FFFFFF"/>
                </a:highlight>
              </a:rPr>
              <a:t>'50_Startups.csv'</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dataset</a:t>
            </a:r>
            <a:r>
              <a:rPr lang="en-US" b="1" dirty="0" err="1">
                <a:solidFill>
                  <a:srgbClr val="000080"/>
                </a:solidFill>
                <a:highlight>
                  <a:srgbClr val="FFFFFF"/>
                </a:highlight>
              </a:rPr>
              <a:t>.</a:t>
            </a:r>
            <a:r>
              <a:rPr lang="en-US" dirty="0" err="1">
                <a:solidFill>
                  <a:srgbClr val="000000"/>
                </a:solidFill>
                <a:highlight>
                  <a:srgbClr val="FFFFFF"/>
                </a:highlight>
              </a:rPr>
              <a:t>iloc</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values</a:t>
            </a:r>
          </a:p>
          <a:p>
            <a:r>
              <a:rPr lang="en-US" dirty="0">
                <a:solidFill>
                  <a:srgbClr val="000000"/>
                </a:solidFill>
                <a:highlight>
                  <a:srgbClr val="FFFFFF"/>
                </a:highlight>
              </a:rPr>
              <a:t>y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dataset</a:t>
            </a:r>
            <a:r>
              <a:rPr lang="en-US" b="1" dirty="0" err="1">
                <a:solidFill>
                  <a:srgbClr val="000080"/>
                </a:solidFill>
                <a:highlight>
                  <a:srgbClr val="FFFFFF"/>
                </a:highlight>
              </a:rPr>
              <a:t>.</a:t>
            </a:r>
            <a:r>
              <a:rPr lang="en-US" dirty="0" err="1">
                <a:solidFill>
                  <a:srgbClr val="000000"/>
                </a:solidFill>
                <a:highlight>
                  <a:srgbClr val="FFFFFF"/>
                </a:highlight>
              </a:rPr>
              <a:t>iloc</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4</a:t>
            </a:r>
            <a:r>
              <a:rPr lang="en-US" b="1" dirty="0">
                <a:solidFill>
                  <a:srgbClr val="000080"/>
                </a:solidFill>
                <a:highlight>
                  <a:srgbClr val="FFFFFF"/>
                </a:highlight>
              </a:rPr>
              <a:t>].</a:t>
            </a:r>
            <a:r>
              <a:rPr lang="en-US" dirty="0">
                <a:solidFill>
                  <a:srgbClr val="000000"/>
                </a:solidFill>
                <a:highlight>
                  <a:srgbClr val="FFFFFF"/>
                </a:highlight>
              </a:rPr>
              <a:t>values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095" y="1853739"/>
            <a:ext cx="7377475" cy="4123112"/>
          </a:xfrm>
          <a:prstGeom prst="rect">
            <a:avLst/>
          </a:prstGeom>
        </p:spPr>
      </p:pic>
    </p:spTree>
    <p:extLst>
      <p:ext uri="{BB962C8B-B14F-4D97-AF65-F5344CB8AC3E}">
        <p14:creationId xmlns:p14="http://schemas.microsoft.com/office/powerpoint/2010/main" val="248258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Backward</a:t>
            </a:r>
            <a:r>
              <a:rPr lang="en-US" dirty="0"/>
              <a:t> </a:t>
            </a:r>
            <a:r>
              <a:rPr lang="en-US" dirty="0">
                <a:solidFill>
                  <a:schemeClr val="tx2"/>
                </a:solidFill>
              </a:rPr>
              <a:t>elimination</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213" y="2344190"/>
            <a:ext cx="2905530" cy="12479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288" y="2344191"/>
            <a:ext cx="3452080" cy="3831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972589" y="1301635"/>
            <a:ext cx="10174779" cy="83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Try to access X </a:t>
            </a:r>
            <a:endParaRPr lang="en-US" dirty="0"/>
          </a:p>
        </p:txBody>
      </p:sp>
    </p:spTree>
    <p:extLst>
      <p:ext uri="{BB962C8B-B14F-4D97-AF65-F5344CB8AC3E}">
        <p14:creationId xmlns:p14="http://schemas.microsoft.com/office/powerpoint/2010/main" val="2536604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Encoding categorical data</a:t>
            </a:r>
          </a:p>
        </p:txBody>
      </p:sp>
      <p:sp>
        <p:nvSpPr>
          <p:cNvPr id="3" name="Rectangle 2"/>
          <p:cNvSpPr/>
          <p:nvPr/>
        </p:nvSpPr>
        <p:spPr>
          <a:xfrm>
            <a:off x="203200" y="1280160"/>
            <a:ext cx="4601556" cy="2585323"/>
          </a:xfrm>
          <a:prstGeom prst="rect">
            <a:avLst/>
          </a:prstGeom>
        </p:spPr>
        <p:txBody>
          <a:bodyPr wrap="square">
            <a:spAutoFit/>
          </a:bodyPr>
          <a:lstStyle/>
          <a:p>
            <a:r>
              <a:rPr lang="en-US" dirty="0">
                <a:solidFill>
                  <a:srgbClr val="008000"/>
                </a:solidFill>
                <a:highlight>
                  <a:srgbClr val="FFFFFF"/>
                </a:highlight>
              </a:rPr>
              <a:t># Encoding categorical data</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preprocessing</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endParaRPr lang="en-US" dirty="0">
              <a:solidFill>
                <a:srgbClr val="000000"/>
              </a:solidFill>
              <a:highlight>
                <a:srgbClr val="FFFFFF"/>
              </a:highlight>
            </a:endParaRPr>
          </a:p>
          <a:p>
            <a:r>
              <a:rPr lang="en-US" dirty="0" err="1">
                <a:solidFill>
                  <a:srgbClr val="000000"/>
                </a:solidFill>
                <a:highlight>
                  <a:srgbClr val="FFFFFF"/>
                </a:highlight>
              </a:rPr>
              <a:t>labelencoder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onehotencoder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a:solidFill>
                  <a:srgbClr val="000080"/>
                </a:solidFill>
                <a:highlight>
                  <a:srgbClr val="FFFFFF"/>
                </a:highlight>
              </a:rPr>
              <a:t>(</a:t>
            </a:r>
            <a:r>
              <a:rPr lang="en-US" dirty="0" err="1">
                <a:solidFill>
                  <a:srgbClr val="000000"/>
                </a:solidFill>
                <a:highlight>
                  <a:srgbClr val="FFFFFF"/>
                </a:highlight>
              </a:rPr>
              <a:t>categorical_features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err="1">
                <a:solidFill>
                  <a:srgbClr val="000000"/>
                </a:solidFill>
                <a:highlight>
                  <a:srgbClr val="FFFFFF"/>
                </a:highlight>
              </a:rPr>
              <a:t>toarray</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417" y="1155676"/>
            <a:ext cx="5577842" cy="506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4262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highlight>
                  <a:srgbClr val="FFFFFF"/>
                </a:highlight>
              </a:rPr>
              <a:t>Avoiding the Dummy Variable </a:t>
            </a:r>
            <a:r>
              <a:rPr lang="en-US" dirty="0" smtClean="0">
                <a:solidFill>
                  <a:schemeClr val="tx2"/>
                </a:solidFill>
                <a:highlight>
                  <a:srgbClr val="FFFFFF"/>
                </a:highlight>
              </a:rPr>
              <a:t>Trap</a:t>
            </a:r>
            <a:endParaRPr lang="en-US" dirty="0">
              <a:solidFill>
                <a:schemeClr val="tx2"/>
              </a:solidFill>
            </a:endParaRPr>
          </a:p>
        </p:txBody>
      </p:sp>
      <p:sp>
        <p:nvSpPr>
          <p:cNvPr id="4" name="Rectangle 3"/>
          <p:cNvSpPr/>
          <p:nvPr/>
        </p:nvSpPr>
        <p:spPr>
          <a:xfrm>
            <a:off x="203200" y="1186009"/>
            <a:ext cx="6096000" cy="3139321"/>
          </a:xfrm>
          <a:prstGeom prst="rect">
            <a:avLst/>
          </a:prstGeom>
        </p:spPr>
        <p:txBody>
          <a:bodyPr>
            <a:spAutoFit/>
          </a:bodyPr>
          <a:lstStyle/>
          <a:p>
            <a:r>
              <a:rPr lang="en-US" dirty="0">
                <a:solidFill>
                  <a:srgbClr val="008000"/>
                </a:solidFill>
                <a:highlight>
                  <a:srgbClr val="FFFFFF"/>
                </a:highlight>
              </a:rPr>
              <a:t># Encoding categorical data</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preprocessing</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endParaRPr lang="en-US" dirty="0">
              <a:solidFill>
                <a:srgbClr val="000000"/>
              </a:solidFill>
              <a:highlight>
                <a:srgbClr val="FFFFFF"/>
              </a:highlight>
            </a:endParaRPr>
          </a:p>
          <a:p>
            <a:r>
              <a:rPr lang="en-US" dirty="0" err="1">
                <a:solidFill>
                  <a:srgbClr val="000000"/>
                </a:solidFill>
                <a:highlight>
                  <a:srgbClr val="FFFFFF"/>
                </a:highlight>
              </a:rPr>
              <a:t>labelencoder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labelencoder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onehotencoder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a:solidFill>
                  <a:srgbClr val="000080"/>
                </a:solidFill>
                <a:highlight>
                  <a:srgbClr val="FFFFFF"/>
                </a:highlight>
              </a:rPr>
              <a:t>(</a:t>
            </a:r>
            <a:r>
              <a:rPr lang="en-US" dirty="0" err="1">
                <a:solidFill>
                  <a:srgbClr val="000000"/>
                </a:solidFill>
                <a:highlight>
                  <a:srgbClr val="FFFFFF"/>
                </a:highlight>
              </a:rPr>
              <a:t>categorical_features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onehotencoder</a:t>
            </a:r>
            <a:r>
              <a:rPr lang="en-US" b="1" dirty="0" err="1">
                <a:solidFill>
                  <a:srgbClr val="000080"/>
                </a:solidFill>
                <a:highlight>
                  <a:srgbClr val="FFFFFF"/>
                </a:highlight>
              </a:rPr>
              <a:t>.</a:t>
            </a:r>
            <a:r>
              <a:rPr lang="en-US" dirty="0" err="1">
                <a:solidFill>
                  <a:srgbClr val="000000"/>
                </a:solidFill>
                <a:highlight>
                  <a:srgbClr val="FFFFFF"/>
                </a:highlight>
              </a:rPr>
              <a:t>fit_transform</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err="1">
                <a:solidFill>
                  <a:srgbClr val="000000"/>
                </a:solidFill>
                <a:highlight>
                  <a:srgbClr val="FFFFFF"/>
                </a:highlight>
              </a:rPr>
              <a:t>toarray</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Avoiding the Dummy Variable Trap</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81" y="1186009"/>
            <a:ext cx="5724746" cy="4867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327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093796" cy="838200"/>
          </a:xfrm>
        </p:spPr>
        <p:txBody>
          <a:bodyPr>
            <a:normAutofit fontScale="90000"/>
          </a:bodyPr>
          <a:lstStyle/>
          <a:p>
            <a:r>
              <a:rPr lang="en-US" dirty="0">
                <a:solidFill>
                  <a:schemeClr val="tx2"/>
                </a:solidFill>
                <a:highlight>
                  <a:srgbClr val="FFFFFF"/>
                </a:highlight>
              </a:rPr>
              <a:t>Splitting the dataset into the Training set and Test </a:t>
            </a:r>
            <a:r>
              <a:rPr lang="en-US" dirty="0" smtClean="0">
                <a:solidFill>
                  <a:schemeClr val="tx2"/>
                </a:solidFill>
                <a:highlight>
                  <a:srgbClr val="FFFFFF"/>
                </a:highlight>
              </a:rPr>
              <a:t>set</a:t>
            </a:r>
            <a:endParaRPr lang="en-US" dirty="0">
              <a:solidFill>
                <a:schemeClr val="tx2"/>
              </a:solidFill>
            </a:endParaRPr>
          </a:p>
        </p:txBody>
      </p:sp>
      <p:sp>
        <p:nvSpPr>
          <p:cNvPr id="3" name="Rectangle 2"/>
          <p:cNvSpPr/>
          <p:nvPr/>
        </p:nvSpPr>
        <p:spPr>
          <a:xfrm>
            <a:off x="203200" y="1149665"/>
            <a:ext cx="4044604" cy="2031325"/>
          </a:xfrm>
          <a:prstGeom prst="rect">
            <a:avLst/>
          </a:prstGeom>
        </p:spPr>
        <p:txBody>
          <a:bodyPr wrap="square">
            <a:spAutoFit/>
          </a:bodyPr>
          <a:lstStyle/>
          <a:p>
            <a:r>
              <a:rPr lang="en-US" dirty="0">
                <a:solidFill>
                  <a:srgbClr val="008000"/>
                </a:solidFill>
                <a:highlight>
                  <a:srgbClr val="FFFFFF"/>
                </a:highlight>
              </a:rPr>
              <a:t># Splitting the dataset into the Training set and Test 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model_selection</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train_test_split</a:t>
            </a:r>
            <a:endParaRPr lang="en-US" dirty="0">
              <a:solidFill>
                <a:srgbClr val="000000"/>
              </a:solidFill>
              <a:highlight>
                <a:srgbClr val="FFFFFF"/>
              </a:highlight>
            </a:endParaRPr>
          </a:p>
          <a:p>
            <a:r>
              <a:rPr lang="en-US" dirty="0" err="1">
                <a:solidFill>
                  <a:srgbClr val="000000"/>
                </a:solidFill>
                <a:highlight>
                  <a:srgbClr val="FFFFFF"/>
                </a:highlight>
              </a:rPr>
              <a:t>X_train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X_test</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y_test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train_test_split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test_size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0.2</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random_state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515" y="1091479"/>
            <a:ext cx="7618750" cy="51430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0081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143673" cy="838200"/>
          </a:xfrm>
        </p:spPr>
        <p:txBody>
          <a:bodyPr>
            <a:normAutofit fontScale="90000"/>
          </a:bodyPr>
          <a:lstStyle/>
          <a:p>
            <a:r>
              <a:rPr lang="en-US" dirty="0">
                <a:solidFill>
                  <a:schemeClr val="tx2"/>
                </a:solidFill>
                <a:highlight>
                  <a:srgbClr val="FFFFFF"/>
                </a:highlight>
              </a:rPr>
              <a:t>Fitting Multiple Linear Regression to the Training </a:t>
            </a:r>
            <a:r>
              <a:rPr lang="en-US" dirty="0" smtClean="0">
                <a:solidFill>
                  <a:schemeClr val="tx2"/>
                </a:solidFill>
                <a:highlight>
                  <a:srgbClr val="FFFFFF"/>
                </a:highlight>
              </a:rPr>
              <a:t>set</a:t>
            </a:r>
            <a:endParaRPr lang="en-US" dirty="0">
              <a:solidFill>
                <a:schemeClr val="tx2"/>
              </a:solidFill>
            </a:endParaRPr>
          </a:p>
        </p:txBody>
      </p:sp>
      <p:sp>
        <p:nvSpPr>
          <p:cNvPr id="3" name="Rectangle 2"/>
          <p:cNvSpPr/>
          <p:nvPr/>
        </p:nvSpPr>
        <p:spPr>
          <a:xfrm>
            <a:off x="203200" y="990600"/>
            <a:ext cx="6096000" cy="1200329"/>
          </a:xfrm>
          <a:prstGeom prst="rect">
            <a:avLst/>
          </a:prstGeom>
        </p:spPr>
        <p:txBody>
          <a:bodyPr>
            <a:spAutoFit/>
          </a:bodyPr>
          <a:lstStyle/>
          <a:p>
            <a:r>
              <a:rPr lang="en-US" dirty="0">
                <a:solidFill>
                  <a:srgbClr val="008000"/>
                </a:solidFill>
                <a:highlight>
                  <a:srgbClr val="FFFFFF"/>
                </a:highlight>
              </a:rPr>
              <a:t># Fitting Multiple Linear Regression to the Training 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linear_model</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LinearRegression</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LinearRegression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err="1">
                <a:solidFill>
                  <a:srgbClr val="000000"/>
                </a:solidFill>
                <a:highlight>
                  <a:srgbClr val="FFFFFF"/>
                </a:highlight>
              </a:rPr>
              <a:t>X_train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y_train</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564" y="1607697"/>
            <a:ext cx="7237388" cy="4635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189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625811"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solidFill>
                <a:schemeClr val="tx2"/>
              </a:solidFill>
            </a:endParaRPr>
          </a:p>
        </p:txBody>
      </p:sp>
      <p:sp>
        <p:nvSpPr>
          <p:cNvPr id="3" name="Rectangle 2"/>
          <p:cNvSpPr/>
          <p:nvPr/>
        </p:nvSpPr>
        <p:spPr>
          <a:xfrm>
            <a:off x="203200" y="1141491"/>
            <a:ext cx="5773651" cy="2031325"/>
          </a:xfrm>
          <a:prstGeom prst="rect">
            <a:avLst/>
          </a:prstGeom>
        </p:spPr>
        <p:txBody>
          <a:bodyPr wrap="square">
            <a:spAutoFit/>
          </a:bodyPr>
          <a:lstStyle/>
          <a:p>
            <a:r>
              <a:rPr lang="en-US" dirty="0">
                <a:solidFill>
                  <a:srgbClr val="008000"/>
                </a:solidFill>
                <a:highlight>
                  <a:srgbClr val="FFFFFF"/>
                </a:highlight>
              </a:rPr>
              <a:t># Building the optimal model using Backward Elimination</a:t>
            </a:r>
            <a:endParaRPr lang="en-US" dirty="0">
              <a:solidFill>
                <a:srgbClr val="000000"/>
              </a:solidFill>
              <a:highlight>
                <a:srgbClr val="FFFFFF"/>
              </a:highlight>
            </a:endParaRPr>
          </a:p>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statsmodels</a:t>
            </a:r>
            <a:r>
              <a:rPr lang="en-US" b="1" dirty="0" err="1">
                <a:solidFill>
                  <a:srgbClr val="000080"/>
                </a:solidFill>
                <a:highlight>
                  <a:srgbClr val="FFFFFF"/>
                </a:highlight>
              </a:rPr>
              <a:t>.</a:t>
            </a:r>
            <a:r>
              <a:rPr lang="en-US" dirty="0" err="1">
                <a:solidFill>
                  <a:srgbClr val="000000"/>
                </a:solidFill>
                <a:highlight>
                  <a:srgbClr val="FFFFFF"/>
                </a:highlight>
              </a:rPr>
              <a:t>formula</a:t>
            </a:r>
            <a:r>
              <a:rPr lang="en-US" b="1" dirty="0" err="1">
                <a:solidFill>
                  <a:srgbClr val="000080"/>
                </a:solidFill>
                <a:highlight>
                  <a:srgbClr val="FFFFFF"/>
                </a:highlight>
              </a:rPr>
              <a:t>.</a:t>
            </a:r>
            <a:r>
              <a:rPr lang="en-US" dirty="0" err="1">
                <a:solidFill>
                  <a:srgbClr val="000000"/>
                </a:solidFill>
                <a:highlight>
                  <a:srgbClr val="FFFFFF"/>
                </a:highlight>
              </a:rPr>
              <a:t>api</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sm</a:t>
            </a:r>
            <a:endParaRPr lang="en-US" dirty="0">
              <a:solidFill>
                <a:srgbClr val="000000"/>
              </a:solidFill>
              <a:highlight>
                <a:srgbClr val="FFFFFF"/>
              </a:highlight>
            </a:endParaRPr>
          </a:p>
          <a:p>
            <a:r>
              <a:rPr lang="en-US" dirty="0">
                <a:solidFill>
                  <a:srgbClr val="000000"/>
                </a:solidFill>
                <a:highlight>
                  <a:srgbClr val="FFFFFF"/>
                </a:highlight>
              </a:rPr>
              <a:t>X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np</a:t>
            </a:r>
            <a:r>
              <a:rPr lang="en-US" b="1" dirty="0" err="1">
                <a:solidFill>
                  <a:srgbClr val="000080"/>
                </a:solidFill>
                <a:highlight>
                  <a:srgbClr val="FFFFFF"/>
                </a:highlight>
              </a:rPr>
              <a:t>.</a:t>
            </a:r>
            <a:r>
              <a:rPr lang="en-US" dirty="0" err="1">
                <a:solidFill>
                  <a:srgbClr val="000000"/>
                </a:solidFill>
                <a:highlight>
                  <a:srgbClr val="FFFFFF"/>
                </a:highlight>
              </a:rPr>
              <a:t>append</a:t>
            </a:r>
            <a:r>
              <a:rPr lang="en-US" b="1" dirty="0">
                <a:solidFill>
                  <a:srgbClr val="000080"/>
                </a:solidFill>
                <a:highlight>
                  <a:srgbClr val="FFFFFF"/>
                </a:highlight>
              </a:rPr>
              <a:t>(</a:t>
            </a:r>
            <a:r>
              <a:rPr lang="en-US" dirty="0" err="1">
                <a:solidFill>
                  <a:srgbClr val="000000"/>
                </a:solidFill>
                <a:highlight>
                  <a:srgbClr val="FFFFFF"/>
                </a:highlight>
              </a:rPr>
              <a:t>arr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np</a:t>
            </a:r>
            <a:r>
              <a:rPr lang="en-US" b="1" dirty="0" err="1">
                <a:solidFill>
                  <a:srgbClr val="000080"/>
                </a:solidFill>
                <a:highlight>
                  <a:srgbClr val="FFFFFF"/>
                </a:highlight>
              </a:rPr>
              <a:t>.</a:t>
            </a:r>
            <a:r>
              <a:rPr lang="en-US" dirty="0" err="1">
                <a:solidFill>
                  <a:srgbClr val="000000"/>
                </a:solidFill>
                <a:highlight>
                  <a:srgbClr val="FFFFFF"/>
                </a:highlight>
              </a:rPr>
              <a:t>ones</a:t>
            </a:r>
            <a:r>
              <a:rPr lang="en-US" b="1" dirty="0">
                <a:solidFill>
                  <a:srgbClr val="000080"/>
                </a:solidFill>
                <a:highlight>
                  <a:srgbClr val="FFFFFF"/>
                </a:highlight>
              </a:rPr>
              <a:t>((</a:t>
            </a:r>
            <a:r>
              <a:rPr lang="en-US" dirty="0">
                <a:solidFill>
                  <a:srgbClr val="FF0000"/>
                </a:solidFill>
                <a:highlight>
                  <a:srgbClr val="FFFFFF"/>
                </a:highlight>
              </a:rPr>
              <a:t>50</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r>
              <a:rPr lang="en-US" dirty="0" err="1">
                <a:solidFill>
                  <a:srgbClr val="000000"/>
                </a:solidFill>
                <a:highlight>
                  <a:srgbClr val="FFFFFF"/>
                </a:highlight>
              </a:rPr>
              <a:t>astype</a:t>
            </a:r>
            <a:r>
              <a:rPr lang="en-US" b="1" dirty="0">
                <a:solidFill>
                  <a:srgbClr val="000080"/>
                </a:solidFill>
                <a:highlight>
                  <a:srgbClr val="FFFFFF"/>
                </a:highlight>
              </a:rPr>
              <a:t>(</a:t>
            </a:r>
            <a:r>
              <a:rPr lang="en-US" dirty="0" err="1">
                <a:solidFill>
                  <a:srgbClr val="000000"/>
                </a:solidFill>
                <a:highlight>
                  <a:srgbClr val="FFFFFF"/>
                </a:highlight>
              </a:rPr>
              <a:t>int</a:t>
            </a:r>
            <a:r>
              <a:rPr lang="en-US" b="1" dirty="0">
                <a:solidFill>
                  <a:srgbClr val="000080"/>
                </a:solidFill>
                <a:highlight>
                  <a:srgbClr val="FFFFFF"/>
                </a:highlight>
              </a:rPr>
              <a:t>),</a:t>
            </a:r>
            <a:r>
              <a:rPr lang="en-US" dirty="0">
                <a:solidFill>
                  <a:srgbClr val="000000"/>
                </a:solidFill>
                <a:highlight>
                  <a:srgbClr val="FFFFFF"/>
                </a:highlight>
              </a:rPr>
              <a:t> values </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axis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1</a:t>
            </a:r>
            <a:r>
              <a:rPr lang="en-US" b="1" dirty="0">
                <a:solidFill>
                  <a:srgbClr val="000080"/>
                </a:solidFill>
                <a:highlight>
                  <a:srgbClr val="FFFFFF"/>
                </a:highlight>
              </a:rPr>
              <a:t>)</a:t>
            </a:r>
            <a:endParaRPr lang="en-US" dirty="0">
              <a:solidFill>
                <a:srgbClr val="000000"/>
              </a:solidFill>
              <a:highlight>
                <a:srgbClr val="FFFFFF"/>
              </a:highlight>
            </a:endParaRPr>
          </a:p>
          <a:p>
            <a:r>
              <a:rPr lang="nl-NL" dirty="0">
                <a:solidFill>
                  <a:srgbClr val="000000"/>
                </a:solidFill>
                <a:highlight>
                  <a:srgbClr val="FFFFFF"/>
                </a:highlight>
              </a:rPr>
              <a:t>X_opt </a:t>
            </a:r>
            <a:r>
              <a:rPr lang="nl-NL" b="1" dirty="0">
                <a:solidFill>
                  <a:srgbClr val="000080"/>
                </a:solidFill>
                <a:highlight>
                  <a:srgbClr val="FFFFFF"/>
                </a:highlight>
              </a:rPr>
              <a:t>=</a:t>
            </a:r>
            <a:r>
              <a:rPr lang="nl-NL" dirty="0">
                <a:solidFill>
                  <a:srgbClr val="000000"/>
                </a:solidFill>
                <a:highlight>
                  <a:srgbClr val="FFFFFF"/>
                </a:highlight>
              </a:rPr>
              <a:t> X</a:t>
            </a:r>
            <a:r>
              <a:rPr lang="nl-NL" b="1" dirty="0">
                <a:solidFill>
                  <a:srgbClr val="000080"/>
                </a:solidFill>
                <a:highlight>
                  <a:srgbClr val="FFFFFF"/>
                </a:highlight>
              </a:rPr>
              <a:t>[:,</a:t>
            </a:r>
            <a:r>
              <a:rPr lang="nl-NL" dirty="0">
                <a:solidFill>
                  <a:srgbClr val="000000"/>
                </a:solidFill>
                <a:highlight>
                  <a:srgbClr val="FFFFFF"/>
                </a:highlight>
              </a:rPr>
              <a:t> </a:t>
            </a:r>
            <a:r>
              <a:rPr lang="nl-NL" b="1" dirty="0">
                <a:solidFill>
                  <a:srgbClr val="000080"/>
                </a:solidFill>
                <a:highlight>
                  <a:srgbClr val="FFFFFF"/>
                </a:highlight>
              </a:rPr>
              <a:t>[</a:t>
            </a:r>
            <a:r>
              <a:rPr lang="nl-NL" dirty="0">
                <a:solidFill>
                  <a:srgbClr val="FF0000"/>
                </a:solidFill>
                <a:highlight>
                  <a:srgbClr val="FFFFFF"/>
                </a:highlight>
              </a:rPr>
              <a:t>0</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1</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2</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3</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4</a:t>
            </a:r>
            <a:r>
              <a:rPr lang="nl-NL" b="1" dirty="0">
                <a:solidFill>
                  <a:srgbClr val="000080"/>
                </a:solidFill>
                <a:highlight>
                  <a:srgbClr val="FFFFFF"/>
                </a:highlight>
              </a:rPr>
              <a:t>,</a:t>
            </a:r>
            <a:r>
              <a:rPr lang="nl-NL" dirty="0">
                <a:solidFill>
                  <a:srgbClr val="000000"/>
                </a:solidFill>
                <a:highlight>
                  <a:srgbClr val="FFFFFF"/>
                </a:highlight>
              </a:rPr>
              <a:t> </a:t>
            </a:r>
            <a:r>
              <a:rPr lang="nl-NL" dirty="0">
                <a:solidFill>
                  <a:srgbClr val="FF0000"/>
                </a:solidFill>
                <a:highlight>
                  <a:srgbClr val="FFFFFF"/>
                </a:highlight>
              </a:rPr>
              <a:t>5</a:t>
            </a:r>
            <a:r>
              <a:rPr lang="nl-NL" b="1" dirty="0">
                <a:solidFill>
                  <a:srgbClr val="000080"/>
                </a:solidFill>
                <a:highlight>
                  <a:srgbClr val="FFFFFF"/>
                </a:highlight>
              </a:rPr>
              <a:t>]]</a:t>
            </a:r>
            <a:endParaRPr lang="nl-NL" dirty="0">
              <a:solidFill>
                <a:srgbClr val="000000"/>
              </a:solidFill>
              <a:highlight>
                <a:srgbClr val="FFFFFF"/>
              </a:highlight>
            </a:endParaRPr>
          </a:p>
          <a:p>
            <a:r>
              <a:rPr lang="en-US" dirty="0" err="1">
                <a:solidFill>
                  <a:srgbClr val="000000"/>
                </a:solidFill>
                <a:highlight>
                  <a:srgbClr val="FFFFFF"/>
                </a:highlight>
              </a:rPr>
              <a:t>regressor_OLS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sm</a:t>
            </a:r>
            <a:r>
              <a:rPr lang="en-US" b="1" dirty="0" err="1">
                <a:solidFill>
                  <a:srgbClr val="000080"/>
                </a:solidFill>
                <a:highlight>
                  <a:srgbClr val="FFFFFF"/>
                </a:highlight>
              </a:rPr>
              <a:t>.</a:t>
            </a:r>
            <a:r>
              <a:rPr lang="en-US" dirty="0" err="1">
                <a:solidFill>
                  <a:srgbClr val="000000"/>
                </a:solidFill>
                <a:highlight>
                  <a:srgbClr val="FFFFFF"/>
                </a:highlight>
              </a:rPr>
              <a:t>OLS</a:t>
            </a:r>
            <a:r>
              <a:rPr lang="en-US" b="1" dirty="0">
                <a:solidFill>
                  <a:srgbClr val="000080"/>
                </a:solidFill>
                <a:highlight>
                  <a:srgbClr val="FFFFFF"/>
                </a:highlight>
              </a:rPr>
              <a:t>(</a:t>
            </a:r>
            <a:r>
              <a:rPr lang="en-US" dirty="0" err="1">
                <a:solidFill>
                  <a:srgbClr val="000000"/>
                </a:solidFill>
                <a:highlight>
                  <a:srgbClr val="FFFFFF"/>
                </a:highlight>
              </a:rPr>
              <a:t>endog</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exog</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X_opt</a:t>
            </a:r>
            <a:r>
              <a:rPr lang="en-US" b="1" dirty="0">
                <a:solidFill>
                  <a:srgbClr val="000080"/>
                </a:solidFill>
                <a:highlight>
                  <a:srgbClr val="FFFFFF"/>
                </a:highlight>
              </a:rPr>
              <a:t>).</a:t>
            </a:r>
            <a:r>
              <a:rPr lang="en-US" dirty="0">
                <a:solidFill>
                  <a:srgbClr val="000000"/>
                </a:solidFill>
                <a:highlight>
                  <a:srgbClr val="FFFFFF"/>
                </a:highlight>
              </a:rPr>
              <a:t>fit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regressor_OLS</a:t>
            </a:r>
            <a:r>
              <a:rPr lang="en-US" b="1" dirty="0" err="1">
                <a:solidFill>
                  <a:srgbClr val="000080"/>
                </a:solidFill>
                <a:highlight>
                  <a:srgbClr val="FFFFFF"/>
                </a:highlight>
              </a:rPr>
              <a:t>.</a:t>
            </a:r>
            <a:r>
              <a:rPr lang="en-US" dirty="0" err="1">
                <a:solidFill>
                  <a:srgbClr val="000000"/>
                </a:solidFill>
                <a:highlight>
                  <a:srgbClr val="FFFFFF"/>
                </a:highlight>
              </a:rPr>
              <a:t>summary</a:t>
            </a:r>
            <a:r>
              <a:rPr lang="en-US" b="1" dirty="0">
                <a:solidFill>
                  <a:srgbClr val="000080"/>
                </a:solidFill>
                <a:highlight>
                  <a:srgbClr val="FFFFFF"/>
                </a:highlight>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160" y="1141491"/>
            <a:ext cx="5553850" cy="5001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9609971" y="4421978"/>
              <a:ext cx="365760" cy="9000"/>
            </p14:xfrm>
          </p:contentPart>
        </mc:Choice>
        <mc:Fallback xmlns="">
          <p:pic>
            <p:nvPicPr>
              <p:cNvPr id="5" name="Ink 4"/>
              <p:cNvPicPr/>
              <p:nvPr/>
            </p:nvPicPr>
            <p:blipFill>
              <a:blip r:embed="rId4"/>
              <a:stretch>
                <a:fillRect/>
              </a:stretch>
            </p:blipFill>
            <p:spPr>
              <a:xfrm>
                <a:off x="9561731" y="4325858"/>
                <a:ext cx="4618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6401291" y="4414058"/>
              <a:ext cx="74160" cy="8640"/>
            </p14:xfrm>
          </p:contentPart>
        </mc:Choice>
        <mc:Fallback xmlns="">
          <p:pic>
            <p:nvPicPr>
              <p:cNvPr id="6" name="Ink 5"/>
              <p:cNvPicPr/>
              <p:nvPr/>
            </p:nvPicPr>
            <p:blipFill>
              <a:blip r:embed="rId6"/>
              <a:stretch>
                <a:fillRect/>
              </a:stretch>
            </p:blipFill>
            <p:spPr>
              <a:xfrm>
                <a:off x="6353051" y="4317938"/>
                <a:ext cx="1706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6417851" y="4405778"/>
              <a:ext cx="5161680" cy="42480"/>
            </p14:xfrm>
          </p:contentPart>
        </mc:Choice>
        <mc:Fallback xmlns="">
          <p:pic>
            <p:nvPicPr>
              <p:cNvPr id="7" name="Ink 6"/>
              <p:cNvPicPr/>
              <p:nvPr/>
            </p:nvPicPr>
            <p:blipFill>
              <a:blip r:embed="rId8"/>
              <a:stretch>
                <a:fillRect/>
              </a:stretch>
            </p:blipFill>
            <p:spPr>
              <a:xfrm>
                <a:off x="6369611" y="4309658"/>
                <a:ext cx="5258160" cy="234720"/>
              </a:xfrm>
              <a:prstGeom prst="rect">
                <a:avLst/>
              </a:prstGeom>
            </p:spPr>
          </p:pic>
        </mc:Fallback>
      </mc:AlternateContent>
      <p:pic>
        <p:nvPicPr>
          <p:cNvPr id="9" name="Picture 8"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460" y="3514106"/>
            <a:ext cx="5377002" cy="2678617"/>
          </a:xfrm>
          <a:prstGeom prst="rect">
            <a:avLst/>
          </a:prstGeom>
        </p:spPr>
      </p:pic>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1902011" y="3992858"/>
              <a:ext cx="662400" cy="1463040"/>
            </p14:xfrm>
          </p:contentPart>
        </mc:Choice>
        <mc:Fallback xmlns="">
          <p:pic>
            <p:nvPicPr>
              <p:cNvPr id="10" name="Ink 9"/>
              <p:cNvPicPr/>
              <p:nvPr/>
            </p:nvPicPr>
            <p:blipFill>
              <a:blip r:embed="rId11"/>
              <a:stretch>
                <a:fillRect/>
              </a:stretch>
            </p:blipFill>
            <p:spPr>
              <a:xfrm>
                <a:off x="1853771" y="3897098"/>
                <a:ext cx="758520" cy="1654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p14:cNvContentPartPr/>
              <p14:nvPr/>
            </p14:nvContentPartPr>
            <p14:xfrm>
              <a:off x="2452091" y="4297418"/>
              <a:ext cx="33840" cy="9360"/>
            </p14:xfrm>
          </p:contentPart>
        </mc:Choice>
        <mc:Fallback xmlns="">
          <p:pic>
            <p:nvPicPr>
              <p:cNvPr id="11" name="Ink 10"/>
              <p:cNvPicPr/>
              <p:nvPr/>
            </p:nvPicPr>
            <p:blipFill>
              <a:blip r:embed="rId13"/>
              <a:stretch>
                <a:fillRect/>
              </a:stretch>
            </p:blipFill>
            <p:spPr>
              <a:xfrm>
                <a:off x="2404211" y="4201298"/>
                <a:ext cx="129600" cy="201240"/>
              </a:xfrm>
              <a:prstGeom prst="rect">
                <a:avLst/>
              </a:prstGeom>
            </p:spPr>
          </p:pic>
        </mc:Fallback>
      </mc:AlternateContent>
      <p:cxnSp>
        <p:nvCxnSpPr>
          <p:cNvPr id="19" name="Curved Connector 18"/>
          <p:cNvCxnSpPr/>
          <p:nvPr/>
        </p:nvCxnSpPr>
        <p:spPr>
          <a:xfrm>
            <a:off x="2261062" y="4056614"/>
            <a:ext cx="4081551" cy="357447"/>
          </a:xfrm>
          <a:prstGeom prst="curvedConnector3">
            <a:avLst>
              <a:gd name="adj1" fmla="val 86253"/>
            </a:avLst>
          </a:prstGeom>
          <a:ln w="38100">
            <a:solidFill>
              <a:srgbClr val="E521CE"/>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09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53" y="1360516"/>
            <a:ext cx="4590358" cy="4258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9869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745434"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sp>
        <p:nvSpPr>
          <p:cNvPr id="3" name="Rectangle 2"/>
          <p:cNvSpPr/>
          <p:nvPr/>
        </p:nvSpPr>
        <p:spPr>
          <a:xfrm>
            <a:off x="203200" y="1102881"/>
            <a:ext cx="5831840" cy="2246769"/>
          </a:xfrm>
          <a:prstGeom prst="rect">
            <a:avLst/>
          </a:prstGeom>
        </p:spPr>
        <p:txBody>
          <a:bodyPr wrap="square">
            <a:spAutoFit/>
          </a:bodyPr>
          <a:lstStyle/>
          <a:p>
            <a:r>
              <a:rPr lang="en-US" sz="1400" dirty="0">
                <a:solidFill>
                  <a:srgbClr val="008000"/>
                </a:solidFill>
                <a:highlight>
                  <a:srgbClr val="FFFFFF"/>
                </a:highlight>
              </a:rPr>
              <a:t># Building the optimal model using Backward Elimination</a:t>
            </a:r>
            <a:endParaRPr lang="en-US" sz="1400" dirty="0">
              <a:solidFill>
                <a:srgbClr val="000000"/>
              </a:solidFill>
              <a:highlight>
                <a:srgbClr val="FFFFFF"/>
              </a:highlight>
            </a:endParaRPr>
          </a:p>
          <a:p>
            <a:r>
              <a:rPr lang="en-US" sz="1400" b="1" dirty="0">
                <a:solidFill>
                  <a:srgbClr val="0000FF"/>
                </a:solidFill>
                <a:highlight>
                  <a:srgbClr val="FFFFFF"/>
                </a:highlight>
              </a:rPr>
              <a:t>import</a:t>
            </a:r>
            <a:r>
              <a:rPr lang="en-US" sz="1400" dirty="0">
                <a:solidFill>
                  <a:srgbClr val="000000"/>
                </a:solidFill>
                <a:highlight>
                  <a:srgbClr val="FFFFFF"/>
                </a:highlight>
              </a:rPr>
              <a:t> </a:t>
            </a:r>
            <a:r>
              <a:rPr lang="en-US" sz="1400" dirty="0" err="1">
                <a:solidFill>
                  <a:srgbClr val="000000"/>
                </a:solidFill>
                <a:highlight>
                  <a:srgbClr val="FFFFFF"/>
                </a:highlight>
              </a:rPr>
              <a:t>statsmodels</a:t>
            </a:r>
            <a:r>
              <a:rPr lang="en-US" sz="1400" b="1" dirty="0" err="1">
                <a:solidFill>
                  <a:srgbClr val="000080"/>
                </a:solidFill>
                <a:highlight>
                  <a:srgbClr val="FFFFFF"/>
                </a:highlight>
              </a:rPr>
              <a:t>.</a:t>
            </a:r>
            <a:r>
              <a:rPr lang="en-US" sz="1400" dirty="0" err="1">
                <a:solidFill>
                  <a:srgbClr val="000000"/>
                </a:solidFill>
                <a:highlight>
                  <a:srgbClr val="FFFFFF"/>
                </a:highlight>
              </a:rPr>
              <a:t>formula</a:t>
            </a:r>
            <a:r>
              <a:rPr lang="en-US" sz="1400" b="1" dirty="0" err="1">
                <a:solidFill>
                  <a:srgbClr val="000080"/>
                </a:solidFill>
                <a:highlight>
                  <a:srgbClr val="FFFFFF"/>
                </a:highlight>
              </a:rPr>
              <a:t>.</a:t>
            </a:r>
            <a:r>
              <a:rPr lang="en-US" sz="1400" dirty="0" err="1">
                <a:solidFill>
                  <a:srgbClr val="000000"/>
                </a:solidFill>
                <a:highlight>
                  <a:srgbClr val="FFFFFF"/>
                </a:highlight>
              </a:rPr>
              <a:t>api</a:t>
            </a:r>
            <a:r>
              <a:rPr lang="en-US" sz="1400" dirty="0">
                <a:solidFill>
                  <a:srgbClr val="000000"/>
                </a:solidFill>
                <a:highlight>
                  <a:srgbClr val="FFFFFF"/>
                </a:highlight>
              </a:rPr>
              <a:t> </a:t>
            </a:r>
            <a:r>
              <a:rPr lang="en-US" sz="1400" b="1" dirty="0">
                <a:solidFill>
                  <a:srgbClr val="0000FF"/>
                </a:solidFill>
                <a:highlight>
                  <a:srgbClr val="FFFFFF"/>
                </a:highlight>
              </a:rPr>
              <a:t>as</a:t>
            </a:r>
            <a:r>
              <a:rPr lang="en-US" sz="1400" dirty="0">
                <a:solidFill>
                  <a:srgbClr val="000000"/>
                </a:solidFill>
                <a:highlight>
                  <a:srgbClr val="FFFFFF"/>
                </a:highlight>
              </a:rPr>
              <a:t> </a:t>
            </a:r>
            <a:r>
              <a:rPr lang="en-US" sz="1400" dirty="0" err="1">
                <a:solidFill>
                  <a:srgbClr val="000000"/>
                </a:solidFill>
                <a:highlight>
                  <a:srgbClr val="FFFFFF"/>
                </a:highlight>
              </a:rPr>
              <a:t>sm</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np</a:t>
            </a:r>
            <a:r>
              <a:rPr lang="en-US" sz="1400" b="1" dirty="0" err="1">
                <a:solidFill>
                  <a:srgbClr val="000080"/>
                </a:solidFill>
                <a:highlight>
                  <a:srgbClr val="FFFFFF"/>
                </a:highlight>
              </a:rPr>
              <a:t>.</a:t>
            </a:r>
            <a:r>
              <a:rPr lang="en-US" sz="1400" dirty="0" err="1">
                <a:solidFill>
                  <a:srgbClr val="000000"/>
                </a:solidFill>
                <a:highlight>
                  <a:srgbClr val="FFFFFF"/>
                </a:highlight>
              </a:rPr>
              <a:t>append</a:t>
            </a:r>
            <a:r>
              <a:rPr lang="en-US" sz="1400" b="1" dirty="0">
                <a:solidFill>
                  <a:srgbClr val="000080"/>
                </a:solidFill>
                <a:highlight>
                  <a:srgbClr val="FFFFFF"/>
                </a:highlight>
              </a:rPr>
              <a:t>(</a:t>
            </a:r>
            <a:r>
              <a:rPr lang="en-US" sz="1400" dirty="0" err="1">
                <a:solidFill>
                  <a:srgbClr val="000000"/>
                </a:solidFill>
                <a:highlight>
                  <a:srgbClr val="FFFFFF"/>
                </a:highlight>
              </a:rPr>
              <a:t>arr</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np</a:t>
            </a:r>
            <a:r>
              <a:rPr lang="en-US" sz="1400" b="1" dirty="0" err="1">
                <a:solidFill>
                  <a:srgbClr val="000080"/>
                </a:solidFill>
                <a:highlight>
                  <a:srgbClr val="FFFFFF"/>
                </a:highlight>
              </a:rPr>
              <a:t>.</a:t>
            </a:r>
            <a:r>
              <a:rPr lang="en-US" sz="1400" dirty="0" err="1">
                <a:solidFill>
                  <a:srgbClr val="000000"/>
                </a:solidFill>
                <a:highlight>
                  <a:srgbClr val="FFFFFF"/>
                </a:highlight>
              </a:rPr>
              <a:t>ones</a:t>
            </a:r>
            <a:r>
              <a:rPr lang="en-US" sz="1400" b="1" dirty="0">
                <a:solidFill>
                  <a:srgbClr val="000080"/>
                </a:solidFill>
                <a:highlight>
                  <a:srgbClr val="FFFFFF"/>
                </a:highlight>
              </a:rPr>
              <a:t>((</a:t>
            </a:r>
            <a:r>
              <a:rPr lang="en-US" sz="1400" dirty="0">
                <a:solidFill>
                  <a:srgbClr val="FF0000"/>
                </a:solidFill>
                <a:highlight>
                  <a:srgbClr val="FFFFFF"/>
                </a:highlight>
              </a:rPr>
              <a:t>50</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err="1">
                <a:solidFill>
                  <a:srgbClr val="000000"/>
                </a:solidFill>
                <a:highlight>
                  <a:srgbClr val="FFFFFF"/>
                </a:highlight>
              </a:rPr>
              <a:t>astype</a:t>
            </a:r>
            <a:r>
              <a:rPr lang="en-US" sz="1400" b="1" dirty="0">
                <a:solidFill>
                  <a:srgbClr val="000080"/>
                </a:solidFill>
                <a:highlight>
                  <a:srgbClr val="FFFFFF"/>
                </a:highlight>
              </a:rPr>
              <a:t>(</a:t>
            </a:r>
            <a:r>
              <a:rPr lang="en-US" sz="1400" dirty="0" err="1">
                <a:solidFill>
                  <a:srgbClr val="000000"/>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values </a:t>
            </a:r>
            <a:r>
              <a:rPr lang="en-US" sz="1400" b="1" dirty="0">
                <a:solidFill>
                  <a:srgbClr val="000080"/>
                </a:solidFill>
                <a:highlight>
                  <a:srgbClr val="FFFFFF"/>
                </a:highlight>
              </a:rPr>
              <a:t>=</a:t>
            </a:r>
            <a:r>
              <a:rPr lang="en-US" sz="1400" dirty="0">
                <a:solidFill>
                  <a:srgbClr val="000000"/>
                </a:solidFill>
                <a:highlight>
                  <a:srgbClr val="FFFFFF"/>
                </a:highlight>
              </a:rPr>
              <a:t> X</a:t>
            </a:r>
            <a:r>
              <a:rPr lang="en-US" sz="1400" b="1" dirty="0">
                <a:solidFill>
                  <a:srgbClr val="000080"/>
                </a:solidFill>
                <a:highlight>
                  <a:srgbClr val="FFFFFF"/>
                </a:highlight>
              </a:rPr>
              <a:t>,</a:t>
            </a:r>
            <a:r>
              <a:rPr lang="en-US" sz="1400" dirty="0">
                <a:solidFill>
                  <a:srgbClr val="000000"/>
                </a:solidFill>
                <a:highlight>
                  <a:srgbClr val="FFFFFF"/>
                </a:highlight>
              </a:rPr>
              <a:t> axis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nl-NL" sz="1400" dirty="0">
                <a:solidFill>
                  <a:srgbClr val="000000"/>
                </a:solidFill>
                <a:highlight>
                  <a:srgbClr val="FFFFFF"/>
                </a:highlight>
              </a:rPr>
              <a:t>X_opt </a:t>
            </a:r>
            <a:r>
              <a:rPr lang="nl-NL" sz="1400" b="1" dirty="0">
                <a:solidFill>
                  <a:srgbClr val="000080"/>
                </a:solidFill>
                <a:highlight>
                  <a:srgbClr val="FFFFFF"/>
                </a:highlight>
              </a:rPr>
              <a:t>=</a:t>
            </a:r>
            <a:r>
              <a:rPr lang="nl-NL" sz="1400" dirty="0">
                <a:solidFill>
                  <a:srgbClr val="000000"/>
                </a:solidFill>
                <a:highlight>
                  <a:srgbClr val="FFFFFF"/>
                </a:highlight>
              </a:rPr>
              <a:t> X</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b="1" dirty="0">
                <a:solidFill>
                  <a:srgbClr val="000080"/>
                </a:solidFill>
                <a:highlight>
                  <a:srgbClr val="FFFFFF"/>
                </a:highlight>
              </a:rPr>
              <a:t>[</a:t>
            </a:r>
            <a:r>
              <a:rPr lang="nl-NL" sz="1400" dirty="0">
                <a:solidFill>
                  <a:srgbClr val="FF0000"/>
                </a:solidFill>
                <a:highlight>
                  <a:srgbClr val="FFFFFF"/>
                </a:highlight>
              </a:rPr>
              <a:t>0</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1</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2</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3</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4</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5</a:t>
            </a:r>
            <a:r>
              <a:rPr lang="nl-NL" sz="1400" b="1" dirty="0">
                <a:solidFill>
                  <a:srgbClr val="000080"/>
                </a:solidFill>
                <a:highlight>
                  <a:srgbClr val="FFFFFF"/>
                </a:highlight>
              </a:rPr>
              <a:t>]]</a:t>
            </a:r>
            <a:endParaRPr lang="nl-NL"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sm</a:t>
            </a:r>
            <a:r>
              <a:rPr lang="en-US" sz="1400" b="1" dirty="0" err="1">
                <a:solidFill>
                  <a:srgbClr val="000080"/>
                </a:solidFill>
                <a:highlight>
                  <a:srgbClr val="FFFFFF"/>
                </a:highlight>
              </a:rPr>
              <a:t>.</a:t>
            </a:r>
            <a:r>
              <a:rPr lang="en-US" sz="1400" dirty="0" err="1">
                <a:solidFill>
                  <a:srgbClr val="000000"/>
                </a:solidFill>
                <a:highlight>
                  <a:srgbClr val="FFFFFF"/>
                </a:highlight>
              </a:rPr>
              <a:t>OLS</a:t>
            </a:r>
            <a:r>
              <a:rPr lang="en-US" sz="1400" b="1" dirty="0">
                <a:solidFill>
                  <a:srgbClr val="000080"/>
                </a:solidFill>
                <a:highlight>
                  <a:srgbClr val="FFFFFF"/>
                </a:highlight>
              </a:rPr>
              <a:t>(</a:t>
            </a:r>
            <a:r>
              <a:rPr lang="en-US" sz="1400" dirty="0" err="1">
                <a:solidFill>
                  <a:srgbClr val="000000"/>
                </a:solidFill>
                <a:highlight>
                  <a:srgbClr val="FFFFFF"/>
                </a:highlight>
              </a:rPr>
              <a:t>endog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exog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X_opt</a:t>
            </a:r>
            <a:r>
              <a:rPr lang="en-US" sz="1400" b="1" dirty="0">
                <a:solidFill>
                  <a:srgbClr val="000080"/>
                </a:solidFill>
                <a:highlight>
                  <a:srgbClr val="FFFFFF"/>
                </a:highlight>
              </a:rPr>
              <a:t>).</a:t>
            </a:r>
            <a:r>
              <a:rPr lang="en-US" sz="1400" dirty="0">
                <a:solidFill>
                  <a:srgbClr val="000000"/>
                </a:solidFill>
                <a:highlight>
                  <a:srgbClr val="FFFFFF"/>
                </a:highlight>
              </a:rPr>
              <a:t>fit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b="1" dirty="0" err="1">
                <a:solidFill>
                  <a:srgbClr val="000080"/>
                </a:solidFill>
                <a:highlight>
                  <a:srgbClr val="FFFFFF"/>
                </a:highlight>
              </a:rPr>
              <a:t>.</a:t>
            </a:r>
            <a:r>
              <a:rPr lang="en-US" sz="1400" dirty="0" err="1">
                <a:solidFill>
                  <a:srgbClr val="000000"/>
                </a:solidFill>
                <a:highlight>
                  <a:srgbClr val="FFFFFF"/>
                </a:highlight>
              </a:rPr>
              <a:t>summary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nl-NL" sz="1400" dirty="0">
                <a:solidFill>
                  <a:srgbClr val="000000"/>
                </a:solidFill>
                <a:highlight>
                  <a:srgbClr val="FFFFFF"/>
                </a:highlight>
              </a:rPr>
              <a:t>X_opt </a:t>
            </a:r>
            <a:r>
              <a:rPr lang="nl-NL" sz="1400" b="1" dirty="0">
                <a:solidFill>
                  <a:srgbClr val="000080"/>
                </a:solidFill>
                <a:highlight>
                  <a:srgbClr val="FFFFFF"/>
                </a:highlight>
              </a:rPr>
              <a:t>=</a:t>
            </a:r>
            <a:r>
              <a:rPr lang="nl-NL" sz="1400" dirty="0">
                <a:solidFill>
                  <a:srgbClr val="000000"/>
                </a:solidFill>
                <a:highlight>
                  <a:srgbClr val="FFFFFF"/>
                </a:highlight>
              </a:rPr>
              <a:t> X</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b="1" dirty="0">
                <a:solidFill>
                  <a:srgbClr val="000080"/>
                </a:solidFill>
                <a:highlight>
                  <a:srgbClr val="FFFFFF"/>
                </a:highlight>
              </a:rPr>
              <a:t>[</a:t>
            </a:r>
            <a:r>
              <a:rPr lang="nl-NL" sz="1400" dirty="0">
                <a:solidFill>
                  <a:srgbClr val="FF0000"/>
                </a:solidFill>
                <a:highlight>
                  <a:srgbClr val="FFFFFF"/>
                </a:highlight>
              </a:rPr>
              <a:t>0</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1</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3</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4</a:t>
            </a:r>
            <a:r>
              <a:rPr lang="nl-NL" sz="1400" b="1" dirty="0">
                <a:solidFill>
                  <a:srgbClr val="000080"/>
                </a:solidFill>
                <a:highlight>
                  <a:srgbClr val="FFFFFF"/>
                </a:highlight>
              </a:rPr>
              <a:t>,</a:t>
            </a:r>
            <a:r>
              <a:rPr lang="nl-NL" sz="1400" dirty="0">
                <a:solidFill>
                  <a:srgbClr val="000000"/>
                </a:solidFill>
                <a:highlight>
                  <a:srgbClr val="FFFFFF"/>
                </a:highlight>
              </a:rPr>
              <a:t> </a:t>
            </a:r>
            <a:r>
              <a:rPr lang="nl-NL" sz="1400" dirty="0">
                <a:solidFill>
                  <a:srgbClr val="FF0000"/>
                </a:solidFill>
                <a:highlight>
                  <a:srgbClr val="FFFFFF"/>
                </a:highlight>
              </a:rPr>
              <a:t>5</a:t>
            </a:r>
            <a:r>
              <a:rPr lang="nl-NL" sz="1400" b="1" dirty="0">
                <a:solidFill>
                  <a:srgbClr val="000080"/>
                </a:solidFill>
                <a:highlight>
                  <a:srgbClr val="FFFFFF"/>
                </a:highlight>
              </a:rPr>
              <a:t>]]</a:t>
            </a:r>
            <a:endParaRPr lang="nl-NL"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sm</a:t>
            </a:r>
            <a:r>
              <a:rPr lang="en-US" sz="1400" b="1" dirty="0" err="1">
                <a:solidFill>
                  <a:srgbClr val="000080"/>
                </a:solidFill>
                <a:highlight>
                  <a:srgbClr val="FFFFFF"/>
                </a:highlight>
              </a:rPr>
              <a:t>.</a:t>
            </a:r>
            <a:r>
              <a:rPr lang="en-US" sz="1400" dirty="0" err="1">
                <a:solidFill>
                  <a:srgbClr val="000000"/>
                </a:solidFill>
                <a:highlight>
                  <a:srgbClr val="FFFFFF"/>
                </a:highlight>
              </a:rPr>
              <a:t>OLS</a:t>
            </a:r>
            <a:r>
              <a:rPr lang="en-US" sz="1400" b="1" dirty="0">
                <a:solidFill>
                  <a:srgbClr val="000080"/>
                </a:solidFill>
                <a:highlight>
                  <a:srgbClr val="FFFFFF"/>
                </a:highlight>
              </a:rPr>
              <a:t>(</a:t>
            </a:r>
            <a:r>
              <a:rPr lang="en-US" sz="1400" dirty="0" err="1">
                <a:solidFill>
                  <a:srgbClr val="000000"/>
                </a:solidFill>
                <a:highlight>
                  <a:srgbClr val="FFFFFF"/>
                </a:highlight>
              </a:rPr>
              <a:t>endog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exog</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X_opt</a:t>
            </a:r>
            <a:r>
              <a:rPr lang="en-US" sz="1400" b="1" dirty="0">
                <a:solidFill>
                  <a:srgbClr val="000080"/>
                </a:solidFill>
                <a:highlight>
                  <a:srgbClr val="FFFFFF"/>
                </a:highlight>
              </a:rPr>
              <a:t>).</a:t>
            </a:r>
            <a:r>
              <a:rPr lang="en-US" sz="1400" dirty="0">
                <a:solidFill>
                  <a:srgbClr val="000000"/>
                </a:solidFill>
                <a:highlight>
                  <a:srgbClr val="FFFFFF"/>
                </a:highlight>
              </a:rPr>
              <a:t>fit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regressor_OLS</a:t>
            </a:r>
            <a:r>
              <a:rPr lang="en-US" sz="1400" b="1" dirty="0" err="1">
                <a:solidFill>
                  <a:srgbClr val="000080"/>
                </a:solidFill>
                <a:highlight>
                  <a:srgbClr val="FFFFFF"/>
                </a:highlight>
              </a:rPr>
              <a:t>.</a:t>
            </a:r>
            <a:r>
              <a:rPr lang="en-US" sz="1400" dirty="0" err="1">
                <a:solidFill>
                  <a:srgbClr val="000000"/>
                </a:solidFill>
                <a:highlight>
                  <a:srgbClr val="FFFFFF"/>
                </a:highlight>
              </a:rPr>
              <a:t>summary</a:t>
            </a:r>
            <a:r>
              <a:rPr lang="en-US" sz="1400" b="1" dirty="0">
                <a:solidFill>
                  <a:srgbClr val="000080"/>
                </a:solidFill>
                <a:highlight>
                  <a:srgbClr val="FFFFFF"/>
                </a:highlight>
              </a:rPr>
              <a:t>()</a:t>
            </a:r>
            <a:endParaRPr lang="en-US" sz="14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784" y="1183697"/>
            <a:ext cx="5553850" cy="49727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10" y="3532909"/>
            <a:ext cx="5208682" cy="2689918"/>
          </a:xfrm>
          <a:prstGeom prst="rect">
            <a:avLst/>
          </a:prstGeom>
        </p:spPr>
      </p:pic>
      <p:sp>
        <p:nvSpPr>
          <p:cNvPr id="17" name="Trapezoid 16"/>
          <p:cNvSpPr/>
          <p:nvPr/>
        </p:nvSpPr>
        <p:spPr>
          <a:xfrm rot="10800000">
            <a:off x="6168044" y="3175462"/>
            <a:ext cx="5780590" cy="232756"/>
          </a:xfrm>
          <a:prstGeom prst="trapezoid">
            <a:avLst>
              <a:gd name="adj" fmla="val 109615"/>
            </a:avLst>
          </a:prstGeom>
          <a:noFill/>
          <a:ln w="762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ectangle 23"/>
          <p:cNvSpPr/>
          <p:nvPr/>
        </p:nvSpPr>
        <p:spPr>
          <a:xfrm>
            <a:off x="1530360" y="3349650"/>
            <a:ext cx="896760" cy="2174190"/>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mc:AlternateContent xmlns:mc="http://schemas.openxmlformats.org/markup-compatibility/2006" xmlns:p14="http://schemas.microsoft.com/office/powerpoint/2010/main">
        <mc:Choice Requires="p14">
          <p:contentPart p14:bwMode="auto" r:id="rId4">
            <p14:nvContentPartPr>
              <p14:cNvPr id="26" name="Ink 25"/>
              <p14:cNvContentPartPr/>
              <p14:nvPr/>
            </p14:nvContentPartPr>
            <p14:xfrm>
              <a:off x="2443811" y="3216698"/>
              <a:ext cx="3708000" cy="141840"/>
            </p14:xfrm>
          </p:contentPart>
        </mc:Choice>
        <mc:Fallback xmlns="">
          <p:pic>
            <p:nvPicPr>
              <p:cNvPr id="26" name="Ink 25"/>
              <p:cNvPicPr/>
              <p:nvPr/>
            </p:nvPicPr>
            <p:blipFill>
              <a:blip r:embed="rId5"/>
              <a:stretch>
                <a:fillRect/>
              </a:stretch>
            </p:blipFill>
            <p:spPr>
              <a:xfrm>
                <a:off x="2431931" y="3204818"/>
                <a:ext cx="37317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p14:cNvContentPartPr/>
              <p14:nvPr/>
            </p14:nvContentPartPr>
            <p14:xfrm>
              <a:off x="6085931" y="3183938"/>
              <a:ext cx="90720" cy="92160"/>
            </p14:xfrm>
          </p:contentPart>
        </mc:Choice>
        <mc:Fallback xmlns="">
          <p:pic>
            <p:nvPicPr>
              <p:cNvPr id="28" name="Ink 27"/>
              <p:cNvPicPr/>
              <p:nvPr/>
            </p:nvPicPr>
            <p:blipFill>
              <a:blip r:embed="rId7"/>
              <a:stretch>
                <a:fillRect/>
              </a:stretch>
            </p:blipFill>
            <p:spPr>
              <a:xfrm>
                <a:off x="6074051" y="3172058"/>
                <a:ext cx="114480" cy="115920"/>
              </a:xfrm>
              <a:prstGeom prst="rect">
                <a:avLst/>
              </a:prstGeom>
            </p:spPr>
          </p:pic>
        </mc:Fallback>
      </mc:AlternateContent>
    </p:spTree>
    <p:extLst>
      <p:ext uri="{BB962C8B-B14F-4D97-AF65-F5344CB8AC3E}">
        <p14:creationId xmlns:p14="http://schemas.microsoft.com/office/powerpoint/2010/main" val="695842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550996"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sp>
        <p:nvSpPr>
          <p:cNvPr id="3" name="Rectangle 2"/>
          <p:cNvSpPr/>
          <p:nvPr/>
        </p:nvSpPr>
        <p:spPr>
          <a:xfrm>
            <a:off x="203200" y="1055960"/>
            <a:ext cx="6096000" cy="2462213"/>
          </a:xfrm>
          <a:prstGeom prst="rect">
            <a:avLst/>
          </a:prstGeom>
        </p:spPr>
        <p:txBody>
          <a:bodyPr>
            <a:spAutoFit/>
          </a:bodyPr>
          <a:lstStyle/>
          <a:p>
            <a:r>
              <a:rPr lang="en-US" sz="1100" dirty="0">
                <a:solidFill>
                  <a:srgbClr val="008000"/>
                </a:solidFill>
                <a:highlight>
                  <a:srgbClr val="FFFFFF"/>
                </a:highlight>
              </a:rPr>
              <a:t># Building the optimal model using Backward Elimination</a:t>
            </a:r>
            <a:endParaRPr lang="en-US" sz="1100" dirty="0">
              <a:solidFill>
                <a:srgbClr val="000000"/>
              </a:solidFill>
              <a:highlight>
                <a:srgbClr val="FFFFFF"/>
              </a:highlight>
            </a:endParaRPr>
          </a:p>
          <a:p>
            <a:r>
              <a:rPr lang="en-US" sz="1100" b="1" dirty="0">
                <a:solidFill>
                  <a:srgbClr val="0000FF"/>
                </a:solidFill>
                <a:highlight>
                  <a:srgbClr val="FFFFFF"/>
                </a:highlight>
              </a:rPr>
              <a:t>import</a:t>
            </a:r>
            <a:r>
              <a:rPr lang="en-US" sz="1100" dirty="0">
                <a:solidFill>
                  <a:srgbClr val="000000"/>
                </a:solidFill>
                <a:highlight>
                  <a:srgbClr val="FFFFFF"/>
                </a:highlight>
              </a:rPr>
              <a:t> </a:t>
            </a:r>
            <a:r>
              <a:rPr lang="en-US" sz="1100" dirty="0" err="1">
                <a:solidFill>
                  <a:srgbClr val="000000"/>
                </a:solidFill>
                <a:highlight>
                  <a:srgbClr val="FFFFFF"/>
                </a:highlight>
              </a:rPr>
              <a:t>statsmodels</a:t>
            </a:r>
            <a:r>
              <a:rPr lang="en-US" sz="1100" b="1" dirty="0" err="1">
                <a:solidFill>
                  <a:srgbClr val="000080"/>
                </a:solidFill>
                <a:highlight>
                  <a:srgbClr val="FFFFFF"/>
                </a:highlight>
              </a:rPr>
              <a:t>.</a:t>
            </a:r>
            <a:r>
              <a:rPr lang="en-US" sz="1100" dirty="0" err="1">
                <a:solidFill>
                  <a:srgbClr val="000000"/>
                </a:solidFill>
                <a:highlight>
                  <a:srgbClr val="FFFFFF"/>
                </a:highlight>
              </a:rPr>
              <a:t>formula</a:t>
            </a:r>
            <a:r>
              <a:rPr lang="en-US" sz="1100" b="1" dirty="0" err="1">
                <a:solidFill>
                  <a:srgbClr val="000080"/>
                </a:solidFill>
                <a:highlight>
                  <a:srgbClr val="FFFFFF"/>
                </a:highlight>
              </a:rPr>
              <a:t>.</a:t>
            </a:r>
            <a:r>
              <a:rPr lang="en-US" sz="1100" dirty="0" err="1">
                <a:solidFill>
                  <a:srgbClr val="000000"/>
                </a:solidFill>
                <a:highlight>
                  <a:srgbClr val="FFFFFF"/>
                </a:highlight>
              </a:rPr>
              <a:t>api</a:t>
            </a:r>
            <a:r>
              <a:rPr lang="en-US" sz="1100" dirty="0">
                <a:solidFill>
                  <a:srgbClr val="000000"/>
                </a:solidFill>
                <a:highlight>
                  <a:srgbClr val="FFFFFF"/>
                </a:highlight>
              </a:rPr>
              <a:t> </a:t>
            </a:r>
            <a:r>
              <a:rPr lang="en-US" sz="1100" b="1" dirty="0">
                <a:solidFill>
                  <a:srgbClr val="0000FF"/>
                </a:solidFill>
                <a:highlight>
                  <a:srgbClr val="FFFFFF"/>
                </a:highlight>
              </a:rPr>
              <a:t>as</a:t>
            </a:r>
            <a:r>
              <a:rPr lang="en-US" sz="1100" dirty="0">
                <a:solidFill>
                  <a:srgbClr val="000000"/>
                </a:solidFill>
                <a:highlight>
                  <a:srgbClr val="FFFFFF"/>
                </a:highlight>
              </a:rPr>
              <a:t> </a:t>
            </a:r>
            <a:r>
              <a:rPr lang="en-US" sz="1100" dirty="0" err="1">
                <a:solidFill>
                  <a:srgbClr val="000000"/>
                </a:solidFill>
                <a:highlight>
                  <a:srgbClr val="FFFFFF"/>
                </a:highlight>
              </a:rPr>
              <a:t>sm</a:t>
            </a:r>
            <a:endParaRPr lang="en-US" sz="1100" dirty="0">
              <a:solidFill>
                <a:srgbClr val="000000"/>
              </a:solidFill>
              <a:highlight>
                <a:srgbClr val="FFFFFF"/>
              </a:highlight>
            </a:endParaRPr>
          </a:p>
          <a:p>
            <a:r>
              <a:rPr lang="en-US" sz="1100" dirty="0">
                <a:solidFill>
                  <a:srgbClr val="000000"/>
                </a:solidFill>
                <a:highlight>
                  <a:srgbClr val="FFFFFF"/>
                </a:highlight>
              </a:rPr>
              <a:t>X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np</a:t>
            </a:r>
            <a:r>
              <a:rPr lang="en-US" sz="1100" b="1" dirty="0" err="1">
                <a:solidFill>
                  <a:srgbClr val="000080"/>
                </a:solidFill>
                <a:highlight>
                  <a:srgbClr val="FFFFFF"/>
                </a:highlight>
              </a:rPr>
              <a:t>.</a:t>
            </a:r>
            <a:r>
              <a:rPr lang="en-US" sz="1100" dirty="0" err="1">
                <a:solidFill>
                  <a:srgbClr val="000000"/>
                </a:solidFill>
                <a:highlight>
                  <a:srgbClr val="FFFFFF"/>
                </a:highlight>
              </a:rPr>
              <a:t>append</a:t>
            </a:r>
            <a:r>
              <a:rPr lang="en-US" sz="1100" b="1" dirty="0">
                <a:solidFill>
                  <a:srgbClr val="000080"/>
                </a:solidFill>
                <a:highlight>
                  <a:srgbClr val="FFFFFF"/>
                </a:highlight>
              </a:rPr>
              <a:t>(</a:t>
            </a:r>
            <a:r>
              <a:rPr lang="en-US" sz="1100" dirty="0" err="1">
                <a:solidFill>
                  <a:srgbClr val="000000"/>
                </a:solidFill>
                <a:highlight>
                  <a:srgbClr val="FFFFFF"/>
                </a:highlight>
              </a:rPr>
              <a:t>arr</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np</a:t>
            </a:r>
            <a:r>
              <a:rPr lang="en-US" sz="1100" b="1" dirty="0" err="1">
                <a:solidFill>
                  <a:srgbClr val="000080"/>
                </a:solidFill>
                <a:highlight>
                  <a:srgbClr val="FFFFFF"/>
                </a:highlight>
              </a:rPr>
              <a:t>.</a:t>
            </a:r>
            <a:r>
              <a:rPr lang="en-US" sz="1100" dirty="0" err="1">
                <a:solidFill>
                  <a:srgbClr val="000000"/>
                </a:solidFill>
                <a:highlight>
                  <a:srgbClr val="FFFFFF"/>
                </a:highlight>
              </a:rPr>
              <a:t>ones</a:t>
            </a:r>
            <a:r>
              <a:rPr lang="en-US" sz="1100" b="1" dirty="0">
                <a:solidFill>
                  <a:srgbClr val="000080"/>
                </a:solidFill>
                <a:highlight>
                  <a:srgbClr val="FFFFFF"/>
                </a:highlight>
              </a:rPr>
              <a:t>((</a:t>
            </a:r>
            <a:r>
              <a:rPr lang="en-US" sz="1100" dirty="0">
                <a:solidFill>
                  <a:srgbClr val="FF0000"/>
                </a:solidFill>
                <a:highlight>
                  <a:srgbClr val="FFFFFF"/>
                </a:highlight>
              </a:rPr>
              <a:t>50</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FF0000"/>
                </a:solidFill>
                <a:highlight>
                  <a:srgbClr val="FFFFFF"/>
                </a:highlight>
              </a:rPr>
              <a:t>1</a:t>
            </a:r>
            <a:r>
              <a:rPr lang="en-US" sz="1100" b="1" dirty="0">
                <a:solidFill>
                  <a:srgbClr val="000080"/>
                </a:solidFill>
                <a:highlight>
                  <a:srgbClr val="FFFFFF"/>
                </a:highlight>
              </a:rPr>
              <a:t>)).</a:t>
            </a:r>
            <a:r>
              <a:rPr lang="en-US" sz="1100" dirty="0" err="1">
                <a:solidFill>
                  <a:srgbClr val="000000"/>
                </a:solidFill>
                <a:highlight>
                  <a:srgbClr val="FFFFFF"/>
                </a:highlight>
              </a:rPr>
              <a:t>astype</a:t>
            </a:r>
            <a:r>
              <a:rPr lang="en-US" sz="1100" b="1" dirty="0">
                <a:solidFill>
                  <a:srgbClr val="000080"/>
                </a:solidFill>
                <a:highlight>
                  <a:srgbClr val="FFFFFF"/>
                </a:highlight>
              </a:rPr>
              <a:t>(</a:t>
            </a:r>
            <a:r>
              <a:rPr lang="en-US" sz="1100" dirty="0" err="1">
                <a:solidFill>
                  <a:srgbClr val="000000"/>
                </a:solidFill>
                <a:highlight>
                  <a:srgbClr val="FFFFFF"/>
                </a:highlight>
              </a:rPr>
              <a:t>int</a:t>
            </a:r>
            <a:r>
              <a:rPr lang="en-US" sz="1100" b="1" dirty="0">
                <a:solidFill>
                  <a:srgbClr val="000080"/>
                </a:solidFill>
                <a:highlight>
                  <a:srgbClr val="FFFFFF"/>
                </a:highlight>
              </a:rPr>
              <a:t>),</a:t>
            </a:r>
            <a:r>
              <a:rPr lang="en-US" sz="1100" dirty="0">
                <a:solidFill>
                  <a:srgbClr val="000000"/>
                </a:solidFill>
                <a:highlight>
                  <a:srgbClr val="FFFFFF"/>
                </a:highlight>
              </a:rPr>
              <a:t> values </a:t>
            </a:r>
            <a:r>
              <a:rPr lang="en-US" sz="1100" b="1" dirty="0">
                <a:solidFill>
                  <a:srgbClr val="000080"/>
                </a:solidFill>
                <a:highlight>
                  <a:srgbClr val="FFFFFF"/>
                </a:highlight>
              </a:rPr>
              <a:t>=</a:t>
            </a:r>
            <a:r>
              <a:rPr lang="en-US" sz="1100" dirty="0">
                <a:solidFill>
                  <a:srgbClr val="000000"/>
                </a:solidFill>
                <a:highlight>
                  <a:srgbClr val="FFFFFF"/>
                </a:highlight>
              </a:rPr>
              <a:t> X</a:t>
            </a:r>
            <a:r>
              <a:rPr lang="en-US" sz="1100" b="1" dirty="0">
                <a:solidFill>
                  <a:srgbClr val="000080"/>
                </a:solidFill>
                <a:highlight>
                  <a:srgbClr val="FFFFFF"/>
                </a:highlight>
              </a:rPr>
              <a:t>,</a:t>
            </a:r>
            <a:r>
              <a:rPr lang="en-US" sz="1100" dirty="0">
                <a:solidFill>
                  <a:srgbClr val="000000"/>
                </a:solidFill>
                <a:highlight>
                  <a:srgbClr val="FFFFFF"/>
                </a:highlight>
              </a:rPr>
              <a:t> axis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FF0000"/>
                </a:solidFill>
                <a:highlight>
                  <a:srgbClr val="FFFFFF"/>
                </a:highlight>
              </a:rPr>
              <a:t>1</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nl-NL" sz="1100" dirty="0">
                <a:solidFill>
                  <a:srgbClr val="000000"/>
                </a:solidFill>
                <a:highlight>
                  <a:srgbClr val="FFFFFF"/>
                </a:highlight>
              </a:rPr>
              <a:t>X_opt </a:t>
            </a:r>
            <a:r>
              <a:rPr lang="nl-NL" sz="1100" b="1" dirty="0">
                <a:solidFill>
                  <a:srgbClr val="000080"/>
                </a:solidFill>
                <a:highlight>
                  <a:srgbClr val="FFFFFF"/>
                </a:highlight>
              </a:rPr>
              <a:t>=</a:t>
            </a:r>
            <a:r>
              <a:rPr lang="nl-NL" sz="1100" dirty="0">
                <a:solidFill>
                  <a:srgbClr val="000000"/>
                </a:solidFill>
                <a:highlight>
                  <a:srgbClr val="FFFFFF"/>
                </a:highlight>
              </a:rPr>
              <a:t> X</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b="1" dirty="0">
                <a:solidFill>
                  <a:srgbClr val="000080"/>
                </a:solidFill>
                <a:highlight>
                  <a:srgbClr val="FFFFFF"/>
                </a:highlight>
              </a:rPr>
              <a:t>[</a:t>
            </a:r>
            <a:r>
              <a:rPr lang="nl-NL" sz="1100" dirty="0">
                <a:solidFill>
                  <a:srgbClr val="FF0000"/>
                </a:solidFill>
                <a:highlight>
                  <a:srgbClr val="FFFFFF"/>
                </a:highlight>
              </a:rPr>
              <a:t>0</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1</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2</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3</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4</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5</a:t>
            </a:r>
            <a:r>
              <a:rPr lang="nl-NL" sz="1100" b="1" dirty="0">
                <a:solidFill>
                  <a:srgbClr val="000080"/>
                </a:solidFill>
                <a:highlight>
                  <a:srgbClr val="FFFFFF"/>
                </a:highlight>
              </a:rPr>
              <a:t>]]</a:t>
            </a:r>
            <a:endParaRPr lang="nl-NL"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sm</a:t>
            </a:r>
            <a:r>
              <a:rPr lang="en-US" sz="1100" b="1" dirty="0" err="1">
                <a:solidFill>
                  <a:srgbClr val="000080"/>
                </a:solidFill>
                <a:highlight>
                  <a:srgbClr val="FFFFFF"/>
                </a:highlight>
              </a:rPr>
              <a:t>.</a:t>
            </a:r>
            <a:r>
              <a:rPr lang="en-US" sz="1100" dirty="0" err="1">
                <a:solidFill>
                  <a:srgbClr val="000000"/>
                </a:solidFill>
                <a:highlight>
                  <a:srgbClr val="FFFFFF"/>
                </a:highlight>
              </a:rPr>
              <a:t>OLS</a:t>
            </a:r>
            <a:r>
              <a:rPr lang="en-US" sz="1100" b="1" dirty="0">
                <a:solidFill>
                  <a:srgbClr val="000080"/>
                </a:solidFill>
                <a:highlight>
                  <a:srgbClr val="FFFFFF"/>
                </a:highlight>
              </a:rPr>
              <a:t>(</a:t>
            </a:r>
            <a:r>
              <a:rPr lang="en-US" sz="1100" dirty="0" err="1">
                <a:solidFill>
                  <a:srgbClr val="000000"/>
                </a:solidFill>
                <a:highlight>
                  <a:srgbClr val="FFFFFF"/>
                </a:highlight>
              </a:rPr>
              <a:t>endog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exog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X_opt</a:t>
            </a:r>
            <a:r>
              <a:rPr lang="en-US" sz="1100" b="1" dirty="0">
                <a:solidFill>
                  <a:srgbClr val="000080"/>
                </a:solidFill>
                <a:highlight>
                  <a:srgbClr val="FFFFFF"/>
                </a:highlight>
              </a:rPr>
              <a:t>).</a:t>
            </a:r>
            <a:r>
              <a:rPr lang="en-US" sz="1100" dirty="0">
                <a:solidFill>
                  <a:srgbClr val="000000"/>
                </a:solidFill>
                <a:highlight>
                  <a:srgbClr val="FFFFFF"/>
                </a:highlight>
              </a:rPr>
              <a:t>fit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b="1" dirty="0" err="1">
                <a:solidFill>
                  <a:srgbClr val="000080"/>
                </a:solidFill>
                <a:highlight>
                  <a:srgbClr val="FFFFFF"/>
                </a:highlight>
              </a:rPr>
              <a:t>.</a:t>
            </a:r>
            <a:r>
              <a:rPr lang="en-US" sz="1100" dirty="0" err="1">
                <a:solidFill>
                  <a:srgbClr val="000000"/>
                </a:solidFill>
                <a:highlight>
                  <a:srgbClr val="FFFFFF"/>
                </a:highlight>
              </a:rPr>
              <a:t>summary</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en-US" sz="1100" dirty="0">
              <a:solidFill>
                <a:srgbClr val="000000"/>
              </a:solidFill>
              <a:highlight>
                <a:srgbClr val="FFFFFF"/>
              </a:highlight>
            </a:endParaRPr>
          </a:p>
          <a:p>
            <a:r>
              <a:rPr lang="nl-NL" sz="1100" dirty="0">
                <a:solidFill>
                  <a:srgbClr val="000000"/>
                </a:solidFill>
                <a:highlight>
                  <a:srgbClr val="FFFFFF"/>
                </a:highlight>
              </a:rPr>
              <a:t>X_opt </a:t>
            </a:r>
            <a:r>
              <a:rPr lang="nl-NL" sz="1100" b="1" dirty="0">
                <a:solidFill>
                  <a:srgbClr val="000080"/>
                </a:solidFill>
                <a:highlight>
                  <a:srgbClr val="FFFFFF"/>
                </a:highlight>
              </a:rPr>
              <a:t>=</a:t>
            </a:r>
            <a:r>
              <a:rPr lang="nl-NL" sz="1100" dirty="0">
                <a:solidFill>
                  <a:srgbClr val="000000"/>
                </a:solidFill>
                <a:highlight>
                  <a:srgbClr val="FFFFFF"/>
                </a:highlight>
              </a:rPr>
              <a:t> X</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b="1" dirty="0">
                <a:solidFill>
                  <a:srgbClr val="000080"/>
                </a:solidFill>
                <a:highlight>
                  <a:srgbClr val="FFFFFF"/>
                </a:highlight>
              </a:rPr>
              <a:t>[</a:t>
            </a:r>
            <a:r>
              <a:rPr lang="nl-NL" sz="1100" dirty="0">
                <a:solidFill>
                  <a:srgbClr val="FF0000"/>
                </a:solidFill>
                <a:highlight>
                  <a:srgbClr val="FFFFFF"/>
                </a:highlight>
              </a:rPr>
              <a:t>0</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1</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3</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4</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5</a:t>
            </a:r>
            <a:r>
              <a:rPr lang="nl-NL" sz="1100" b="1" dirty="0">
                <a:solidFill>
                  <a:srgbClr val="000080"/>
                </a:solidFill>
                <a:highlight>
                  <a:srgbClr val="FFFFFF"/>
                </a:highlight>
              </a:rPr>
              <a:t>]]</a:t>
            </a:r>
            <a:endParaRPr lang="nl-NL"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sm</a:t>
            </a:r>
            <a:r>
              <a:rPr lang="en-US" sz="1100" b="1" dirty="0" err="1">
                <a:solidFill>
                  <a:srgbClr val="000080"/>
                </a:solidFill>
                <a:highlight>
                  <a:srgbClr val="FFFFFF"/>
                </a:highlight>
              </a:rPr>
              <a:t>.</a:t>
            </a:r>
            <a:r>
              <a:rPr lang="en-US" sz="1100" dirty="0" err="1">
                <a:solidFill>
                  <a:srgbClr val="000000"/>
                </a:solidFill>
                <a:highlight>
                  <a:srgbClr val="FFFFFF"/>
                </a:highlight>
              </a:rPr>
              <a:t>OLS</a:t>
            </a:r>
            <a:r>
              <a:rPr lang="en-US" sz="1100" b="1" dirty="0">
                <a:solidFill>
                  <a:srgbClr val="000080"/>
                </a:solidFill>
                <a:highlight>
                  <a:srgbClr val="FFFFFF"/>
                </a:highlight>
              </a:rPr>
              <a:t>(</a:t>
            </a:r>
            <a:r>
              <a:rPr lang="en-US" sz="1100" dirty="0" err="1">
                <a:solidFill>
                  <a:srgbClr val="000000"/>
                </a:solidFill>
                <a:highlight>
                  <a:srgbClr val="FFFFFF"/>
                </a:highlight>
              </a:rPr>
              <a:t>endog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exog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X_opt</a:t>
            </a:r>
            <a:r>
              <a:rPr lang="en-US" sz="1100" b="1" dirty="0">
                <a:solidFill>
                  <a:srgbClr val="000080"/>
                </a:solidFill>
                <a:highlight>
                  <a:srgbClr val="FFFFFF"/>
                </a:highlight>
              </a:rPr>
              <a:t>).</a:t>
            </a:r>
            <a:r>
              <a:rPr lang="en-US" sz="1100" dirty="0">
                <a:solidFill>
                  <a:srgbClr val="000000"/>
                </a:solidFill>
                <a:highlight>
                  <a:srgbClr val="FFFFFF"/>
                </a:highlight>
              </a:rPr>
              <a:t>fit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b="1" dirty="0" err="1">
                <a:solidFill>
                  <a:srgbClr val="000080"/>
                </a:solidFill>
                <a:highlight>
                  <a:srgbClr val="FFFFFF"/>
                </a:highlight>
              </a:rPr>
              <a:t>.</a:t>
            </a:r>
            <a:r>
              <a:rPr lang="en-US" sz="1100" dirty="0" err="1">
                <a:solidFill>
                  <a:srgbClr val="000000"/>
                </a:solidFill>
                <a:highlight>
                  <a:srgbClr val="FFFFFF"/>
                </a:highlight>
              </a:rPr>
              <a:t>summary</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en-US" sz="1100" dirty="0">
              <a:solidFill>
                <a:srgbClr val="000000"/>
              </a:solidFill>
              <a:highlight>
                <a:srgbClr val="FFFFFF"/>
              </a:highlight>
            </a:endParaRPr>
          </a:p>
          <a:p>
            <a:r>
              <a:rPr lang="nl-NL" sz="1100" dirty="0">
                <a:solidFill>
                  <a:srgbClr val="000000"/>
                </a:solidFill>
                <a:highlight>
                  <a:srgbClr val="FFFFFF"/>
                </a:highlight>
              </a:rPr>
              <a:t>X_opt </a:t>
            </a:r>
            <a:r>
              <a:rPr lang="nl-NL" sz="1100" b="1" dirty="0">
                <a:solidFill>
                  <a:srgbClr val="000080"/>
                </a:solidFill>
                <a:highlight>
                  <a:srgbClr val="FFFFFF"/>
                </a:highlight>
              </a:rPr>
              <a:t>=</a:t>
            </a:r>
            <a:r>
              <a:rPr lang="nl-NL" sz="1100" dirty="0">
                <a:solidFill>
                  <a:srgbClr val="000000"/>
                </a:solidFill>
                <a:highlight>
                  <a:srgbClr val="FFFFFF"/>
                </a:highlight>
              </a:rPr>
              <a:t> X</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b="1" dirty="0">
                <a:solidFill>
                  <a:srgbClr val="000080"/>
                </a:solidFill>
                <a:highlight>
                  <a:srgbClr val="FFFFFF"/>
                </a:highlight>
              </a:rPr>
              <a:t>[</a:t>
            </a:r>
            <a:r>
              <a:rPr lang="nl-NL" sz="1100" dirty="0">
                <a:solidFill>
                  <a:srgbClr val="FF0000"/>
                </a:solidFill>
                <a:highlight>
                  <a:srgbClr val="FFFFFF"/>
                </a:highlight>
              </a:rPr>
              <a:t>0</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3</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4</a:t>
            </a:r>
            <a:r>
              <a:rPr lang="nl-NL" sz="1100" b="1" dirty="0">
                <a:solidFill>
                  <a:srgbClr val="000080"/>
                </a:solidFill>
                <a:highlight>
                  <a:srgbClr val="FFFFFF"/>
                </a:highlight>
              </a:rPr>
              <a:t>,</a:t>
            </a:r>
            <a:r>
              <a:rPr lang="nl-NL" sz="1100" dirty="0">
                <a:solidFill>
                  <a:srgbClr val="000000"/>
                </a:solidFill>
                <a:highlight>
                  <a:srgbClr val="FFFFFF"/>
                </a:highlight>
              </a:rPr>
              <a:t> </a:t>
            </a:r>
            <a:r>
              <a:rPr lang="nl-NL" sz="1100" dirty="0">
                <a:solidFill>
                  <a:srgbClr val="FF0000"/>
                </a:solidFill>
                <a:highlight>
                  <a:srgbClr val="FFFFFF"/>
                </a:highlight>
              </a:rPr>
              <a:t>5</a:t>
            </a:r>
            <a:r>
              <a:rPr lang="nl-NL" sz="1100" b="1" dirty="0">
                <a:solidFill>
                  <a:srgbClr val="000080"/>
                </a:solidFill>
                <a:highlight>
                  <a:srgbClr val="FFFFFF"/>
                </a:highlight>
              </a:rPr>
              <a:t>]]</a:t>
            </a:r>
            <a:endParaRPr lang="nl-NL"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sm</a:t>
            </a:r>
            <a:r>
              <a:rPr lang="en-US" sz="1100" b="1" dirty="0" err="1">
                <a:solidFill>
                  <a:srgbClr val="000080"/>
                </a:solidFill>
                <a:highlight>
                  <a:srgbClr val="FFFFFF"/>
                </a:highlight>
              </a:rPr>
              <a:t>.</a:t>
            </a:r>
            <a:r>
              <a:rPr lang="en-US" sz="1100" dirty="0" err="1">
                <a:solidFill>
                  <a:srgbClr val="000000"/>
                </a:solidFill>
                <a:highlight>
                  <a:srgbClr val="FFFFFF"/>
                </a:highlight>
              </a:rPr>
              <a:t>OLS</a:t>
            </a:r>
            <a:r>
              <a:rPr lang="en-US" sz="1100" b="1" dirty="0">
                <a:solidFill>
                  <a:srgbClr val="000080"/>
                </a:solidFill>
                <a:highlight>
                  <a:srgbClr val="FFFFFF"/>
                </a:highlight>
              </a:rPr>
              <a:t>(</a:t>
            </a:r>
            <a:r>
              <a:rPr lang="en-US" sz="1100" dirty="0" err="1">
                <a:solidFill>
                  <a:srgbClr val="000000"/>
                </a:solidFill>
                <a:highlight>
                  <a:srgbClr val="FFFFFF"/>
                </a:highlight>
              </a:rPr>
              <a:t>endog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y</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exog</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err="1">
                <a:solidFill>
                  <a:srgbClr val="000000"/>
                </a:solidFill>
                <a:highlight>
                  <a:srgbClr val="FFFFFF"/>
                </a:highlight>
              </a:rPr>
              <a:t>X_opt</a:t>
            </a:r>
            <a:r>
              <a:rPr lang="en-US" sz="1100" b="1" dirty="0">
                <a:solidFill>
                  <a:srgbClr val="000080"/>
                </a:solidFill>
                <a:highlight>
                  <a:srgbClr val="FFFFFF"/>
                </a:highlight>
              </a:rPr>
              <a:t>).</a:t>
            </a:r>
            <a:r>
              <a:rPr lang="en-US" sz="1100" dirty="0">
                <a:solidFill>
                  <a:srgbClr val="000000"/>
                </a:solidFill>
                <a:highlight>
                  <a:srgbClr val="FFFFFF"/>
                </a:highlight>
              </a:rPr>
              <a:t>fit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err="1">
                <a:solidFill>
                  <a:srgbClr val="000000"/>
                </a:solidFill>
                <a:highlight>
                  <a:srgbClr val="FFFFFF"/>
                </a:highlight>
              </a:rPr>
              <a:t>regressor_OLS</a:t>
            </a:r>
            <a:r>
              <a:rPr lang="en-US" sz="1100" b="1" dirty="0" err="1">
                <a:solidFill>
                  <a:srgbClr val="000080"/>
                </a:solidFill>
                <a:highlight>
                  <a:srgbClr val="FFFFFF"/>
                </a:highlight>
              </a:rPr>
              <a:t>.</a:t>
            </a:r>
            <a:r>
              <a:rPr lang="en-US" sz="1100" dirty="0" err="1">
                <a:solidFill>
                  <a:srgbClr val="000000"/>
                </a:solidFill>
                <a:highlight>
                  <a:srgbClr val="FFFFFF"/>
                </a:highlight>
              </a:rPr>
              <a:t>summary</a:t>
            </a:r>
            <a:r>
              <a:rPr lang="en-US" sz="1100" b="1" dirty="0">
                <a:solidFill>
                  <a:srgbClr val="000080"/>
                </a:solidFill>
                <a:highlight>
                  <a:srgbClr val="FFFFFF"/>
                </a:highlight>
              </a:rPr>
              <a:t>()</a:t>
            </a:r>
            <a:endParaRPr lang="en-US" sz="1100" dirty="0">
              <a:solidFill>
                <a:srgbClr val="000000"/>
              </a:solidFill>
              <a:highlight>
                <a:srgbClr val="FFFFFF"/>
              </a:highlight>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537" y="1039334"/>
            <a:ext cx="5014427" cy="5254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128" y="3244360"/>
            <a:ext cx="3497656" cy="3049820"/>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p14:cNvContentPartPr/>
              <p14:nvPr/>
            </p14:nvContentPartPr>
            <p14:xfrm>
              <a:off x="4488971" y="3532778"/>
              <a:ext cx="360" cy="360"/>
            </p14:xfrm>
          </p:contentPart>
        </mc:Choice>
        <mc:Fallback>
          <p:pic>
            <p:nvPicPr>
              <p:cNvPr id="8" name="Ink 7"/>
              <p:cNvPicPr/>
              <p:nvPr/>
            </p:nvPicPr>
            <p:blipFill>
              <a:blip r:embed="rId5"/>
              <a:stretch>
                <a:fillRect/>
              </a:stretch>
            </p:blipFill>
            <p:spPr>
              <a:xfrm>
                <a:off x="4477091" y="3520898"/>
                <a:ext cx="24120" cy="24120"/>
              </a:xfrm>
              <a:prstGeom prst="rect">
                <a:avLst/>
              </a:prstGeom>
            </p:spPr>
          </p:pic>
        </mc:Fallback>
      </mc:AlternateContent>
      <p:sp>
        <p:nvSpPr>
          <p:cNvPr id="11" name="Rectangle 10"/>
          <p:cNvSpPr/>
          <p:nvPr/>
        </p:nvSpPr>
        <p:spPr>
          <a:xfrm>
            <a:off x="4501800" y="3532680"/>
            <a:ext cx="535680" cy="2286360"/>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8" name="Rectangle 17"/>
          <p:cNvSpPr/>
          <p:nvPr/>
        </p:nvSpPr>
        <p:spPr>
          <a:xfrm>
            <a:off x="7094964" y="3532679"/>
            <a:ext cx="4842111" cy="166485"/>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Tree>
    <p:extLst>
      <p:ext uri="{BB962C8B-B14F-4D97-AF65-F5344CB8AC3E}">
        <p14:creationId xmlns:p14="http://schemas.microsoft.com/office/powerpoint/2010/main" val="3672095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911688"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6103" y="1163782"/>
            <a:ext cx="5208785" cy="4976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203200" y="1066703"/>
            <a:ext cx="3512589" cy="2585323"/>
          </a:xfrm>
          <a:prstGeom prst="rect">
            <a:avLst/>
          </a:prstGeom>
        </p:spPr>
        <p:txBody>
          <a:bodyPr wrap="square">
            <a:spAutoFit/>
          </a:bodyPr>
          <a:lstStyle/>
          <a:p>
            <a:r>
              <a:rPr lang="en-US" sz="900" dirty="0">
                <a:solidFill>
                  <a:srgbClr val="008000"/>
                </a:solidFill>
                <a:highlight>
                  <a:srgbClr val="FFFFFF"/>
                </a:highlight>
              </a:rPr>
              <a:t># Building the optimal model using Backward Elimination</a:t>
            </a:r>
            <a:endParaRPr lang="en-US" sz="900" dirty="0">
              <a:solidFill>
                <a:srgbClr val="000000"/>
              </a:solidFill>
              <a:highlight>
                <a:srgbClr val="FFFFFF"/>
              </a:highlight>
            </a:endParaRPr>
          </a:p>
          <a:p>
            <a:r>
              <a:rPr lang="en-US" sz="900" b="1" dirty="0">
                <a:solidFill>
                  <a:srgbClr val="0000FF"/>
                </a:solidFill>
                <a:highlight>
                  <a:srgbClr val="FFFFFF"/>
                </a:highlight>
              </a:rPr>
              <a:t>import</a:t>
            </a:r>
            <a:r>
              <a:rPr lang="en-US" sz="900" dirty="0">
                <a:solidFill>
                  <a:srgbClr val="000000"/>
                </a:solidFill>
                <a:highlight>
                  <a:srgbClr val="FFFFFF"/>
                </a:highlight>
              </a:rPr>
              <a:t> </a:t>
            </a:r>
            <a:r>
              <a:rPr lang="en-US" sz="900" dirty="0" err="1">
                <a:solidFill>
                  <a:srgbClr val="000000"/>
                </a:solidFill>
                <a:highlight>
                  <a:srgbClr val="FFFFFF"/>
                </a:highlight>
              </a:rPr>
              <a:t>statsmodels</a:t>
            </a:r>
            <a:r>
              <a:rPr lang="en-US" sz="900" b="1" dirty="0" err="1">
                <a:solidFill>
                  <a:srgbClr val="000080"/>
                </a:solidFill>
                <a:highlight>
                  <a:srgbClr val="FFFFFF"/>
                </a:highlight>
              </a:rPr>
              <a:t>.</a:t>
            </a:r>
            <a:r>
              <a:rPr lang="en-US" sz="900" dirty="0" err="1">
                <a:solidFill>
                  <a:srgbClr val="000000"/>
                </a:solidFill>
                <a:highlight>
                  <a:srgbClr val="FFFFFF"/>
                </a:highlight>
              </a:rPr>
              <a:t>formula</a:t>
            </a:r>
            <a:r>
              <a:rPr lang="en-US" sz="900" b="1" dirty="0" err="1">
                <a:solidFill>
                  <a:srgbClr val="000080"/>
                </a:solidFill>
                <a:highlight>
                  <a:srgbClr val="FFFFFF"/>
                </a:highlight>
              </a:rPr>
              <a:t>.</a:t>
            </a:r>
            <a:r>
              <a:rPr lang="en-US" sz="900" dirty="0" err="1">
                <a:solidFill>
                  <a:srgbClr val="000000"/>
                </a:solidFill>
                <a:highlight>
                  <a:srgbClr val="FFFFFF"/>
                </a:highlight>
              </a:rPr>
              <a:t>api</a:t>
            </a:r>
            <a:r>
              <a:rPr lang="en-US" sz="900" dirty="0">
                <a:solidFill>
                  <a:srgbClr val="000000"/>
                </a:solidFill>
                <a:highlight>
                  <a:srgbClr val="FFFFFF"/>
                </a:highlight>
              </a:rPr>
              <a:t> </a:t>
            </a:r>
            <a:r>
              <a:rPr lang="en-US" sz="900" b="1" dirty="0">
                <a:solidFill>
                  <a:srgbClr val="0000FF"/>
                </a:solidFill>
                <a:highlight>
                  <a:srgbClr val="FFFFFF"/>
                </a:highlight>
              </a:rPr>
              <a:t>as</a:t>
            </a:r>
            <a:r>
              <a:rPr lang="en-US" sz="900" dirty="0">
                <a:solidFill>
                  <a:srgbClr val="000000"/>
                </a:solidFill>
                <a:highlight>
                  <a:srgbClr val="FFFFFF"/>
                </a:highlight>
              </a:rPr>
              <a:t> </a:t>
            </a:r>
            <a:r>
              <a:rPr lang="en-US" sz="900" dirty="0" err="1">
                <a:solidFill>
                  <a:srgbClr val="000000"/>
                </a:solidFill>
                <a:highlight>
                  <a:srgbClr val="FFFFFF"/>
                </a:highlight>
              </a:rPr>
              <a:t>sm</a:t>
            </a:r>
            <a:endParaRPr lang="en-US" sz="900" dirty="0">
              <a:solidFill>
                <a:srgbClr val="000000"/>
              </a:solidFill>
              <a:highlight>
                <a:srgbClr val="FFFFFF"/>
              </a:highlight>
            </a:endParaRPr>
          </a:p>
          <a:p>
            <a:r>
              <a:rPr lang="en-US" sz="900" dirty="0">
                <a:solidFill>
                  <a:srgbClr val="000000"/>
                </a:solidFill>
                <a:highlight>
                  <a:srgbClr val="FFFFFF"/>
                </a:highlight>
              </a:rPr>
              <a:t>X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np</a:t>
            </a:r>
            <a:r>
              <a:rPr lang="en-US" sz="900" b="1" dirty="0" err="1">
                <a:solidFill>
                  <a:srgbClr val="000080"/>
                </a:solidFill>
                <a:highlight>
                  <a:srgbClr val="FFFFFF"/>
                </a:highlight>
              </a:rPr>
              <a:t>.</a:t>
            </a:r>
            <a:r>
              <a:rPr lang="en-US" sz="900" dirty="0" err="1">
                <a:solidFill>
                  <a:srgbClr val="000000"/>
                </a:solidFill>
                <a:highlight>
                  <a:srgbClr val="FFFFFF"/>
                </a:highlight>
              </a:rPr>
              <a:t>append</a:t>
            </a:r>
            <a:r>
              <a:rPr lang="en-US" sz="900" b="1" dirty="0">
                <a:solidFill>
                  <a:srgbClr val="000080"/>
                </a:solidFill>
                <a:highlight>
                  <a:srgbClr val="FFFFFF"/>
                </a:highlight>
              </a:rPr>
              <a:t>(</a:t>
            </a:r>
            <a:r>
              <a:rPr lang="en-US" sz="900" dirty="0" err="1">
                <a:solidFill>
                  <a:srgbClr val="000000"/>
                </a:solidFill>
                <a:highlight>
                  <a:srgbClr val="FFFFFF"/>
                </a:highlight>
              </a:rPr>
              <a:t>arr</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np</a:t>
            </a:r>
            <a:r>
              <a:rPr lang="en-US" sz="900" b="1" dirty="0" err="1">
                <a:solidFill>
                  <a:srgbClr val="000080"/>
                </a:solidFill>
                <a:highlight>
                  <a:srgbClr val="FFFFFF"/>
                </a:highlight>
              </a:rPr>
              <a:t>.</a:t>
            </a:r>
            <a:r>
              <a:rPr lang="en-US" sz="900" dirty="0" err="1">
                <a:solidFill>
                  <a:srgbClr val="000000"/>
                </a:solidFill>
                <a:highlight>
                  <a:srgbClr val="FFFFFF"/>
                </a:highlight>
              </a:rPr>
              <a:t>ones</a:t>
            </a:r>
            <a:r>
              <a:rPr lang="en-US" sz="900" b="1" dirty="0">
                <a:solidFill>
                  <a:srgbClr val="000080"/>
                </a:solidFill>
                <a:highlight>
                  <a:srgbClr val="FFFFFF"/>
                </a:highlight>
              </a:rPr>
              <a:t>((</a:t>
            </a:r>
            <a:r>
              <a:rPr lang="en-US" sz="900" dirty="0">
                <a:solidFill>
                  <a:srgbClr val="FF0000"/>
                </a:solidFill>
                <a:highlight>
                  <a:srgbClr val="FFFFFF"/>
                </a:highlight>
              </a:rPr>
              <a:t>50</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a:solidFill>
                  <a:srgbClr val="FF0000"/>
                </a:solidFill>
                <a:highlight>
                  <a:srgbClr val="FFFFFF"/>
                </a:highlight>
              </a:rPr>
              <a:t>1</a:t>
            </a:r>
            <a:r>
              <a:rPr lang="en-US" sz="900" b="1" dirty="0">
                <a:solidFill>
                  <a:srgbClr val="000080"/>
                </a:solidFill>
                <a:highlight>
                  <a:srgbClr val="FFFFFF"/>
                </a:highlight>
              </a:rPr>
              <a:t>)).</a:t>
            </a:r>
            <a:r>
              <a:rPr lang="en-US" sz="900" dirty="0" err="1">
                <a:solidFill>
                  <a:srgbClr val="000000"/>
                </a:solidFill>
                <a:highlight>
                  <a:srgbClr val="FFFFFF"/>
                </a:highlight>
              </a:rPr>
              <a:t>astype</a:t>
            </a:r>
            <a:r>
              <a:rPr lang="en-US" sz="900" b="1" dirty="0">
                <a:solidFill>
                  <a:srgbClr val="000080"/>
                </a:solidFill>
                <a:highlight>
                  <a:srgbClr val="FFFFFF"/>
                </a:highlight>
              </a:rPr>
              <a:t>(</a:t>
            </a:r>
            <a:r>
              <a:rPr lang="en-US" sz="900" dirty="0" err="1">
                <a:solidFill>
                  <a:srgbClr val="000000"/>
                </a:solidFill>
                <a:highlight>
                  <a:srgbClr val="FFFFFF"/>
                </a:highlight>
              </a:rPr>
              <a:t>int</a:t>
            </a:r>
            <a:r>
              <a:rPr lang="en-US" sz="900" b="1" dirty="0">
                <a:solidFill>
                  <a:srgbClr val="000080"/>
                </a:solidFill>
                <a:highlight>
                  <a:srgbClr val="FFFFFF"/>
                </a:highlight>
              </a:rPr>
              <a:t>),</a:t>
            </a:r>
            <a:r>
              <a:rPr lang="en-US" sz="900" dirty="0">
                <a:solidFill>
                  <a:srgbClr val="000000"/>
                </a:solidFill>
                <a:highlight>
                  <a:srgbClr val="FFFFFF"/>
                </a:highlight>
              </a:rPr>
              <a:t> values </a:t>
            </a:r>
            <a:r>
              <a:rPr lang="en-US" sz="900" b="1" dirty="0">
                <a:solidFill>
                  <a:srgbClr val="000080"/>
                </a:solidFill>
                <a:highlight>
                  <a:srgbClr val="FFFFFF"/>
                </a:highlight>
              </a:rPr>
              <a:t>=</a:t>
            </a:r>
            <a:r>
              <a:rPr lang="en-US" sz="900" dirty="0">
                <a:solidFill>
                  <a:srgbClr val="000000"/>
                </a:solidFill>
                <a:highlight>
                  <a:srgbClr val="FFFFFF"/>
                </a:highlight>
              </a:rPr>
              <a:t> X</a:t>
            </a:r>
            <a:r>
              <a:rPr lang="en-US" sz="900" b="1" dirty="0">
                <a:solidFill>
                  <a:srgbClr val="000080"/>
                </a:solidFill>
                <a:highlight>
                  <a:srgbClr val="FFFFFF"/>
                </a:highlight>
              </a:rPr>
              <a:t>,</a:t>
            </a:r>
            <a:r>
              <a:rPr lang="en-US" sz="900" dirty="0">
                <a:solidFill>
                  <a:srgbClr val="000000"/>
                </a:solidFill>
                <a:highlight>
                  <a:srgbClr val="FFFFFF"/>
                </a:highlight>
              </a:rPr>
              <a:t> axis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a:solidFill>
                  <a:srgbClr val="FF0000"/>
                </a:solidFill>
                <a:highlight>
                  <a:srgbClr val="FFFFFF"/>
                </a:highlight>
              </a:rPr>
              <a:t>1</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1</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2</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4</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solidFill>
                <a:srgbClr val="000000"/>
              </a:solidFill>
              <a:highlight>
                <a:srgbClr val="FFFFFF"/>
              </a:highlight>
            </a:endParaRPr>
          </a:p>
          <a:p>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1</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4</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solidFill>
                <a:srgbClr val="000000"/>
              </a:solidFill>
              <a:highlight>
                <a:srgbClr val="FFFFFF"/>
              </a:highlight>
            </a:endParaRPr>
          </a:p>
          <a:p>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4</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solidFill>
                <a:srgbClr val="000000"/>
              </a:solidFill>
              <a:highlight>
                <a:srgbClr val="FFFFFF"/>
              </a:highlight>
            </a:endParaRPr>
          </a:p>
          <a:p>
            <a:endParaRPr lang="en-US" sz="900" dirty="0">
              <a:solidFill>
                <a:srgbClr val="000000"/>
              </a:solidFill>
              <a:highlight>
                <a:srgbClr val="FFFFFF"/>
              </a:highlight>
            </a:endParaRPr>
          </a:p>
          <a:p>
            <a:r>
              <a:rPr lang="nl-NL" sz="900" dirty="0">
                <a:solidFill>
                  <a:srgbClr val="000000"/>
                </a:solidFill>
                <a:highlight>
                  <a:srgbClr val="FFFFFF"/>
                </a:highlight>
              </a:rPr>
              <a:t>X_opt </a:t>
            </a:r>
            <a:r>
              <a:rPr lang="nl-NL" sz="900" b="1" dirty="0">
                <a:solidFill>
                  <a:srgbClr val="000080"/>
                </a:solidFill>
                <a:highlight>
                  <a:srgbClr val="FFFFFF"/>
                </a:highlight>
              </a:rPr>
              <a:t>=</a:t>
            </a:r>
            <a:r>
              <a:rPr lang="nl-NL" sz="900" dirty="0">
                <a:solidFill>
                  <a:srgbClr val="000000"/>
                </a:solidFill>
                <a:highlight>
                  <a:srgbClr val="FFFFFF"/>
                </a:highlight>
              </a:rPr>
              <a:t> X</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b="1" dirty="0">
                <a:solidFill>
                  <a:srgbClr val="000080"/>
                </a:solidFill>
                <a:highlight>
                  <a:srgbClr val="FFFFFF"/>
                </a:highlight>
              </a:rPr>
              <a:t>[</a:t>
            </a:r>
            <a:r>
              <a:rPr lang="nl-NL" sz="900" dirty="0">
                <a:solidFill>
                  <a:srgbClr val="FF0000"/>
                </a:solidFill>
                <a:highlight>
                  <a:srgbClr val="FFFFFF"/>
                </a:highlight>
              </a:rPr>
              <a:t>0</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3</a:t>
            </a:r>
            <a:r>
              <a:rPr lang="nl-NL" sz="900" b="1" dirty="0">
                <a:solidFill>
                  <a:srgbClr val="000080"/>
                </a:solidFill>
                <a:highlight>
                  <a:srgbClr val="FFFFFF"/>
                </a:highlight>
              </a:rPr>
              <a:t>,</a:t>
            </a:r>
            <a:r>
              <a:rPr lang="nl-NL" sz="900" dirty="0">
                <a:solidFill>
                  <a:srgbClr val="000000"/>
                </a:solidFill>
                <a:highlight>
                  <a:srgbClr val="FFFFFF"/>
                </a:highlight>
              </a:rPr>
              <a:t> </a:t>
            </a:r>
            <a:r>
              <a:rPr lang="nl-NL" sz="900" dirty="0">
                <a:solidFill>
                  <a:srgbClr val="FF0000"/>
                </a:solidFill>
                <a:highlight>
                  <a:srgbClr val="FFFFFF"/>
                </a:highlight>
              </a:rPr>
              <a:t>5</a:t>
            </a:r>
            <a:r>
              <a:rPr lang="nl-NL" sz="900" b="1" dirty="0">
                <a:solidFill>
                  <a:srgbClr val="000080"/>
                </a:solidFill>
                <a:highlight>
                  <a:srgbClr val="FFFFFF"/>
                </a:highlight>
              </a:rPr>
              <a:t>]]</a:t>
            </a:r>
            <a:endParaRPr lang="nl-NL"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sm</a:t>
            </a:r>
            <a:r>
              <a:rPr lang="en-US" sz="900" b="1" dirty="0" err="1">
                <a:solidFill>
                  <a:srgbClr val="000080"/>
                </a:solidFill>
                <a:highlight>
                  <a:srgbClr val="FFFFFF"/>
                </a:highlight>
              </a:rPr>
              <a:t>.</a:t>
            </a:r>
            <a:r>
              <a:rPr lang="en-US" sz="900" dirty="0" err="1">
                <a:solidFill>
                  <a:srgbClr val="000000"/>
                </a:solidFill>
                <a:highlight>
                  <a:srgbClr val="FFFFFF"/>
                </a:highlight>
              </a:rPr>
              <a:t>OLS</a:t>
            </a:r>
            <a:r>
              <a:rPr lang="en-US" sz="900" b="1" dirty="0">
                <a:solidFill>
                  <a:srgbClr val="000080"/>
                </a:solidFill>
                <a:highlight>
                  <a:srgbClr val="FFFFFF"/>
                </a:highlight>
              </a:rPr>
              <a:t>(</a:t>
            </a:r>
            <a:r>
              <a:rPr lang="en-US" sz="900" dirty="0" err="1">
                <a:solidFill>
                  <a:srgbClr val="000000"/>
                </a:solidFill>
                <a:highlight>
                  <a:srgbClr val="FFFFFF"/>
                </a:highlight>
              </a:rPr>
              <a:t>endog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y</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exog</a:t>
            </a:r>
            <a:r>
              <a:rPr lang="en-US" sz="900" dirty="0">
                <a:solidFill>
                  <a:srgbClr val="000000"/>
                </a:solidFill>
                <a:highlight>
                  <a:srgbClr val="FFFFFF"/>
                </a:highlight>
              </a:rPr>
              <a:t> </a:t>
            </a:r>
            <a:r>
              <a:rPr lang="en-US" sz="900" b="1" dirty="0">
                <a:solidFill>
                  <a:srgbClr val="000080"/>
                </a:solidFill>
                <a:highlight>
                  <a:srgbClr val="FFFFFF"/>
                </a:highlight>
              </a:rPr>
              <a:t>=</a:t>
            </a:r>
            <a:r>
              <a:rPr lang="en-US" sz="900" dirty="0">
                <a:solidFill>
                  <a:srgbClr val="000000"/>
                </a:solidFill>
                <a:highlight>
                  <a:srgbClr val="FFFFFF"/>
                </a:highlight>
              </a:rPr>
              <a:t> </a:t>
            </a:r>
            <a:r>
              <a:rPr lang="en-US" sz="900" dirty="0" err="1">
                <a:solidFill>
                  <a:srgbClr val="000000"/>
                </a:solidFill>
                <a:highlight>
                  <a:srgbClr val="FFFFFF"/>
                </a:highlight>
              </a:rPr>
              <a:t>X_opt</a:t>
            </a:r>
            <a:r>
              <a:rPr lang="en-US" sz="900" b="1" dirty="0">
                <a:solidFill>
                  <a:srgbClr val="000080"/>
                </a:solidFill>
                <a:highlight>
                  <a:srgbClr val="FFFFFF"/>
                </a:highlight>
              </a:rPr>
              <a:t>).</a:t>
            </a:r>
            <a:r>
              <a:rPr lang="en-US" sz="900" dirty="0">
                <a:solidFill>
                  <a:srgbClr val="000000"/>
                </a:solidFill>
                <a:highlight>
                  <a:srgbClr val="FFFFFF"/>
                </a:highlight>
              </a:rPr>
              <a:t>fit</a:t>
            </a:r>
            <a:r>
              <a:rPr lang="en-US" sz="900" b="1" dirty="0">
                <a:solidFill>
                  <a:srgbClr val="000080"/>
                </a:solidFill>
                <a:highlight>
                  <a:srgbClr val="FFFFFF"/>
                </a:highlight>
              </a:rPr>
              <a:t>()</a:t>
            </a:r>
            <a:endParaRPr lang="en-US" sz="900" dirty="0">
              <a:solidFill>
                <a:srgbClr val="000000"/>
              </a:solidFill>
              <a:highlight>
                <a:srgbClr val="FFFFFF"/>
              </a:highlight>
            </a:endParaRPr>
          </a:p>
          <a:p>
            <a:r>
              <a:rPr lang="en-US" sz="900" dirty="0" err="1">
                <a:solidFill>
                  <a:srgbClr val="000000"/>
                </a:solidFill>
                <a:highlight>
                  <a:srgbClr val="FFFFFF"/>
                </a:highlight>
              </a:rPr>
              <a:t>regressor_OLS</a:t>
            </a:r>
            <a:r>
              <a:rPr lang="en-US" sz="900" b="1" dirty="0" err="1">
                <a:solidFill>
                  <a:srgbClr val="000080"/>
                </a:solidFill>
                <a:highlight>
                  <a:srgbClr val="FFFFFF"/>
                </a:highlight>
              </a:rPr>
              <a:t>.</a:t>
            </a:r>
            <a:r>
              <a:rPr lang="en-US" sz="900" dirty="0" err="1">
                <a:solidFill>
                  <a:srgbClr val="000000"/>
                </a:solidFill>
                <a:highlight>
                  <a:srgbClr val="FFFFFF"/>
                </a:highlight>
              </a:rPr>
              <a:t>summary</a:t>
            </a:r>
            <a:r>
              <a:rPr lang="en-US" sz="900" b="1" dirty="0">
                <a:solidFill>
                  <a:srgbClr val="000080"/>
                </a:solidFill>
                <a:highlight>
                  <a:srgbClr val="FFFFFF"/>
                </a:highlight>
              </a:rPr>
              <a:t>()</a:t>
            </a:r>
            <a:endParaRPr lang="en-US" sz="9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327" y="1892183"/>
            <a:ext cx="3859374" cy="4248088"/>
          </a:xfrm>
          <a:prstGeom prst="rect">
            <a:avLst/>
          </a:prstGeom>
        </p:spPr>
      </p:pic>
      <p:sp>
        <p:nvSpPr>
          <p:cNvPr id="6" name="Rectangle 5"/>
          <p:cNvSpPr/>
          <p:nvPr/>
        </p:nvSpPr>
        <p:spPr>
          <a:xfrm>
            <a:off x="6906103" y="3848793"/>
            <a:ext cx="4989410" cy="149630"/>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Rectangle 6"/>
          <p:cNvSpPr/>
          <p:nvPr/>
        </p:nvSpPr>
        <p:spPr>
          <a:xfrm>
            <a:off x="5153892" y="2369127"/>
            <a:ext cx="922680" cy="2951018"/>
          </a:xfrm>
          <a:prstGeom prst="rect">
            <a:avLst/>
          </a:prstGeom>
          <a:noFill/>
          <a:ln w="38100">
            <a:solidFill>
              <a:srgbClr val="E52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Tree>
    <p:extLst>
      <p:ext uri="{BB962C8B-B14F-4D97-AF65-F5344CB8AC3E}">
        <p14:creationId xmlns:p14="http://schemas.microsoft.com/office/powerpoint/2010/main" val="2484593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 y="152400"/>
            <a:ext cx="11559309" cy="838200"/>
          </a:xfrm>
        </p:spPr>
        <p:txBody>
          <a:bodyPr>
            <a:normAutofit fontScale="90000"/>
          </a:bodyPr>
          <a:lstStyle/>
          <a:p>
            <a:r>
              <a:rPr lang="en-US" dirty="0">
                <a:solidFill>
                  <a:schemeClr val="tx2"/>
                </a:solidFill>
                <a:highlight>
                  <a:srgbClr val="FFFFFF"/>
                </a:highlight>
              </a:rPr>
              <a:t>Building the optimal model using Backward Elimination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843" y="1055716"/>
            <a:ext cx="4975571" cy="5205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244" y="2901141"/>
            <a:ext cx="3837100" cy="3359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203199" y="1055716"/>
            <a:ext cx="4838007" cy="3323987"/>
          </a:xfrm>
          <a:prstGeom prst="rect">
            <a:avLst/>
          </a:prstGeom>
        </p:spPr>
        <p:txBody>
          <a:bodyPr wrap="square">
            <a:spAutoFit/>
          </a:bodyPr>
          <a:lstStyle/>
          <a:p>
            <a:r>
              <a:rPr lang="en-US" sz="1000" dirty="0">
                <a:solidFill>
                  <a:srgbClr val="008000"/>
                </a:solidFill>
                <a:highlight>
                  <a:srgbClr val="FFFFFF"/>
                </a:highlight>
              </a:rPr>
              <a:t># Building the optimal model using Backward Elimination</a:t>
            </a:r>
            <a:endParaRPr lang="en-US" sz="1000" dirty="0">
              <a:solidFill>
                <a:srgbClr val="000000"/>
              </a:solidFill>
              <a:highlight>
                <a:srgbClr val="FFFFFF"/>
              </a:highlight>
            </a:endParaRPr>
          </a:p>
          <a:p>
            <a:r>
              <a:rPr lang="en-US" sz="1000" b="1" dirty="0">
                <a:solidFill>
                  <a:srgbClr val="0000FF"/>
                </a:solidFill>
                <a:highlight>
                  <a:srgbClr val="FFFFFF"/>
                </a:highlight>
              </a:rPr>
              <a:t>import</a:t>
            </a:r>
            <a:r>
              <a:rPr lang="en-US" sz="1000" dirty="0">
                <a:solidFill>
                  <a:srgbClr val="000000"/>
                </a:solidFill>
                <a:highlight>
                  <a:srgbClr val="FFFFFF"/>
                </a:highlight>
              </a:rPr>
              <a:t> </a:t>
            </a:r>
            <a:r>
              <a:rPr lang="en-US" sz="1000" dirty="0" err="1">
                <a:solidFill>
                  <a:srgbClr val="000000"/>
                </a:solidFill>
                <a:highlight>
                  <a:srgbClr val="FFFFFF"/>
                </a:highlight>
              </a:rPr>
              <a:t>statsmodels</a:t>
            </a:r>
            <a:r>
              <a:rPr lang="en-US" sz="1000" b="1" dirty="0" err="1">
                <a:solidFill>
                  <a:srgbClr val="000080"/>
                </a:solidFill>
                <a:highlight>
                  <a:srgbClr val="FFFFFF"/>
                </a:highlight>
              </a:rPr>
              <a:t>.</a:t>
            </a:r>
            <a:r>
              <a:rPr lang="en-US" sz="1000" dirty="0" err="1">
                <a:solidFill>
                  <a:srgbClr val="000000"/>
                </a:solidFill>
                <a:highlight>
                  <a:srgbClr val="FFFFFF"/>
                </a:highlight>
              </a:rPr>
              <a:t>formula</a:t>
            </a:r>
            <a:r>
              <a:rPr lang="en-US" sz="1000" b="1" dirty="0" err="1">
                <a:solidFill>
                  <a:srgbClr val="000080"/>
                </a:solidFill>
                <a:highlight>
                  <a:srgbClr val="FFFFFF"/>
                </a:highlight>
              </a:rPr>
              <a:t>.</a:t>
            </a:r>
            <a:r>
              <a:rPr lang="en-US" sz="1000" dirty="0" err="1">
                <a:solidFill>
                  <a:srgbClr val="000000"/>
                </a:solidFill>
                <a:highlight>
                  <a:srgbClr val="FFFFFF"/>
                </a:highlight>
              </a:rPr>
              <a:t>api</a:t>
            </a:r>
            <a:r>
              <a:rPr lang="en-US" sz="1000" dirty="0">
                <a:solidFill>
                  <a:srgbClr val="000000"/>
                </a:solidFill>
                <a:highlight>
                  <a:srgbClr val="FFFFFF"/>
                </a:highlight>
              </a:rPr>
              <a:t> </a:t>
            </a:r>
            <a:r>
              <a:rPr lang="en-US" sz="1000" b="1" dirty="0">
                <a:solidFill>
                  <a:srgbClr val="0000FF"/>
                </a:solidFill>
                <a:highlight>
                  <a:srgbClr val="FFFFFF"/>
                </a:highlight>
              </a:rPr>
              <a:t>as</a:t>
            </a:r>
            <a:r>
              <a:rPr lang="en-US" sz="1000" dirty="0">
                <a:solidFill>
                  <a:srgbClr val="000000"/>
                </a:solidFill>
                <a:highlight>
                  <a:srgbClr val="FFFFFF"/>
                </a:highlight>
              </a:rPr>
              <a:t> </a:t>
            </a:r>
            <a:r>
              <a:rPr lang="en-US" sz="1000" dirty="0" err="1">
                <a:solidFill>
                  <a:srgbClr val="000000"/>
                </a:solidFill>
                <a:highlight>
                  <a:srgbClr val="FFFFFF"/>
                </a:highlight>
              </a:rPr>
              <a:t>sm</a:t>
            </a:r>
            <a:endParaRPr lang="en-US" sz="1000" dirty="0">
              <a:solidFill>
                <a:srgbClr val="000000"/>
              </a:solidFill>
              <a:highlight>
                <a:srgbClr val="FFFFFF"/>
              </a:highlight>
            </a:endParaRPr>
          </a:p>
          <a:p>
            <a:r>
              <a:rPr lang="en-US" sz="1000" dirty="0">
                <a:solidFill>
                  <a:srgbClr val="000000"/>
                </a:solidFill>
                <a:highlight>
                  <a:srgbClr val="FFFFFF"/>
                </a:highlight>
              </a:rPr>
              <a:t>X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np</a:t>
            </a:r>
            <a:r>
              <a:rPr lang="en-US" sz="1000" b="1" dirty="0" err="1">
                <a:solidFill>
                  <a:srgbClr val="000080"/>
                </a:solidFill>
                <a:highlight>
                  <a:srgbClr val="FFFFFF"/>
                </a:highlight>
              </a:rPr>
              <a:t>.</a:t>
            </a:r>
            <a:r>
              <a:rPr lang="en-US" sz="1000" dirty="0" err="1">
                <a:solidFill>
                  <a:srgbClr val="000000"/>
                </a:solidFill>
                <a:highlight>
                  <a:srgbClr val="FFFFFF"/>
                </a:highlight>
              </a:rPr>
              <a:t>append</a:t>
            </a:r>
            <a:r>
              <a:rPr lang="en-US" sz="1000" b="1" dirty="0">
                <a:solidFill>
                  <a:srgbClr val="000080"/>
                </a:solidFill>
                <a:highlight>
                  <a:srgbClr val="FFFFFF"/>
                </a:highlight>
              </a:rPr>
              <a:t>(</a:t>
            </a:r>
            <a:r>
              <a:rPr lang="en-US" sz="1000" dirty="0" err="1">
                <a:solidFill>
                  <a:srgbClr val="000000"/>
                </a:solidFill>
                <a:highlight>
                  <a:srgbClr val="FFFFFF"/>
                </a:highlight>
              </a:rPr>
              <a:t>arr</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np</a:t>
            </a:r>
            <a:r>
              <a:rPr lang="en-US" sz="1000" b="1" dirty="0" err="1">
                <a:solidFill>
                  <a:srgbClr val="000080"/>
                </a:solidFill>
                <a:highlight>
                  <a:srgbClr val="FFFFFF"/>
                </a:highlight>
              </a:rPr>
              <a:t>.</a:t>
            </a:r>
            <a:r>
              <a:rPr lang="en-US" sz="1000" dirty="0" err="1">
                <a:solidFill>
                  <a:srgbClr val="000000"/>
                </a:solidFill>
                <a:highlight>
                  <a:srgbClr val="FFFFFF"/>
                </a:highlight>
              </a:rPr>
              <a:t>ones</a:t>
            </a:r>
            <a:r>
              <a:rPr lang="en-US" sz="1000" b="1" dirty="0">
                <a:solidFill>
                  <a:srgbClr val="000080"/>
                </a:solidFill>
                <a:highlight>
                  <a:srgbClr val="FFFFFF"/>
                </a:highlight>
              </a:rPr>
              <a:t>((</a:t>
            </a:r>
            <a:r>
              <a:rPr lang="en-US" sz="1000" dirty="0">
                <a:solidFill>
                  <a:srgbClr val="FF0000"/>
                </a:solidFill>
                <a:highlight>
                  <a:srgbClr val="FFFFFF"/>
                </a:highlight>
              </a:rPr>
              <a:t>50</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a:solidFill>
                  <a:srgbClr val="FF0000"/>
                </a:solidFill>
                <a:highlight>
                  <a:srgbClr val="FFFFFF"/>
                </a:highlight>
              </a:rPr>
              <a:t>1</a:t>
            </a:r>
            <a:r>
              <a:rPr lang="en-US" sz="1000" b="1" dirty="0">
                <a:solidFill>
                  <a:srgbClr val="000080"/>
                </a:solidFill>
                <a:highlight>
                  <a:srgbClr val="FFFFFF"/>
                </a:highlight>
              </a:rPr>
              <a:t>)).</a:t>
            </a:r>
            <a:r>
              <a:rPr lang="en-US" sz="1000" dirty="0" err="1">
                <a:solidFill>
                  <a:srgbClr val="000000"/>
                </a:solidFill>
                <a:highlight>
                  <a:srgbClr val="FFFFFF"/>
                </a:highlight>
              </a:rPr>
              <a:t>astype</a:t>
            </a:r>
            <a:r>
              <a:rPr lang="en-US" sz="1000" b="1" dirty="0">
                <a:solidFill>
                  <a:srgbClr val="000080"/>
                </a:solidFill>
                <a:highlight>
                  <a:srgbClr val="FFFFFF"/>
                </a:highlight>
              </a:rPr>
              <a:t>(</a:t>
            </a:r>
            <a:r>
              <a:rPr lang="en-US" sz="1000" dirty="0" err="1">
                <a:solidFill>
                  <a:srgbClr val="000000"/>
                </a:solidFill>
                <a:highlight>
                  <a:srgbClr val="FFFFFF"/>
                </a:highlight>
              </a:rPr>
              <a:t>int</a:t>
            </a:r>
            <a:r>
              <a:rPr lang="en-US" sz="1000" b="1" dirty="0">
                <a:solidFill>
                  <a:srgbClr val="000080"/>
                </a:solidFill>
                <a:highlight>
                  <a:srgbClr val="FFFFFF"/>
                </a:highlight>
              </a:rPr>
              <a:t>),</a:t>
            </a:r>
            <a:r>
              <a:rPr lang="en-US" sz="1000" dirty="0">
                <a:solidFill>
                  <a:srgbClr val="000000"/>
                </a:solidFill>
                <a:highlight>
                  <a:srgbClr val="FFFFFF"/>
                </a:highlight>
              </a:rPr>
              <a:t> values </a:t>
            </a:r>
            <a:r>
              <a:rPr lang="en-US" sz="1000" b="1" dirty="0">
                <a:solidFill>
                  <a:srgbClr val="000080"/>
                </a:solidFill>
                <a:highlight>
                  <a:srgbClr val="FFFFFF"/>
                </a:highlight>
              </a:rPr>
              <a:t>=</a:t>
            </a:r>
            <a:r>
              <a:rPr lang="en-US" sz="1000" dirty="0">
                <a:solidFill>
                  <a:srgbClr val="000000"/>
                </a:solidFill>
                <a:highlight>
                  <a:srgbClr val="FFFFFF"/>
                </a:highlight>
              </a:rPr>
              <a:t> X</a:t>
            </a:r>
            <a:r>
              <a:rPr lang="en-US" sz="1000" b="1" dirty="0">
                <a:solidFill>
                  <a:srgbClr val="000080"/>
                </a:solidFill>
                <a:highlight>
                  <a:srgbClr val="FFFFFF"/>
                </a:highlight>
              </a:rPr>
              <a:t>,</a:t>
            </a:r>
            <a:r>
              <a:rPr lang="en-US" sz="1000" dirty="0">
                <a:solidFill>
                  <a:srgbClr val="000000"/>
                </a:solidFill>
                <a:highlight>
                  <a:srgbClr val="FFFFFF"/>
                </a:highlight>
              </a:rPr>
              <a:t> axis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a:solidFill>
                  <a:srgbClr val="FF0000"/>
                </a:solidFill>
                <a:highlight>
                  <a:srgbClr val="FFFFFF"/>
                </a:highlight>
              </a:rPr>
              <a:t>1</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1</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2</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4</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1</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4</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4</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endParaRPr lang="en-US" sz="1000" dirty="0">
              <a:solidFill>
                <a:srgbClr val="000000"/>
              </a:solidFill>
              <a:highlight>
                <a:srgbClr val="FFFFFF"/>
              </a:highlight>
            </a:endParaRPr>
          </a:p>
          <a:p>
            <a:r>
              <a:rPr lang="nl-NL" sz="1000" dirty="0">
                <a:solidFill>
                  <a:srgbClr val="000000"/>
                </a:solidFill>
                <a:highlight>
                  <a:srgbClr val="FFFFFF"/>
                </a:highlight>
              </a:rPr>
              <a:t>X_opt </a:t>
            </a:r>
            <a:r>
              <a:rPr lang="nl-NL" sz="1000" b="1" dirty="0">
                <a:solidFill>
                  <a:srgbClr val="000080"/>
                </a:solidFill>
                <a:highlight>
                  <a:srgbClr val="FFFFFF"/>
                </a:highlight>
              </a:rPr>
              <a:t>=</a:t>
            </a:r>
            <a:r>
              <a:rPr lang="nl-NL" sz="1000" dirty="0">
                <a:solidFill>
                  <a:srgbClr val="000000"/>
                </a:solidFill>
                <a:highlight>
                  <a:srgbClr val="FFFFFF"/>
                </a:highlight>
              </a:rPr>
              <a:t> X</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b="1" dirty="0">
                <a:solidFill>
                  <a:srgbClr val="000080"/>
                </a:solidFill>
                <a:highlight>
                  <a:srgbClr val="FFFFFF"/>
                </a:highlight>
              </a:rPr>
              <a:t>[</a:t>
            </a:r>
            <a:r>
              <a:rPr lang="nl-NL" sz="1000" dirty="0">
                <a:solidFill>
                  <a:srgbClr val="FF0000"/>
                </a:solidFill>
                <a:highlight>
                  <a:srgbClr val="FFFFFF"/>
                </a:highlight>
              </a:rPr>
              <a:t>0</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3</a:t>
            </a:r>
            <a:r>
              <a:rPr lang="nl-NL" sz="1000" b="1" dirty="0">
                <a:solidFill>
                  <a:srgbClr val="000080"/>
                </a:solidFill>
                <a:highlight>
                  <a:srgbClr val="FFFFFF"/>
                </a:highlight>
              </a:rPr>
              <a:t>,</a:t>
            </a:r>
            <a:r>
              <a:rPr lang="nl-NL" sz="1000" dirty="0">
                <a:solidFill>
                  <a:srgbClr val="000000"/>
                </a:solidFill>
                <a:highlight>
                  <a:srgbClr val="FFFFFF"/>
                </a:highlight>
              </a:rPr>
              <a:t> </a:t>
            </a:r>
            <a:r>
              <a:rPr lang="nl-NL" sz="1000" dirty="0">
                <a:solidFill>
                  <a:srgbClr val="FF0000"/>
                </a:solidFill>
                <a:highlight>
                  <a:srgbClr val="FFFFFF"/>
                </a:highlight>
              </a:rPr>
              <a:t>5</a:t>
            </a:r>
            <a:r>
              <a:rPr lang="nl-NL" sz="1000" b="1" dirty="0">
                <a:solidFill>
                  <a:srgbClr val="000080"/>
                </a:solidFill>
                <a:highlight>
                  <a:srgbClr val="FFFFFF"/>
                </a:highlight>
              </a:rPr>
              <a:t>]]</a:t>
            </a:r>
            <a:endParaRPr lang="nl-NL"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X_opt</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X</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FF0000"/>
                </a:solidFill>
                <a:highlight>
                  <a:srgbClr val="FFFFFF"/>
                </a:highlight>
              </a:rPr>
              <a:t>0</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a:solidFill>
                  <a:srgbClr val="FF0000"/>
                </a:solidFill>
                <a:highlight>
                  <a:srgbClr val="FFFFFF"/>
                </a:highlight>
              </a:rPr>
              <a:t>3</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sm</a:t>
            </a:r>
            <a:r>
              <a:rPr lang="en-US" sz="1000" b="1" dirty="0" err="1">
                <a:solidFill>
                  <a:srgbClr val="000080"/>
                </a:solidFill>
                <a:highlight>
                  <a:srgbClr val="FFFFFF"/>
                </a:highlight>
              </a:rPr>
              <a:t>.</a:t>
            </a:r>
            <a:r>
              <a:rPr lang="en-US" sz="1000" dirty="0" err="1">
                <a:solidFill>
                  <a:srgbClr val="000000"/>
                </a:solidFill>
                <a:highlight>
                  <a:srgbClr val="FFFFFF"/>
                </a:highlight>
              </a:rPr>
              <a:t>OLS</a:t>
            </a:r>
            <a:r>
              <a:rPr lang="en-US" sz="1000" b="1" dirty="0">
                <a:solidFill>
                  <a:srgbClr val="000080"/>
                </a:solidFill>
                <a:highlight>
                  <a:srgbClr val="FFFFFF"/>
                </a:highlight>
              </a:rPr>
              <a:t>(</a:t>
            </a:r>
            <a:r>
              <a:rPr lang="en-US" sz="1000" dirty="0" err="1">
                <a:solidFill>
                  <a:srgbClr val="000000"/>
                </a:solidFill>
                <a:highlight>
                  <a:srgbClr val="FFFFFF"/>
                </a:highlight>
              </a:rPr>
              <a:t>endog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exog</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X_opt</a:t>
            </a:r>
            <a:r>
              <a:rPr lang="en-US" sz="1000" b="1" dirty="0">
                <a:solidFill>
                  <a:srgbClr val="000080"/>
                </a:solidFill>
                <a:highlight>
                  <a:srgbClr val="FFFFFF"/>
                </a:highlight>
              </a:rPr>
              <a:t>).</a:t>
            </a:r>
            <a:r>
              <a:rPr lang="en-US" sz="1000" dirty="0">
                <a:solidFill>
                  <a:srgbClr val="000000"/>
                </a:solidFill>
                <a:highlight>
                  <a:srgbClr val="FFFFFF"/>
                </a:highlight>
              </a:rPr>
              <a:t>fit</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err="1">
                <a:solidFill>
                  <a:srgbClr val="000000"/>
                </a:solidFill>
                <a:highlight>
                  <a:srgbClr val="FFFFFF"/>
                </a:highlight>
              </a:rPr>
              <a:t>regressor_OLS</a:t>
            </a:r>
            <a:r>
              <a:rPr lang="en-US" sz="1000" b="1" dirty="0" err="1">
                <a:solidFill>
                  <a:srgbClr val="000080"/>
                </a:solidFill>
                <a:highlight>
                  <a:srgbClr val="FFFFFF"/>
                </a:highlight>
              </a:rPr>
              <a:t>.</a:t>
            </a:r>
            <a:r>
              <a:rPr lang="en-US" sz="1000" dirty="0" err="1">
                <a:solidFill>
                  <a:srgbClr val="000000"/>
                </a:solidFill>
                <a:highlight>
                  <a:srgbClr val="FFFFFF"/>
                </a:highlight>
              </a:rPr>
              <a:t>summary</a:t>
            </a:r>
            <a:r>
              <a:rPr lang="en-US" sz="1000" b="1" dirty="0">
                <a:solidFill>
                  <a:srgbClr val="000080"/>
                </a:solidFill>
                <a:highlight>
                  <a:srgbClr val="FFFFFF"/>
                </a:highlight>
              </a:rPr>
              <a:t>()</a:t>
            </a:r>
            <a:endParaRPr lang="en-US" sz="1000" dirty="0"/>
          </a:p>
        </p:txBody>
      </p:sp>
      <p:sp>
        <p:nvSpPr>
          <p:cNvPr id="6" name="Rectangle 5"/>
          <p:cNvSpPr/>
          <p:nvPr/>
        </p:nvSpPr>
        <p:spPr>
          <a:xfrm>
            <a:off x="10058389" y="3108961"/>
            <a:ext cx="457212" cy="60682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Tree>
    <p:extLst>
      <p:ext uri="{BB962C8B-B14F-4D97-AF65-F5344CB8AC3E}">
        <p14:creationId xmlns:p14="http://schemas.microsoft.com/office/powerpoint/2010/main" val="1517367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77420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8722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grpSp>
        <p:nvGrpSpPr>
          <p:cNvPr id="6" name="Group 5"/>
          <p:cNvGrpSpPr/>
          <p:nvPr/>
        </p:nvGrpSpPr>
        <p:grpSpPr>
          <a:xfrm>
            <a:off x="927525" y="2779328"/>
            <a:ext cx="6738851" cy="1290807"/>
            <a:chOff x="423949" y="1637606"/>
            <a:chExt cx="3873731" cy="415637"/>
          </a:xfrm>
        </p:grpSpPr>
        <p:sp>
          <p:nvSpPr>
            <p:cNvPr id="3" name="Rectangle 2"/>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23950" y="1668212"/>
              <a:ext cx="3873730" cy="356772"/>
            </a:xfrm>
            <a:prstGeom prst="rect">
              <a:avLst/>
            </a:prstGeom>
            <a:noFill/>
          </p:spPr>
          <p:txBody>
            <a:bodyPr wrap="square" rtlCol="0">
              <a:spAutoFit/>
            </a:bodyPr>
            <a:lstStyle/>
            <a:p>
              <a:r>
                <a:rPr lang="en-US" b="1" i="1" u="sng" dirty="0" smtClean="0">
                  <a:solidFill>
                    <a:schemeClr val="bg1">
                      <a:lumMod val="95000"/>
                    </a:schemeClr>
                  </a:solidFill>
                </a:rPr>
                <a:t>Multiple </a:t>
              </a:r>
              <a:r>
                <a:rPr lang="en-US" b="1" i="1" u="sng" dirty="0">
                  <a:solidFill>
                    <a:schemeClr val="bg1">
                      <a:lumMod val="95000"/>
                    </a:schemeClr>
                  </a:solidFill>
                </a:rPr>
                <a:t>linear Regression </a:t>
              </a:r>
              <a:r>
                <a:rPr lang="en-US" dirty="0">
                  <a:solidFill>
                    <a:schemeClr val="bg1">
                      <a:lumMod val="95000"/>
                    </a:schemeClr>
                  </a:solidFill>
                </a:rPr>
                <a:t>: y = </a:t>
              </a:r>
              <a:r>
                <a:rPr lang="en-US" dirty="0" smtClean="0">
                  <a:solidFill>
                    <a:schemeClr val="bg1">
                      <a:lumMod val="95000"/>
                    </a:schemeClr>
                  </a:solidFill>
                </a:rPr>
                <a:t>a+bx</a:t>
              </a:r>
              <a:r>
                <a:rPr lang="en-US" baseline="-25000" dirty="0" smtClean="0">
                  <a:solidFill>
                    <a:schemeClr val="bg1">
                      <a:lumMod val="95000"/>
                    </a:schemeClr>
                  </a:solidFill>
                </a:rPr>
                <a:t>1</a:t>
              </a:r>
              <a:r>
                <a:rPr lang="en-US" dirty="0" smtClean="0">
                  <a:solidFill>
                    <a:schemeClr val="bg1">
                      <a:lumMod val="95000"/>
                    </a:schemeClr>
                  </a:solidFill>
                </a:rPr>
                <a:t>+cx</a:t>
              </a:r>
              <a:r>
                <a:rPr lang="en-US" baseline="-25000" dirty="0" smtClean="0">
                  <a:solidFill>
                    <a:schemeClr val="bg1">
                      <a:lumMod val="95000"/>
                    </a:schemeClr>
                  </a:solidFill>
                </a:rPr>
                <a:t>2</a:t>
              </a:r>
              <a:r>
                <a:rPr lang="en-US" dirty="0" smtClean="0">
                  <a:solidFill>
                    <a:schemeClr val="bg1">
                      <a:lumMod val="95000"/>
                    </a:schemeClr>
                  </a:solidFill>
                </a:rPr>
                <a:t>+dx</a:t>
              </a:r>
              <a:r>
                <a:rPr lang="en-US" baseline="-25000" dirty="0" smtClean="0">
                  <a:solidFill>
                    <a:schemeClr val="bg1">
                      <a:lumMod val="95000"/>
                    </a:schemeClr>
                  </a:solidFill>
                </a:rPr>
                <a:t>3</a:t>
              </a:r>
            </a:p>
            <a:p>
              <a:endParaRPr lang="en-US" baseline="-25000" dirty="0">
                <a:solidFill>
                  <a:schemeClr val="bg1">
                    <a:lumMod val="95000"/>
                  </a:schemeClr>
                </a:solidFill>
              </a:endParaRPr>
            </a:p>
            <a:p>
              <a:r>
                <a:rPr lang="en-US" dirty="0" smtClean="0">
                  <a:solidFill>
                    <a:schemeClr val="bg1">
                      <a:lumMod val="95000"/>
                    </a:schemeClr>
                  </a:solidFill>
                </a:rPr>
                <a:t>Where x1 ,x2 ,x3 are the independent variable and y is dependent variable. </a:t>
              </a:r>
              <a:endParaRPr lang="en-US" dirty="0">
                <a:solidFill>
                  <a:schemeClr val="bg1">
                    <a:lumMod val="95000"/>
                  </a:schemeClr>
                </a:solidFill>
              </a:endParaRPr>
            </a:p>
          </p:txBody>
        </p:sp>
      </p:grpSp>
      <p:grpSp>
        <p:nvGrpSpPr>
          <p:cNvPr id="7" name="Group 6"/>
          <p:cNvGrpSpPr/>
          <p:nvPr/>
        </p:nvGrpSpPr>
        <p:grpSpPr>
          <a:xfrm>
            <a:off x="576349" y="1790006"/>
            <a:ext cx="3873731" cy="415637"/>
            <a:chOff x="423949" y="1637606"/>
            <a:chExt cx="3873731" cy="415637"/>
          </a:xfrm>
        </p:grpSpPr>
        <p:sp>
          <p:nvSpPr>
            <p:cNvPr id="8" name="Rectangle 7"/>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23950" y="1637607"/>
              <a:ext cx="3873730" cy="369332"/>
            </a:xfrm>
            <a:prstGeom prst="rect">
              <a:avLst/>
            </a:prstGeom>
            <a:noFill/>
          </p:spPr>
          <p:txBody>
            <a:bodyPr wrap="square" rtlCol="0">
              <a:spAutoFit/>
            </a:bodyPr>
            <a:lstStyle/>
            <a:p>
              <a:r>
                <a:rPr lang="en-US" b="1" i="1" u="sng" dirty="0">
                  <a:solidFill>
                    <a:schemeClr val="bg1">
                      <a:lumMod val="95000"/>
                    </a:schemeClr>
                  </a:solidFill>
                </a:rPr>
                <a:t>Simple linear Regression </a:t>
              </a:r>
              <a:r>
                <a:rPr lang="en-US" dirty="0">
                  <a:solidFill>
                    <a:schemeClr val="bg1">
                      <a:lumMod val="95000"/>
                    </a:schemeClr>
                  </a:solidFill>
                </a:rPr>
                <a:t>: y = </a:t>
              </a:r>
              <a:r>
                <a:rPr lang="en-US" dirty="0" err="1" smtClean="0">
                  <a:solidFill>
                    <a:schemeClr val="bg1">
                      <a:lumMod val="95000"/>
                    </a:schemeClr>
                  </a:solidFill>
                </a:rPr>
                <a:t>a+bx</a:t>
              </a:r>
              <a:endParaRPr lang="en-US" dirty="0">
                <a:solidFill>
                  <a:schemeClr val="bg1">
                    <a:lumMod val="95000"/>
                  </a:schemeClr>
                </a:solidFill>
              </a:endParaRPr>
            </a:p>
          </p:txBody>
        </p:sp>
      </p:grpSp>
      <p:grpSp>
        <p:nvGrpSpPr>
          <p:cNvPr id="10" name="Group 9"/>
          <p:cNvGrpSpPr/>
          <p:nvPr/>
        </p:nvGrpSpPr>
        <p:grpSpPr>
          <a:xfrm>
            <a:off x="2253043" y="4360091"/>
            <a:ext cx="6514260" cy="1812175"/>
            <a:chOff x="423949" y="1637606"/>
            <a:chExt cx="3940798" cy="707488"/>
          </a:xfrm>
        </p:grpSpPr>
        <p:sp>
          <p:nvSpPr>
            <p:cNvPr id="11" name="Rectangle 10"/>
            <p:cNvSpPr/>
            <p:nvPr/>
          </p:nvSpPr>
          <p:spPr>
            <a:xfrm>
              <a:off x="423949" y="1637606"/>
              <a:ext cx="3940798" cy="70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23950" y="1639649"/>
              <a:ext cx="3873730" cy="684903"/>
            </a:xfrm>
            <a:prstGeom prst="rect">
              <a:avLst/>
            </a:prstGeom>
            <a:noFill/>
          </p:spPr>
          <p:txBody>
            <a:bodyPr wrap="square" rtlCol="0">
              <a:spAutoFit/>
            </a:bodyPr>
            <a:lstStyle/>
            <a:p>
              <a:r>
                <a:rPr lang="en-US" b="1" i="1" u="sng" dirty="0" smtClean="0">
                  <a:solidFill>
                    <a:schemeClr val="bg1">
                      <a:lumMod val="95000"/>
                    </a:schemeClr>
                  </a:solidFill>
                </a:rPr>
                <a:t>Assumptions Of a Linear Regression</a:t>
              </a:r>
              <a:r>
                <a:rPr lang="en-US" dirty="0" smtClean="0">
                  <a:solidFill>
                    <a:schemeClr val="bg1">
                      <a:lumMod val="95000"/>
                    </a:schemeClr>
                  </a:solidFill>
                </a:rPr>
                <a:t>:</a:t>
              </a:r>
            </a:p>
            <a:p>
              <a:pPr marL="342900" indent="-342900">
                <a:buFont typeface="+mj-lt"/>
                <a:buAutoNum type="arabicPeriod"/>
              </a:pPr>
              <a:r>
                <a:rPr lang="en-US" dirty="0" smtClean="0">
                  <a:solidFill>
                    <a:schemeClr val="bg1">
                      <a:lumMod val="95000"/>
                    </a:schemeClr>
                  </a:solidFill>
                </a:rPr>
                <a:t>Linearity </a:t>
              </a:r>
            </a:p>
            <a:p>
              <a:pPr marL="342900" indent="-342900">
                <a:buFont typeface="+mj-lt"/>
                <a:buAutoNum type="arabicPeriod"/>
              </a:pPr>
              <a:r>
                <a:rPr lang="en-US" dirty="0" smtClean="0">
                  <a:solidFill>
                    <a:schemeClr val="bg1">
                      <a:lumMod val="95000"/>
                    </a:schemeClr>
                  </a:solidFill>
                </a:rPr>
                <a:t>Homoscedasticity</a:t>
              </a:r>
            </a:p>
            <a:p>
              <a:pPr marL="342900" indent="-342900">
                <a:buFont typeface="+mj-lt"/>
                <a:buAutoNum type="arabicPeriod"/>
              </a:pPr>
              <a:r>
                <a:rPr lang="en-US" dirty="0" smtClean="0">
                  <a:solidFill>
                    <a:schemeClr val="bg1">
                      <a:lumMod val="95000"/>
                    </a:schemeClr>
                  </a:solidFill>
                </a:rPr>
                <a:t>Multivariate normality</a:t>
              </a:r>
            </a:p>
            <a:p>
              <a:pPr marL="342900" indent="-342900">
                <a:buFont typeface="+mj-lt"/>
                <a:buAutoNum type="arabicPeriod"/>
              </a:pPr>
              <a:r>
                <a:rPr lang="en-US" dirty="0" smtClean="0">
                  <a:solidFill>
                    <a:schemeClr val="bg1">
                      <a:lumMod val="95000"/>
                    </a:schemeClr>
                  </a:solidFill>
                </a:rPr>
                <a:t>Independence of errors</a:t>
              </a:r>
            </a:p>
            <a:p>
              <a:pPr marL="342900" indent="-342900">
                <a:buFont typeface="+mj-lt"/>
                <a:buAutoNum type="arabicPeriod"/>
              </a:pPr>
              <a:r>
                <a:rPr lang="en-US" dirty="0" smtClean="0">
                  <a:solidFill>
                    <a:schemeClr val="bg1">
                      <a:lumMod val="95000"/>
                    </a:schemeClr>
                  </a:solidFill>
                </a:rPr>
                <a:t>Lack of </a:t>
              </a:r>
              <a:r>
                <a:rPr lang="en-US" dirty="0" err="1" smtClean="0">
                  <a:solidFill>
                    <a:schemeClr val="bg1">
                      <a:lumMod val="95000"/>
                    </a:schemeClr>
                  </a:solidFill>
                </a:rPr>
                <a:t>Multicollinearity</a:t>
              </a:r>
              <a:endParaRPr lang="en-US" dirty="0">
                <a:solidFill>
                  <a:schemeClr val="bg1">
                    <a:lumMod val="95000"/>
                  </a:schemeClr>
                </a:solidFill>
              </a:endParaRPr>
            </a:p>
          </p:txBody>
        </p:sp>
      </p:gr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146" y="1390560"/>
            <a:ext cx="1495515" cy="111612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057" y="1753034"/>
            <a:ext cx="4324954" cy="232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18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sp>
        <p:nvSpPr>
          <p:cNvPr id="3" name="TextBox 2"/>
          <p:cNvSpPr txBox="1"/>
          <p:nvPr/>
        </p:nvSpPr>
        <p:spPr>
          <a:xfrm>
            <a:off x="1909011" y="2053389"/>
            <a:ext cx="3593431" cy="2554545"/>
          </a:xfrm>
          <a:prstGeom prst="rect">
            <a:avLst/>
          </a:prstGeom>
          <a:noFill/>
        </p:spPr>
        <p:txBody>
          <a:bodyPr wrap="square" rtlCol="0">
            <a:spAutoFit/>
          </a:bodyPr>
          <a:lstStyle/>
          <a:p>
            <a:r>
              <a:rPr lang="en-US" sz="3200" dirty="0" smtClean="0"/>
              <a:t>Slides about the explanations of </a:t>
            </a:r>
          </a:p>
          <a:p>
            <a:pPr marL="342900" indent="-342900">
              <a:buFont typeface="+mj-lt"/>
              <a:buAutoNum type="arabicPeriod"/>
            </a:pPr>
            <a:r>
              <a:rPr lang="en-US" sz="3200" dirty="0" smtClean="0"/>
              <a:t>assumptions and </a:t>
            </a:r>
          </a:p>
          <a:p>
            <a:pPr marL="342900" indent="-342900">
              <a:buFont typeface="+mj-lt"/>
              <a:buAutoNum type="arabicPeriod"/>
            </a:pPr>
            <a:r>
              <a:rPr lang="en-US" sz="3200" dirty="0" smtClean="0"/>
              <a:t>P values </a:t>
            </a:r>
          </a:p>
          <a:p>
            <a:pPr marL="342900" indent="-342900">
              <a:buFont typeface="+mj-lt"/>
              <a:buAutoNum type="arabicPeriod"/>
            </a:pPr>
            <a:r>
              <a:rPr lang="en-US" sz="3200" dirty="0"/>
              <a:t>N</a:t>
            </a:r>
            <a:r>
              <a:rPr lang="en-US" sz="3200" dirty="0" smtClean="0"/>
              <a:t>ull hypothesis</a:t>
            </a:r>
            <a:endParaRPr lang="en-US" sz="3200" dirty="0"/>
          </a:p>
        </p:txBody>
      </p:sp>
    </p:spTree>
    <p:extLst>
      <p:ext uri="{BB962C8B-B14F-4D97-AF65-F5344CB8AC3E}">
        <p14:creationId xmlns:p14="http://schemas.microsoft.com/office/powerpoint/2010/main" val="65128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3676275"/>
              </p:ext>
            </p:extLst>
          </p:nvPr>
        </p:nvGraphicFramePr>
        <p:xfrm>
          <a:off x="1918702" y="1122944"/>
          <a:ext cx="5813594" cy="4143741"/>
        </p:xfrm>
        <a:graphic>
          <a:graphicData uri="http://schemas.openxmlformats.org/drawingml/2006/table">
            <a:tbl>
              <a:tblPr/>
              <a:tblGrid>
                <a:gridCol w="959131">
                  <a:extLst>
                    <a:ext uri="{9D8B030D-6E8A-4147-A177-3AD203B41FA5}">
                      <a16:colId xmlns:a16="http://schemas.microsoft.com/office/drawing/2014/main" val="1838879499"/>
                    </a:ext>
                  </a:extLst>
                </a:gridCol>
                <a:gridCol w="1031517">
                  <a:extLst>
                    <a:ext uri="{9D8B030D-6E8A-4147-A177-3AD203B41FA5}">
                      <a16:colId xmlns:a16="http://schemas.microsoft.com/office/drawing/2014/main" val="2196968266"/>
                    </a:ext>
                  </a:extLst>
                </a:gridCol>
                <a:gridCol w="1375355">
                  <a:extLst>
                    <a:ext uri="{9D8B030D-6E8A-4147-A177-3AD203B41FA5}">
                      <a16:colId xmlns:a16="http://schemas.microsoft.com/office/drawing/2014/main" val="701240692"/>
                    </a:ext>
                  </a:extLst>
                </a:gridCol>
                <a:gridCol w="1209219">
                  <a:extLst>
                    <a:ext uri="{9D8B030D-6E8A-4147-A177-3AD203B41FA5}">
                      <a16:colId xmlns:a16="http://schemas.microsoft.com/office/drawing/2014/main" val="4167202541"/>
                    </a:ext>
                  </a:extLst>
                </a:gridCol>
                <a:gridCol w="1238372">
                  <a:extLst>
                    <a:ext uri="{9D8B030D-6E8A-4147-A177-3AD203B41FA5}">
                      <a16:colId xmlns:a16="http://schemas.microsoft.com/office/drawing/2014/main" val="698970820"/>
                    </a:ext>
                  </a:extLst>
                </a:gridCol>
              </a:tblGrid>
              <a:tr h="224300">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377019">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7019">
                <a:tc>
                  <a:txBody>
                    <a:bodyPr/>
                    <a:lstStyle/>
                    <a:p>
                      <a:pPr algn="r" fontAlgn="b"/>
                      <a:r>
                        <a:rPr lang="en-US" sz="1600" b="0" i="0" u="none" strike="noStrike">
                          <a:solidFill>
                            <a:srgbClr val="000000"/>
                          </a:solidFill>
                          <a:effectLst/>
                          <a:latin typeface="Calibri" panose="020F050202020403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7019">
                <a:tc>
                  <a:txBody>
                    <a:bodyPr/>
                    <a:lstStyle/>
                    <a:p>
                      <a:pPr algn="r" fontAlgn="b"/>
                      <a:r>
                        <a:rPr lang="en-US" sz="1600" b="0" i="0" u="none" strike="noStrike">
                          <a:solidFill>
                            <a:srgbClr val="000000"/>
                          </a:solidFill>
                          <a:effectLst/>
                          <a:latin typeface="Calibri" panose="020F050202020403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7019">
                <a:tc>
                  <a:txBody>
                    <a:bodyPr/>
                    <a:lstStyle/>
                    <a:p>
                      <a:pPr algn="r" fontAlgn="b"/>
                      <a:r>
                        <a:rPr lang="en-US" sz="1600" b="0" i="0" u="none" strike="noStrike">
                          <a:solidFill>
                            <a:srgbClr val="000000"/>
                          </a:solidFill>
                          <a:effectLst/>
                          <a:latin typeface="Calibri" panose="020F050202020403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7019">
                <a:tc>
                  <a:txBody>
                    <a:bodyPr/>
                    <a:lstStyle/>
                    <a:p>
                      <a:pPr algn="r" fontAlgn="b"/>
                      <a:r>
                        <a:rPr lang="en-US" sz="1600" b="0" i="0" u="none" strike="noStrike">
                          <a:solidFill>
                            <a:srgbClr val="000000"/>
                          </a:solidFill>
                          <a:effectLst/>
                          <a:latin typeface="Calibri" panose="020F050202020403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7019">
                <a:tc>
                  <a:txBody>
                    <a:bodyPr/>
                    <a:lstStyle/>
                    <a:p>
                      <a:pPr algn="r" fontAlgn="b"/>
                      <a:r>
                        <a:rPr lang="en-US" sz="1600" b="0" i="0" u="none" strike="noStrike">
                          <a:solidFill>
                            <a:srgbClr val="000000"/>
                          </a:solidFill>
                          <a:effectLst/>
                          <a:latin typeface="Calibri" panose="020F050202020403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7019">
                <a:tc>
                  <a:txBody>
                    <a:bodyPr/>
                    <a:lstStyle/>
                    <a:p>
                      <a:pPr algn="r" fontAlgn="b"/>
                      <a:r>
                        <a:rPr lang="en-US" sz="1600" b="0" i="0" u="none" strike="noStrike">
                          <a:solidFill>
                            <a:srgbClr val="000000"/>
                          </a:solidFill>
                          <a:effectLst/>
                          <a:latin typeface="Calibri" panose="020F050202020403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7019">
                <a:tc>
                  <a:txBody>
                    <a:bodyPr/>
                    <a:lstStyle/>
                    <a:p>
                      <a:pPr algn="r" fontAlgn="b"/>
                      <a:r>
                        <a:rPr lang="en-US" sz="1600" b="0" i="0" u="none" strike="noStrike">
                          <a:solidFill>
                            <a:srgbClr val="000000"/>
                          </a:solidFill>
                          <a:effectLst/>
                          <a:latin typeface="Calibri" panose="020F050202020403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7019">
                <a:tc>
                  <a:txBody>
                    <a:bodyPr/>
                    <a:lstStyle/>
                    <a:p>
                      <a:pPr algn="r" fontAlgn="b"/>
                      <a:r>
                        <a:rPr lang="en-US" sz="1600" b="0" i="0" u="none" strike="noStrike">
                          <a:solidFill>
                            <a:srgbClr val="000000"/>
                          </a:solidFill>
                          <a:effectLst/>
                          <a:latin typeface="Calibri" panose="020F050202020403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7019">
                <a:tc>
                  <a:txBody>
                    <a:bodyPr/>
                    <a:lstStyle/>
                    <a:p>
                      <a:pPr algn="r" fontAlgn="b"/>
                      <a:r>
                        <a:rPr lang="en-US" sz="1600" b="0" i="0" u="none" strike="noStrike">
                          <a:solidFill>
                            <a:srgbClr val="000000"/>
                          </a:solidFill>
                          <a:effectLst/>
                          <a:latin typeface="Calibri" panose="020F050202020403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077" y="5399029"/>
            <a:ext cx="5868219" cy="762106"/>
          </a:xfrm>
          <a:prstGeom prst="rect">
            <a:avLst/>
          </a:prstGeom>
        </p:spPr>
      </p:pic>
      <p:sp>
        <p:nvSpPr>
          <p:cNvPr id="7" name="Rectangle 6"/>
          <p:cNvSpPr/>
          <p:nvPr/>
        </p:nvSpPr>
        <p:spPr>
          <a:xfrm>
            <a:off x="8523705" y="1913885"/>
            <a:ext cx="3203074" cy="306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582526" y="2069432"/>
            <a:ext cx="303195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State : Categorical variable</a:t>
            </a:r>
          </a:p>
          <a:p>
            <a:pPr marL="285750" indent="-285750">
              <a:buFont typeface="Arial" panose="020B0604020202020204" pitchFamily="34" charset="0"/>
              <a:buChar char="•"/>
            </a:pPr>
            <a:r>
              <a:rPr lang="en-US" dirty="0" smtClean="0"/>
              <a:t>Dummy variables to replace the categorical variables.</a:t>
            </a:r>
            <a:endParaRPr lang="en-US" dirty="0"/>
          </a:p>
        </p:txBody>
      </p:sp>
    </p:spTree>
    <p:extLst>
      <p:ext uri="{BB962C8B-B14F-4D97-AF65-F5344CB8AC3E}">
        <p14:creationId xmlns:p14="http://schemas.microsoft.com/office/powerpoint/2010/main" val="3664849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cxnSp>
        <p:nvCxnSpPr>
          <p:cNvPr id="8" name="Straight Connector 7"/>
          <p:cNvCxnSpPr/>
          <p:nvPr/>
        </p:nvCxnSpPr>
        <p:spPr>
          <a:xfrm>
            <a:off x="5518491" y="1989221"/>
            <a:ext cx="1251285" cy="340980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5518491" y="1989221"/>
            <a:ext cx="1251285" cy="340980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0" name="Action Button: Help 19">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2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 Trap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 name="Action Button: Help 15">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Callout 6"/>
          <p:cNvSpPr/>
          <p:nvPr/>
        </p:nvSpPr>
        <p:spPr>
          <a:xfrm>
            <a:off x="1331496" y="1989221"/>
            <a:ext cx="7755016" cy="3208410"/>
          </a:xfrm>
          <a:prstGeom prst="cloudCallout">
            <a:avLst>
              <a:gd name="adj1" fmla="val 51504"/>
              <a:gd name="adj2" fmla="val 57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D3 = 1-(D1+D2</a:t>
            </a:r>
            <a:r>
              <a:rPr lang="en-US" sz="4400" dirty="0" smtClean="0"/>
              <a:t>)</a:t>
            </a:r>
          </a:p>
          <a:p>
            <a:pPr algn="ctr"/>
            <a:r>
              <a:rPr lang="en-US" sz="4400" dirty="0" smtClean="0"/>
              <a:t>So </a:t>
            </a:r>
            <a:r>
              <a:rPr lang="en-US" sz="4400" dirty="0" smtClean="0">
                <a:solidFill>
                  <a:schemeClr val="bg1">
                    <a:lumMod val="95000"/>
                  </a:schemeClr>
                </a:solidFill>
              </a:rPr>
              <a:t>always </a:t>
            </a:r>
            <a:r>
              <a:rPr lang="en-US" sz="4400" dirty="0" err="1" smtClean="0">
                <a:solidFill>
                  <a:schemeClr val="bg1">
                    <a:lumMod val="95000"/>
                  </a:schemeClr>
                </a:solidFill>
              </a:rPr>
              <a:t>eleminate</a:t>
            </a:r>
            <a:r>
              <a:rPr lang="en-US" sz="4400" dirty="0" smtClean="0">
                <a:solidFill>
                  <a:schemeClr val="bg1">
                    <a:lumMod val="95000"/>
                  </a:schemeClr>
                </a:solidFill>
              </a:rPr>
              <a:t> one dummy variable</a:t>
            </a:r>
            <a:endParaRPr lang="en-US" sz="4400" dirty="0">
              <a:solidFill>
                <a:schemeClr val="bg1">
                  <a:lumMod val="95000"/>
                </a:schemeClr>
              </a:solidFill>
            </a:endParaRPr>
          </a:p>
        </p:txBody>
      </p:sp>
    </p:spTree>
    <p:extLst>
      <p:ext uri="{BB962C8B-B14F-4D97-AF65-F5344CB8AC3E}">
        <p14:creationId xmlns:p14="http://schemas.microsoft.com/office/powerpoint/2010/main" val="424245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Building A Model</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To predict a value or we may have many proctors.(</a:t>
            </a:r>
            <a:r>
              <a:rPr lang="en-US" dirty="0" err="1" smtClean="0"/>
              <a:t>i.e</a:t>
            </a:r>
            <a:r>
              <a:rPr lang="en-US" dirty="0" smtClean="0"/>
              <a:t> X1,x2,x3,x4)</a:t>
            </a:r>
          </a:p>
          <a:p>
            <a:r>
              <a:rPr lang="en-US" dirty="0" smtClean="0"/>
              <a:t>But how much the proctors influence the predictor Is of use.</a:t>
            </a:r>
          </a:p>
          <a:p>
            <a:r>
              <a:rPr lang="en-US" dirty="0" smtClean="0"/>
              <a:t>  All the Factors many not have much impact of the required profits.</a:t>
            </a:r>
          </a:p>
          <a:p>
            <a:r>
              <a:rPr lang="en-US" dirty="0" smtClean="0"/>
              <a:t>So few may have to be eliminated.</a:t>
            </a:r>
          </a:p>
          <a:p>
            <a:r>
              <a:rPr lang="en-US" dirty="0" smtClean="0"/>
              <a:t>Few other reasons are from the assumptions.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7341" y="3183645"/>
            <a:ext cx="4711865" cy="597073"/>
          </a:xfrm>
          <a:prstGeom prst="rect">
            <a:avLst/>
          </a:prstGeom>
        </p:spPr>
      </p:pic>
    </p:spTree>
    <p:extLst>
      <p:ext uri="{BB962C8B-B14F-4D97-AF65-F5344CB8AC3E}">
        <p14:creationId xmlns:p14="http://schemas.microsoft.com/office/powerpoint/2010/main" val="6939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Building A Model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5400" dirty="0" smtClean="0"/>
              <a:t>Methods to Build the models</a:t>
            </a:r>
          </a:p>
          <a:p>
            <a:pPr lvl="1"/>
            <a:r>
              <a:rPr lang="en-US" sz="3600" dirty="0" smtClean="0"/>
              <a:t>All –in</a:t>
            </a:r>
          </a:p>
          <a:p>
            <a:pPr lvl="1"/>
            <a:r>
              <a:rPr lang="en-US" sz="3600" dirty="0" smtClean="0"/>
              <a:t>Step wise Regression Models</a:t>
            </a:r>
          </a:p>
          <a:p>
            <a:pPr lvl="2"/>
            <a:r>
              <a:rPr lang="en-US" sz="3600" dirty="0" smtClean="0"/>
              <a:t>Backward Elimination</a:t>
            </a:r>
          </a:p>
          <a:p>
            <a:pPr lvl="2"/>
            <a:r>
              <a:rPr lang="en-US" sz="3600" dirty="0" smtClean="0"/>
              <a:t>Forward Selection</a:t>
            </a:r>
          </a:p>
          <a:p>
            <a:pPr lvl="2"/>
            <a:r>
              <a:rPr lang="en-US" sz="3600" dirty="0" smtClean="0"/>
              <a:t>Bidirectional Elimination</a:t>
            </a:r>
          </a:p>
          <a:p>
            <a:pPr lvl="1"/>
            <a:r>
              <a:rPr lang="en-US" sz="3600" dirty="0" smtClean="0"/>
              <a:t>Score Comparison</a:t>
            </a:r>
          </a:p>
          <a:p>
            <a:pPr marL="0" indent="0">
              <a:buNone/>
            </a:pPr>
            <a:endParaRPr lang="en-US" sz="3600" dirty="0"/>
          </a:p>
        </p:txBody>
      </p:sp>
    </p:spTree>
    <p:extLst>
      <p:ext uri="{BB962C8B-B14F-4D97-AF65-F5344CB8AC3E}">
        <p14:creationId xmlns:p14="http://schemas.microsoft.com/office/powerpoint/2010/main" val="237976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A6DA75F-FDD1-4906-ABA7-049C4286B20F}" vid="{F9FD41C8-64B9-401A-8FC9-4BEBFBB11585}"/>
    </a:ext>
  </a:extLst>
</a:theme>
</file>

<file path=docProps/app.xml><?xml version="1.0" encoding="utf-8"?>
<Properties xmlns="http://schemas.openxmlformats.org/officeDocument/2006/extended-properties" xmlns:vt="http://schemas.openxmlformats.org/officeDocument/2006/docPropsVTypes">
  <Template>SP</Template>
  <TotalTime>272</TotalTime>
  <Words>1509</Words>
  <Application>Microsoft Office PowerPoint</Application>
  <PresentationFormat>Widescreen</PresentationFormat>
  <Paragraphs>427</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SP</vt:lpstr>
      <vt:lpstr>Multiple linear Regression</vt:lpstr>
      <vt:lpstr>Multiple linear Regression</vt:lpstr>
      <vt:lpstr>Multiple linear Regression</vt:lpstr>
      <vt:lpstr>Multiple linear Regression</vt:lpstr>
      <vt:lpstr>Dummy Variables</vt:lpstr>
      <vt:lpstr>Dummy Variables</vt:lpstr>
      <vt:lpstr>Dummy Variables Trap</vt:lpstr>
      <vt:lpstr>Building A Model</vt:lpstr>
      <vt:lpstr>Building A Model</vt:lpstr>
      <vt:lpstr>Backward Elimination </vt:lpstr>
      <vt:lpstr>Forward Selection</vt:lpstr>
      <vt:lpstr>Bi-Directional Elimination</vt:lpstr>
      <vt:lpstr>Backward elimination</vt:lpstr>
      <vt:lpstr>Backward elimination</vt:lpstr>
      <vt:lpstr>Encoding categorical data</vt:lpstr>
      <vt:lpstr>Avoiding the Dummy Variable Trap</vt:lpstr>
      <vt:lpstr>Splitting the dataset into the Training set and Test set</vt:lpstr>
      <vt:lpstr>Fitting Multiple Linear Regression to the Training set</vt:lpstr>
      <vt:lpstr>Building the optimal model using Backward Elimination</vt:lpstr>
      <vt:lpstr>Building the optimal model using Backward Elimination</vt:lpstr>
      <vt:lpstr>Building the optimal model using Backward Elimination</vt:lpstr>
      <vt:lpstr>Building the optimal model using Backward Elimination</vt:lpstr>
      <vt:lpstr>Building the optimal model using Backward Elimination</vt:lpstr>
      <vt:lpstr>PowerPoint Presentation</vt:lpstr>
      <vt:lpstr>PowerPoint Presentation</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Ashila, Sai Prasad</dc:creator>
  <cp:lastModifiedBy>Ashila, Sai Prasad</cp:lastModifiedBy>
  <cp:revision>127</cp:revision>
  <dcterms:created xsi:type="dcterms:W3CDTF">2019-01-04T15:08:23Z</dcterms:created>
  <dcterms:modified xsi:type="dcterms:W3CDTF">2019-01-15T16:54:48Z</dcterms:modified>
</cp:coreProperties>
</file>