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86872-3F60-BF45-BE60-778D5444D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488619"/>
            <a:ext cx="4876800" cy="1075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UBER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1A2A-FD1E-9B2F-E2F9-683CDEC6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748406"/>
            <a:ext cx="7315200" cy="344625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Group 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Darpankumar</a:t>
            </a:r>
            <a:r>
              <a:rPr lang="en-US" dirty="0"/>
              <a:t> </a:t>
            </a:r>
            <a:r>
              <a:rPr lang="en-US" dirty="0" err="1"/>
              <a:t>Jiyani</a:t>
            </a:r>
            <a:r>
              <a:rPr lang="en-US" dirty="0"/>
              <a:t> - 017536623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Sai Prasad </a:t>
            </a:r>
            <a:r>
              <a:rPr lang="en-US" dirty="0" err="1"/>
              <a:t>Thalluri</a:t>
            </a:r>
            <a:r>
              <a:rPr lang="en-US" dirty="0"/>
              <a:t> - 017512781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Manjot</a:t>
            </a:r>
            <a:r>
              <a:rPr lang="en-US" dirty="0"/>
              <a:t> Singh - 017557462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Saqib Chowdhury - 017514978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D79B5-DB0B-40A2-938D-E785FDD7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32" r="3" b="13089"/>
          <a:stretch/>
        </p:blipFill>
        <p:spPr>
          <a:xfrm>
            <a:off x="8953499" y="-5040"/>
            <a:ext cx="3242305" cy="2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8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3569C8-0F3D-4050-94E9-266BC2A8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76900" cy="480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CD9D9-5593-C17F-E338-EBF5F775ECDE}"/>
              </a:ext>
            </a:extLst>
          </p:cNvPr>
          <p:cNvSpPr txBox="1"/>
          <p:nvPr/>
        </p:nvSpPr>
        <p:spPr>
          <a:xfrm>
            <a:off x="785778" y="634748"/>
            <a:ext cx="4091023" cy="26109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Database Schema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A79A4B9F-A5EE-09AE-E445-3320477E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2" r="10308"/>
          <a:stretch/>
        </p:blipFill>
        <p:spPr>
          <a:xfrm>
            <a:off x="5861154" y="224245"/>
            <a:ext cx="6018551" cy="61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A828-E69F-2DDC-C9DA-D4B8C1D93711}"/>
              </a:ext>
            </a:extLst>
          </p:cNvPr>
          <p:cNvSpPr txBox="1"/>
          <p:nvPr/>
        </p:nvSpPr>
        <p:spPr>
          <a:xfrm>
            <a:off x="800100" y="2057400"/>
            <a:ext cx="3695700" cy="156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System Architecture Design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47DA6-2372-411B-8C6A-854448DC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35" y="1178452"/>
            <a:ext cx="7102319" cy="4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F9607-41E1-0317-DA1F-6F164E570A2E}"/>
              </a:ext>
            </a:extLst>
          </p:cNvPr>
          <p:cNvSpPr txBox="1"/>
          <p:nvPr/>
        </p:nvSpPr>
        <p:spPr>
          <a:xfrm>
            <a:off x="1554593" y="489105"/>
            <a:ext cx="9282979" cy="1079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Pricing Algorithm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E705-0765-B4EC-6A38-E5ED042DFE20}"/>
              </a:ext>
            </a:extLst>
          </p:cNvPr>
          <p:cNvSpPr txBox="1"/>
          <p:nvPr/>
        </p:nvSpPr>
        <p:spPr>
          <a:xfrm>
            <a:off x="1941227" y="2218544"/>
            <a:ext cx="8612474" cy="406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Models Evaluated: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 Linear Regression</a:t>
            </a:r>
            <a:r>
              <a:rPr lang="en-US" sz="1600" b="0" i="0" dirty="0">
                <a:effectLst/>
              </a:rPr>
              <a:t>: Used as a baseline; performed poorly due to inability to capture non-linear relationships.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 Random Forest Regressor</a:t>
            </a:r>
            <a:r>
              <a:rPr lang="en-US" sz="1600" b="0" i="0" dirty="0">
                <a:effectLst/>
              </a:rPr>
              <a:t>: Best model with lowest MSE (31.87) and highest R² (0.70</a:t>
            </a:r>
            <a:r>
              <a:rPr lang="en-US" sz="1600" dirty="0"/>
              <a:t>02</a:t>
            </a:r>
            <a:r>
              <a:rPr lang="en-US" sz="1600" b="0" i="0" dirty="0">
                <a:effectLst/>
              </a:rPr>
              <a:t>); effectively handles non-linear dependencies and outliers.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XGBoost</a:t>
            </a:r>
            <a:r>
              <a:rPr lang="en-US" sz="1600" b="0" i="0" dirty="0">
                <a:effectLst/>
              </a:rPr>
              <a:t>: Runner-up with MSE (33.23) and R² (0.6841); faster and scalable, ideal for large datasets.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 Gradient Boosting</a:t>
            </a:r>
            <a:r>
              <a:rPr lang="en-US" sz="1600" b="0" i="0" dirty="0">
                <a:effectLst/>
              </a:rPr>
              <a:t>: Good performance but slightly lower accuracy (MSE: 36.38, R²: 0.6578).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 Decision Tree</a:t>
            </a:r>
            <a:r>
              <a:rPr lang="en-US" sz="1600" b="0" i="0" dirty="0">
                <a:effectLst/>
              </a:rPr>
              <a:t>: Moderate performance (MSE: 49.47, R²: 0.5348); prone to overfitting.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30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55514-2C5C-7594-C667-88D8C64D828D}"/>
              </a:ext>
            </a:extLst>
          </p:cNvPr>
          <p:cNvSpPr txBox="1"/>
          <p:nvPr/>
        </p:nvSpPr>
        <p:spPr>
          <a:xfrm>
            <a:off x="1634494" y="488617"/>
            <a:ext cx="4876800" cy="107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Random Forest?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57B9A-AB64-F3FD-586F-06152DA39585}"/>
              </a:ext>
            </a:extLst>
          </p:cNvPr>
          <p:cNvSpPr txBox="1"/>
          <p:nvPr/>
        </p:nvSpPr>
        <p:spPr>
          <a:xfrm>
            <a:off x="1638300" y="2748406"/>
            <a:ext cx="7315200" cy="344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gives accurate and reliable predictions.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works well with complex, non-linear data.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avoids overfitting by combining multiple decision trees.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is robust to outliers and missing data.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helps in understanding which factors affect pricing the most.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Vibrant green forest">
            <a:extLst>
              <a:ext uri="{FF2B5EF4-FFF2-40B4-BE49-F238E27FC236}">
                <a16:creationId xmlns:a16="http://schemas.microsoft.com/office/drawing/2014/main" id="{B1003612-8B51-338C-94F5-AD2A3AD2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9" r="3" b="1438"/>
          <a:stretch/>
        </p:blipFill>
        <p:spPr>
          <a:xfrm>
            <a:off x="8953499" y="-5040"/>
            <a:ext cx="3242305" cy="2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0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685800"/>
            <a:ext cx="1139190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FE7B9-168D-C585-B66A-822C35475E7C}"/>
              </a:ext>
            </a:extLst>
          </p:cNvPr>
          <p:cNvSpPr txBox="1"/>
          <p:nvPr/>
        </p:nvSpPr>
        <p:spPr>
          <a:xfrm>
            <a:off x="7165299" y="2057400"/>
            <a:ext cx="5008784" cy="1015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Scalability/Performance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0B83D-1AD2-040A-C2A5-432FB9D51EF3}"/>
              </a:ext>
            </a:extLst>
          </p:cNvPr>
          <p:cNvSpPr txBox="1"/>
          <p:nvPr/>
        </p:nvSpPr>
        <p:spPr>
          <a:xfrm>
            <a:off x="7349784" y="3429000"/>
            <a:ext cx="4076699" cy="94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200" cap="all" spc="200" dirty="0"/>
              <a:t>The above Aggregate graph shows average response time for each page/endpoint in milli seconds</a:t>
            </a:r>
          </a:p>
        </p:txBody>
      </p:sp>
      <p:pic>
        <p:nvPicPr>
          <p:cNvPr id="4" name="Picture 3" descr="A graph showing the number of red squares&#10;&#10;Description automatically generated with medium confidence">
            <a:extLst>
              <a:ext uri="{FF2B5EF4-FFF2-40B4-BE49-F238E27FC236}">
                <a16:creationId xmlns:a16="http://schemas.microsoft.com/office/drawing/2014/main" id="{AD7CD1F2-C091-D5C4-272F-70A75A17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1631918"/>
            <a:ext cx="4840625" cy="35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658BF5AE-47B1-C8B6-8A7B-1BCEB27A2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75" y="409310"/>
            <a:ext cx="5764178" cy="4287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954A4-6B47-38A1-1039-ED1A096236BD}"/>
              </a:ext>
            </a:extLst>
          </p:cNvPr>
          <p:cNvSpPr txBox="1"/>
          <p:nvPr/>
        </p:nvSpPr>
        <p:spPr>
          <a:xfrm>
            <a:off x="1517863" y="5207170"/>
            <a:ext cx="915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SQL Caching Redis was used as a Distributed Cache: Redis can improve latencies by serving reads from the cache rather than querying the database for every request.</a:t>
            </a:r>
          </a:p>
        </p:txBody>
      </p:sp>
    </p:spTree>
    <p:extLst>
      <p:ext uri="{BB962C8B-B14F-4D97-AF65-F5344CB8AC3E}">
        <p14:creationId xmlns:p14="http://schemas.microsoft.com/office/powerpoint/2010/main" val="13991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26BBB073-56BC-0C56-98F7-3B0BC09D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70" y="542167"/>
            <a:ext cx="6161853" cy="3931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3090B-5986-8879-862B-6EB897A8A85E}"/>
              </a:ext>
            </a:extLst>
          </p:cNvPr>
          <p:cNvSpPr txBox="1"/>
          <p:nvPr/>
        </p:nvSpPr>
        <p:spPr>
          <a:xfrm>
            <a:off x="1491269" y="4845092"/>
            <a:ext cx="939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Avenir Next LT Pro Light (Body)"/>
              </a:rPr>
              <a:t>Kafka reduces response time by enabling asynchronous task handling. It ensures that user-facing APIs remain fast and responsive, even under heavy workloads, by offloading non-critical tasks and efficiently managing background processes.</a:t>
            </a:r>
            <a:endParaRPr lang="en-US" dirty="0">
              <a:latin typeface="Avenir Next LT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066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FB7124-993E-4CF3-A0CA-A32DF6CC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4F4EA-6586-4537-8435-1C89CECA2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4152"/>
            <a:ext cx="4876800" cy="412969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6CA16-7B90-AF50-428F-0AF20A7D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057400"/>
            <a:ext cx="3695700" cy="156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AF9D638-B199-5C3A-57BE-901F0687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467" y="685800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15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0"/>
      </a:accent1>
      <a:accent2>
        <a:srgbClr val="B89D7A"/>
      </a:accent2>
      <a:accent3>
        <a:srgbClr val="A6A57E"/>
      </a:accent3>
      <a:accent4>
        <a:srgbClr val="96AB75"/>
      </a:accent4>
      <a:accent5>
        <a:srgbClr val="8BAD83"/>
      </a:accent5>
      <a:accent6>
        <a:srgbClr val="77AF84"/>
      </a:accent6>
      <a:hlink>
        <a:srgbClr val="5A8C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275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Avenir Next LT Pro Light (Body)</vt:lpstr>
      <vt:lpstr>EncaseVTI</vt:lpstr>
      <vt:lpstr>UBER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Darpan Jiyani</dc:creator>
  <cp:lastModifiedBy>sai prasad thalluri</cp:lastModifiedBy>
  <cp:revision>6</cp:revision>
  <dcterms:created xsi:type="dcterms:W3CDTF">2024-12-02T05:25:06Z</dcterms:created>
  <dcterms:modified xsi:type="dcterms:W3CDTF">2024-12-02T11:50:52Z</dcterms:modified>
</cp:coreProperties>
</file>