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3" r:id="rId7"/>
    <p:sldId id="259" r:id="rId8"/>
  </p:sldIdLst>
  <p:sldSz cx="12192000" cy="6858000"/>
  <p:notesSz cx="6858000" cy="9144000"/>
  <p:embeddedFontLst>
    <p:embeddedFont>
      <p:font typeface="Lato Black" panose="020F0502020204030203" pitchFamily="34" charset="0"/>
      <p:bold r:id="rId10"/>
      <p:boldItalic r:id="rId11"/>
    </p:embeddedFon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00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20388" y="3658993"/>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424727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 (B-tech or M-tech)</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Degree(Bachelor Of Computer Science)</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600" b="0" i="0" dirty="0">
                <a:solidFill>
                  <a:srgbClr val="0D0D0D"/>
                </a:solidFill>
                <a:effectLst/>
                <a:latin typeface="Times New Roman" panose="02020603050405020304" pitchFamily="18" charset="0"/>
                <a:cs typeface="Times New Roman" panose="02020603050405020304" pitchFamily="18" charset="0"/>
              </a:rPr>
              <a:t>As an AI, I don't have personal desires or motivations like humans do. However, I'm designed to be proficient in a wide range of topics, including data science, to assist users like you with questions and tasks related to this field. My aim is to provide accurate information and insights to help users understand and work with data effectively. So, while I don't "want" to learn data science, I'm certainly equipped to help others learn about it!</a:t>
            </a:r>
            <a:endPar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No</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b="0" i="0" dirty="0">
                <a:effectLst/>
                <a:latin typeface="Times New Roman" panose="02020603050405020304" pitchFamily="18" charset="0"/>
                <a:cs typeface="Times New Roman" panose="02020603050405020304" pitchFamily="18" charset="0"/>
              </a:rPr>
              <a:t>linkedin.com/in/</a:t>
            </a:r>
            <a:r>
              <a:rPr lang="en-IN" sz="2400" b="0" i="0" dirty="0" err="1">
                <a:effectLst/>
                <a:latin typeface="Times New Roman" panose="02020603050405020304" pitchFamily="18" charset="0"/>
                <a:cs typeface="Times New Roman" panose="02020603050405020304" pitchFamily="18" charset="0"/>
              </a:rPr>
              <a:t>sai-prasanna-basava</a:t>
            </a:r>
            <a:r>
              <a:rPr lang="en-IN" sz="2400" b="0" i="0" dirty="0">
                <a:effectLst/>
                <a:latin typeface="Times New Roman" panose="02020603050405020304" pitchFamily="18" charset="0"/>
                <a:cs typeface="Times New Roman" panose="02020603050405020304" pitchFamily="18" charset="0"/>
              </a:rPr>
              <a:t>/ </a:t>
            </a: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github.com/</a:t>
            </a: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saiprasannabasava</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0CFD-249C-0592-D8E7-E5F76D3EEF19}"/>
              </a:ext>
            </a:extLst>
          </p:cNvPr>
          <p:cNvSpPr>
            <a:spLocks noGrp="1"/>
          </p:cNvSpPr>
          <p:nvPr>
            <p:ph type="title"/>
          </p:nvPr>
        </p:nvSpPr>
        <p:spPr>
          <a:xfrm>
            <a:off x="2733367" y="245806"/>
            <a:ext cx="2487562" cy="68991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400" dirty="0"/>
              <a:t> </a:t>
            </a:r>
            <a:br>
              <a:rPr lang="en-US" sz="2400" dirty="0"/>
            </a:br>
            <a:r>
              <a:rPr lang="en-US" sz="2400" dirty="0">
                <a:latin typeface="Times New Roman" panose="02020603050405020304" pitchFamily="18" charset="0"/>
                <a:cs typeface="Times New Roman" panose="02020603050405020304" pitchFamily="18" charset="0"/>
              </a:rPr>
              <a:t>Univariate Analysis:</a:t>
            </a:r>
            <a:br>
              <a:rPr lang="en-US" sz="2400" dirty="0"/>
            </a:br>
            <a:endParaRPr lang="en-IN" sz="2400" dirty="0"/>
          </a:p>
        </p:txBody>
      </p:sp>
      <p:sp>
        <p:nvSpPr>
          <p:cNvPr id="3" name="Text Placeholder 2">
            <a:extLst>
              <a:ext uri="{FF2B5EF4-FFF2-40B4-BE49-F238E27FC236}">
                <a16:creationId xmlns:a16="http://schemas.microsoft.com/office/drawing/2014/main" id="{26F012A5-18BB-C959-A5CF-DEB43CEFBC81}"/>
              </a:ext>
            </a:extLst>
          </p:cNvPr>
          <p:cNvSpPr>
            <a:spLocks noGrp="1"/>
          </p:cNvSpPr>
          <p:nvPr>
            <p:ph type="body" idx="1"/>
          </p:nvPr>
        </p:nvSpPr>
        <p:spPr>
          <a:xfrm>
            <a:off x="838200" y="7812993"/>
            <a:ext cx="10515600" cy="524762"/>
          </a:xfrm>
        </p:spPr>
        <p:txBody>
          <a:bodyPr>
            <a:normAutofit fontScale="92500" lnSpcReduction="20000"/>
          </a:bodyPr>
          <a:lstStyle/>
          <a:p>
            <a:endParaRPr lang="en-IN" dirty="0"/>
          </a:p>
        </p:txBody>
      </p:sp>
      <p:pic>
        <p:nvPicPr>
          <p:cNvPr id="7" name="Picture 6">
            <a:extLst>
              <a:ext uri="{FF2B5EF4-FFF2-40B4-BE49-F238E27FC236}">
                <a16:creationId xmlns:a16="http://schemas.microsoft.com/office/drawing/2014/main" id="{54B15337-F155-4712-9904-541E9A692B7C}"/>
              </a:ext>
            </a:extLst>
          </p:cNvPr>
          <p:cNvPicPr>
            <a:picLocks noChangeAspect="1"/>
          </p:cNvPicPr>
          <p:nvPr/>
        </p:nvPicPr>
        <p:blipFill>
          <a:blip r:embed="rId3"/>
          <a:stretch>
            <a:fillRect/>
          </a:stretch>
        </p:blipFill>
        <p:spPr>
          <a:xfrm>
            <a:off x="511277" y="1027906"/>
            <a:ext cx="2998839" cy="1917290"/>
          </a:xfrm>
          <a:prstGeom prst="rect">
            <a:avLst/>
          </a:prstGeom>
        </p:spPr>
      </p:pic>
      <p:pic>
        <p:nvPicPr>
          <p:cNvPr id="9" name="Picture 8">
            <a:extLst>
              <a:ext uri="{FF2B5EF4-FFF2-40B4-BE49-F238E27FC236}">
                <a16:creationId xmlns:a16="http://schemas.microsoft.com/office/drawing/2014/main" id="{69446DFF-9669-987D-E72F-EFB8BD8AA701}"/>
              </a:ext>
            </a:extLst>
          </p:cNvPr>
          <p:cNvPicPr>
            <a:picLocks noChangeAspect="1"/>
          </p:cNvPicPr>
          <p:nvPr/>
        </p:nvPicPr>
        <p:blipFill>
          <a:blip r:embed="rId4"/>
          <a:stretch>
            <a:fillRect/>
          </a:stretch>
        </p:blipFill>
        <p:spPr>
          <a:xfrm>
            <a:off x="598904" y="2945196"/>
            <a:ext cx="2998839" cy="1681750"/>
          </a:xfrm>
          <a:prstGeom prst="rect">
            <a:avLst/>
          </a:prstGeom>
        </p:spPr>
      </p:pic>
      <p:pic>
        <p:nvPicPr>
          <p:cNvPr id="11" name="Picture 10">
            <a:extLst>
              <a:ext uri="{FF2B5EF4-FFF2-40B4-BE49-F238E27FC236}">
                <a16:creationId xmlns:a16="http://schemas.microsoft.com/office/drawing/2014/main" id="{5728554E-F9FD-49F9-443D-6A16A89C22EF}"/>
              </a:ext>
            </a:extLst>
          </p:cNvPr>
          <p:cNvPicPr>
            <a:picLocks noChangeAspect="1"/>
          </p:cNvPicPr>
          <p:nvPr/>
        </p:nvPicPr>
        <p:blipFill>
          <a:blip r:embed="rId5"/>
          <a:stretch>
            <a:fillRect/>
          </a:stretch>
        </p:blipFill>
        <p:spPr>
          <a:xfrm>
            <a:off x="324464" y="4733532"/>
            <a:ext cx="3185652" cy="1759344"/>
          </a:xfrm>
          <a:prstGeom prst="rect">
            <a:avLst/>
          </a:prstGeom>
        </p:spPr>
      </p:pic>
      <p:sp>
        <p:nvSpPr>
          <p:cNvPr id="12" name="Rectangle 11">
            <a:extLst>
              <a:ext uri="{FF2B5EF4-FFF2-40B4-BE49-F238E27FC236}">
                <a16:creationId xmlns:a16="http://schemas.microsoft.com/office/drawing/2014/main" id="{CEF5D718-F104-40E2-6BC5-52F2EC612ECA}"/>
              </a:ext>
            </a:extLst>
          </p:cNvPr>
          <p:cNvSpPr/>
          <p:nvPr/>
        </p:nvSpPr>
        <p:spPr>
          <a:xfrm>
            <a:off x="4375355" y="1179870"/>
            <a:ext cx="719721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histogram visualizes the distribution of values in the "10percentage" column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The x-axis represents the "10percentage" values, while the height of each bar indicates the frequency of occurrence of those values in the dataset. The plot provides insights into the spread and concentration of data points for the variable "10percentage".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B29546C-B1A0-C4F5-EAB0-96AEF7A6742D}"/>
              </a:ext>
            </a:extLst>
          </p:cNvPr>
          <p:cNvSpPr/>
          <p:nvPr/>
        </p:nvSpPr>
        <p:spPr>
          <a:xfrm>
            <a:off x="4375354" y="3128449"/>
            <a:ext cx="734469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created using </a:t>
            </a:r>
            <a:r>
              <a:rPr lang="en-US" b="0" i="0" dirty="0" err="1">
                <a:solidFill>
                  <a:srgbClr val="000000"/>
                </a:solidFill>
                <a:effectLst/>
                <a:latin typeface="Times New Roman" panose="02020603050405020304" pitchFamily="18" charset="0"/>
                <a:cs typeface="Times New Roman" panose="02020603050405020304" pitchFamily="18" charset="0"/>
              </a:rPr>
              <a:t>seaborn's</a:t>
            </a:r>
            <a:r>
              <a:rPr lang="en-US" b="0" i="0" dirty="0">
                <a:solidFill>
                  <a:srgbClr val="000000"/>
                </a:solidFill>
                <a:effectLst/>
                <a:latin typeface="Times New Roman" panose="02020603050405020304" pitchFamily="18" charset="0"/>
                <a:cs typeface="Times New Roman" panose="02020603050405020304" pitchFamily="18" charset="0"/>
              </a:rPr>
              <a:t> boxplot function, visualizes the distribution of salaries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box in the plot represents the interquartile range (IQR) of the salary data, with the median salary marked by a line inside the box. The whiskers extend to show the range of salaries within 1.5 times the IQR. Any outliers beyond this range are plotted individually. By labeling the x-axis as "Salary", the plot is appropriately annotated for clarity.</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D146AC3-8B23-11A8-9FC0-F20FA3AE6E51}"/>
              </a:ext>
            </a:extLst>
          </p:cNvPr>
          <p:cNvSpPr/>
          <p:nvPr/>
        </p:nvSpPr>
        <p:spPr>
          <a:xfrm>
            <a:off x="4581832" y="4876735"/>
            <a:ext cx="7138219"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a:t>
            </a:r>
            <a:r>
              <a:rPr lang="en-US" b="0" i="0" dirty="0" err="1">
                <a:solidFill>
                  <a:srgbClr val="000000"/>
                </a:solidFill>
                <a:effectLst/>
                <a:latin typeface="Times New Roman" panose="02020603050405020304" pitchFamily="18" charset="0"/>
                <a:cs typeface="Times New Roman" panose="02020603050405020304" pitchFamily="18" charset="0"/>
              </a:rPr>
              <a:t>countplot</a:t>
            </a:r>
            <a:r>
              <a:rPr lang="en-US" b="0" i="0" dirty="0">
                <a:solidFill>
                  <a:srgbClr val="000000"/>
                </a:solidFill>
                <a:effectLst/>
                <a:latin typeface="Times New Roman" panose="02020603050405020304" pitchFamily="18" charset="0"/>
                <a:cs typeface="Times New Roman" panose="02020603050405020304" pitchFamily="18" charset="0"/>
              </a:rPr>
              <a:t> visualizes the frequency distribution of gender categories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bar represents the count of occurrences for each gender category. The x-axis is labeled as "Gender" to denote the variable being plotted, while the y-axis represents the frequency of occurrences. This graph provides a clear comparison of the number of data points for each gender category, facilitating quick insights into the distribution of gender within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8A5-DDD7-7F25-7394-A2E4C03F2798}"/>
              </a:ext>
            </a:extLst>
          </p:cNvPr>
          <p:cNvSpPr>
            <a:spLocks noGrp="1"/>
          </p:cNvSpPr>
          <p:nvPr>
            <p:ph type="title"/>
          </p:nvPr>
        </p:nvSpPr>
        <p:spPr>
          <a:xfrm>
            <a:off x="2824316" y="420328"/>
            <a:ext cx="2871021" cy="667262"/>
          </a:xfrm>
        </p:spPr>
        <p:txBody>
          <a:bodyPr>
            <a:normAutofit/>
          </a:bodyPr>
          <a:lstStyle/>
          <a:p>
            <a:r>
              <a:rPr lang="en-US" sz="2400" dirty="0">
                <a:latin typeface="Times New Roman" panose="02020603050405020304" pitchFamily="18" charset="0"/>
                <a:cs typeface="Times New Roman" panose="02020603050405020304" pitchFamily="18" charset="0"/>
              </a:rPr>
              <a:t>Bi-Variate Analysis :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4C975A-5E27-00DC-436F-FCCA605FF6F7}"/>
              </a:ext>
            </a:extLst>
          </p:cNvPr>
          <p:cNvPicPr>
            <a:picLocks noChangeAspect="1"/>
          </p:cNvPicPr>
          <p:nvPr/>
        </p:nvPicPr>
        <p:blipFill>
          <a:blip r:embed="rId2"/>
          <a:stretch>
            <a:fillRect/>
          </a:stretch>
        </p:blipFill>
        <p:spPr>
          <a:xfrm>
            <a:off x="422788" y="1370934"/>
            <a:ext cx="3028336" cy="1789471"/>
          </a:xfrm>
          <a:prstGeom prst="rect">
            <a:avLst/>
          </a:prstGeom>
        </p:spPr>
      </p:pic>
      <p:pic>
        <p:nvPicPr>
          <p:cNvPr id="6" name="Picture 5">
            <a:extLst>
              <a:ext uri="{FF2B5EF4-FFF2-40B4-BE49-F238E27FC236}">
                <a16:creationId xmlns:a16="http://schemas.microsoft.com/office/drawing/2014/main" id="{C0E9DF61-7A97-4F58-42C8-5337A5207ED9}"/>
              </a:ext>
            </a:extLst>
          </p:cNvPr>
          <p:cNvPicPr>
            <a:picLocks noChangeAspect="1"/>
          </p:cNvPicPr>
          <p:nvPr/>
        </p:nvPicPr>
        <p:blipFill>
          <a:blip r:embed="rId3"/>
          <a:stretch>
            <a:fillRect/>
          </a:stretch>
        </p:blipFill>
        <p:spPr>
          <a:xfrm>
            <a:off x="678424" y="3036836"/>
            <a:ext cx="2871021" cy="2031693"/>
          </a:xfrm>
          <a:prstGeom prst="rect">
            <a:avLst/>
          </a:prstGeom>
        </p:spPr>
      </p:pic>
      <p:pic>
        <p:nvPicPr>
          <p:cNvPr id="8" name="Picture 7">
            <a:extLst>
              <a:ext uri="{FF2B5EF4-FFF2-40B4-BE49-F238E27FC236}">
                <a16:creationId xmlns:a16="http://schemas.microsoft.com/office/drawing/2014/main" id="{ADF4C1C8-D5EC-311E-BB50-905606138630}"/>
              </a:ext>
            </a:extLst>
          </p:cNvPr>
          <p:cNvPicPr>
            <a:picLocks noChangeAspect="1"/>
          </p:cNvPicPr>
          <p:nvPr/>
        </p:nvPicPr>
        <p:blipFill>
          <a:blip r:embed="rId4"/>
          <a:stretch>
            <a:fillRect/>
          </a:stretch>
        </p:blipFill>
        <p:spPr>
          <a:xfrm>
            <a:off x="678424" y="5068529"/>
            <a:ext cx="2871022" cy="1627239"/>
          </a:xfrm>
          <a:prstGeom prst="rect">
            <a:avLst/>
          </a:prstGeom>
        </p:spPr>
      </p:pic>
      <p:sp>
        <p:nvSpPr>
          <p:cNvPr id="9" name="Rectangle 8">
            <a:extLst>
              <a:ext uri="{FF2B5EF4-FFF2-40B4-BE49-F238E27FC236}">
                <a16:creationId xmlns:a16="http://schemas.microsoft.com/office/drawing/2014/main" id="{22C9300D-E95E-15A0-9695-061EAF03103E}"/>
              </a:ext>
            </a:extLst>
          </p:cNvPr>
          <p:cNvSpPr/>
          <p:nvPr/>
        </p:nvSpPr>
        <p:spPr>
          <a:xfrm>
            <a:off x="4139381" y="1370933"/>
            <a:ext cx="7551174" cy="144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scatterplot visualizes the relationship between two variables, "10percentage" and "12percentage",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point on the plot represents an individual data entry, with the x-axis corresponding to the "10percentage" values and the y-axis corresponding to the "12percentage" values. By examining the distribution of points, one can assess any patterns or trends between these two variables. The x-axis and y-axis are appropriately labeled as "10percentage" and "12percentage" respectively, providing clarity to the plot.</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E9BA1A7-B174-CA87-173F-826249DB02CA}"/>
              </a:ext>
            </a:extLst>
          </p:cNvPr>
          <p:cNvSpPr/>
          <p:nvPr/>
        </p:nvSpPr>
        <p:spPr>
          <a:xfrm>
            <a:off x="4336026" y="3429000"/>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illustrates the frequency distribution of degrees across genders, using a stacked bar chart. The data is organized by gender on the y-axis and degree on the x-axis. Each bar is segmented to represent the proportion of each degree category within each gender group</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5D990A3-74B3-59E2-E8E9-98EE1B9BCC84}"/>
              </a:ext>
            </a:extLst>
          </p:cNvPr>
          <p:cNvSpPr/>
          <p:nvPr/>
        </p:nvSpPr>
        <p:spPr>
          <a:xfrm>
            <a:off x="4336026" y="5171768"/>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pairplot</a:t>
            </a:r>
            <a:r>
              <a:rPr lang="en-US" b="0" i="0" dirty="0">
                <a:solidFill>
                  <a:srgbClr val="000000"/>
                </a:solidFill>
                <a:effectLst/>
                <a:latin typeface="Times New Roman" panose="02020603050405020304" pitchFamily="18" charset="0"/>
                <a:cs typeface="Times New Roman" panose="02020603050405020304" pitchFamily="18" charset="0"/>
              </a:rPr>
              <a:t> visualizes the pairwise relationships between the variables "10percentage", "12percentage", and "</a:t>
            </a:r>
            <a:r>
              <a:rPr lang="en-US" b="0" i="0" dirty="0" err="1">
                <a:solidFill>
                  <a:srgbClr val="000000"/>
                </a:solidFill>
                <a:effectLst/>
                <a:latin typeface="Times New Roman" panose="02020603050405020304" pitchFamily="18" charset="0"/>
                <a:cs typeface="Times New Roman" panose="02020603050405020304" pitchFamily="18" charset="0"/>
              </a:rPr>
              <a:t>collegeGPA</a:t>
            </a:r>
            <a:r>
              <a:rPr lang="en-US" b="0" i="0" dirty="0">
                <a:solidFill>
                  <a:srgbClr val="000000"/>
                </a:solidFill>
                <a:effectLst/>
                <a:latin typeface="Times New Roman" panose="02020603050405020304" pitchFamily="18" charset="0"/>
                <a:cs typeface="Times New Roman" panose="02020603050405020304" pitchFamily="18" charset="0"/>
              </a:rPr>
              <a:t>"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scatter plot in the grid represents the relationship between two variables, while the diagonal shows the distribution of each individual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15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E605-808B-DE93-E814-111FB44F34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Bonus Question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3FF27D-901D-2FBE-72BA-11B172261A2C}"/>
              </a:ext>
            </a:extLst>
          </p:cNvPr>
          <p:cNvPicPr>
            <a:picLocks noChangeAspect="1"/>
          </p:cNvPicPr>
          <p:nvPr/>
        </p:nvPicPr>
        <p:blipFill>
          <a:blip r:embed="rId2"/>
          <a:stretch>
            <a:fillRect/>
          </a:stretch>
        </p:blipFill>
        <p:spPr>
          <a:xfrm>
            <a:off x="838200" y="1189705"/>
            <a:ext cx="8495071" cy="3736258"/>
          </a:xfrm>
          <a:prstGeom prst="rect">
            <a:avLst/>
          </a:prstGeom>
        </p:spPr>
      </p:pic>
      <p:sp>
        <p:nvSpPr>
          <p:cNvPr id="5" name="Rectangle 4">
            <a:extLst>
              <a:ext uri="{FF2B5EF4-FFF2-40B4-BE49-F238E27FC236}">
                <a16:creationId xmlns:a16="http://schemas.microsoft.com/office/drawing/2014/main" id="{C77D1F49-A904-A776-906D-71337B35B78C}"/>
              </a:ext>
            </a:extLst>
          </p:cNvPr>
          <p:cNvSpPr/>
          <p:nvPr/>
        </p:nvSpPr>
        <p:spPr>
          <a:xfrm>
            <a:off x="1514168" y="4925963"/>
            <a:ext cx="8829368"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code generates a plot that focuses on individuals with a specialization in "Computer Science &amp; Engineering" and certain job designations ("Programmer Analyst", "Software Engineer", "Associate Engineer") who started working right after graduation. It filters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to include only relevant data points based on specialization, job designation, and year of joining (DOJ) matching graduation year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735</Words>
  <Application>Microsoft Office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Times New Roman</vt:lpstr>
      <vt:lpstr>Libre Baskerville</vt:lpstr>
      <vt:lpstr>Arial</vt:lpstr>
      <vt:lpstr>Lato Black</vt:lpstr>
      <vt:lpstr>Office Theme</vt:lpstr>
      <vt:lpstr>PowerPoint Presentation</vt:lpstr>
      <vt:lpstr>PowerPoint Presentation</vt:lpstr>
      <vt:lpstr>Agenda (This should be the PPT flow)  </vt:lpstr>
      <vt:lpstr>  Univariate Analysis: </vt:lpstr>
      <vt:lpstr>Bi-Variate Analysis : </vt:lpstr>
      <vt:lpstr>Bonus Question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satya pavan</cp:lastModifiedBy>
  <cp:revision>5</cp:revision>
  <dcterms:created xsi:type="dcterms:W3CDTF">2021-02-16T05:19:01Z</dcterms:created>
  <dcterms:modified xsi:type="dcterms:W3CDTF">2024-03-10T10:24:00Z</dcterms:modified>
</cp:coreProperties>
</file>