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953" r:id="rId1"/>
  </p:sldMasterIdLst>
  <p:notesMasterIdLst>
    <p:notesMasterId r:id="rId3"/>
  </p:notesMasterIdLst>
  <p:sldIdLst>
    <p:sldId id="256" r:id="rId2"/>
  </p:sldIdLst>
  <p:sldSz cx="30275213" cy="42803763"/>
  <p:notesSz cx="6715125" cy="9239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8">
          <p15:clr>
            <a:srgbClr val="A4A3A4"/>
          </p15:clr>
        </p15:guide>
        <p15:guide id="2" orient="horz" pos="26261">
          <p15:clr>
            <a:srgbClr val="A4A3A4"/>
          </p15:clr>
        </p15:guide>
        <p15:guide id="3" orient="horz" pos="2793">
          <p15:clr>
            <a:srgbClr val="A4A3A4"/>
          </p15:clr>
        </p15:guide>
        <p15:guide id="4" pos="95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046D2"/>
    <a:srgbClr val="FF0000"/>
    <a:srgbClr val="698ED9"/>
    <a:srgbClr val="A7C4FF"/>
    <a:srgbClr val="003064"/>
    <a:srgbClr val="003399"/>
    <a:srgbClr val="002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559" autoAdjust="0"/>
    <p:restoredTop sz="94660"/>
  </p:normalViewPr>
  <p:slideViewPr>
    <p:cSldViewPr snapToGrid="0">
      <p:cViewPr>
        <p:scale>
          <a:sx n="33" d="100"/>
          <a:sy n="33" d="100"/>
        </p:scale>
        <p:origin x="1080" y="-1565"/>
      </p:cViewPr>
      <p:guideLst>
        <p:guide orient="horz" pos="6288"/>
        <p:guide orient="horz" pos="26261"/>
        <p:guide orient="horz" pos="2793"/>
        <p:guide pos="95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3650" y="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32013" y="692150"/>
            <a:ext cx="2452687" cy="3465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1513" y="4389438"/>
            <a:ext cx="5372100" cy="4157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3650" y="8775700"/>
            <a:ext cx="29098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45BAB7-E9F9-435A-B8BD-F70ADBBCBAF6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8414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3498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86996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0494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739920" algn="l" rtl="0" fontAlgn="base">
      <a:spcBef>
        <a:spcPct val="30000"/>
      </a:spcBef>
      <a:spcAft>
        <a:spcPct val="0"/>
      </a:spcAft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17490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609880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4486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79841" algn="l" defTabSz="86996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C7B9C-DA46-4FE0-B590-97F24EE1DB0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32013" y="692150"/>
            <a:ext cx="2452687" cy="3465513"/>
          </a:xfrm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81349"/>
            <a:ext cx="30275213" cy="11622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7522" y="11255835"/>
            <a:ext cx="24220170" cy="11391219"/>
          </a:xfrm>
        </p:spPr>
        <p:txBody>
          <a:bodyPr anchor="b">
            <a:normAutofit/>
          </a:bodyPr>
          <a:lstStyle>
            <a:lvl1pPr algn="l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7522" y="22670148"/>
            <a:ext cx="24220170" cy="4280376"/>
          </a:xfrm>
        </p:spPr>
        <p:txBody>
          <a:bodyPr>
            <a:normAutofit/>
          </a:bodyPr>
          <a:lstStyle>
            <a:lvl1pPr marL="0" indent="0" algn="l">
              <a:buNone/>
              <a:defRPr sz="6622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9641046" y="26987002"/>
            <a:ext cx="7606644" cy="2278904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7521" y="26987008"/>
            <a:ext cx="16159395" cy="22789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0057329" y="8930667"/>
            <a:ext cx="7190363" cy="227890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943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872" y="29318278"/>
            <a:ext cx="26343415" cy="5113951"/>
          </a:xfrm>
        </p:spPr>
        <p:txBody>
          <a:bodyPr anchor="b"/>
          <a:lstStyle>
            <a:lvl1pPr algn="l"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67872" y="6098101"/>
            <a:ext cx="26322814" cy="2126439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7889" y="34432226"/>
            <a:ext cx="26339435" cy="4661878"/>
          </a:xfrm>
        </p:spPr>
        <p:txBody>
          <a:bodyPr/>
          <a:lstStyle>
            <a:lvl1pPr marL="0" indent="0" algn="l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3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81349"/>
            <a:ext cx="30275213" cy="11622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889" y="4703131"/>
            <a:ext cx="26339435" cy="17491416"/>
          </a:xfrm>
        </p:spPr>
        <p:txBody>
          <a:bodyPr anchor="ctr"/>
          <a:lstStyle>
            <a:lvl1pPr algn="l"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641" y="22775833"/>
            <a:ext cx="25733931" cy="8306427"/>
          </a:xfrm>
        </p:spPr>
        <p:txBody>
          <a:bodyPr anchor="ctr"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16017" y="2377996"/>
            <a:ext cx="7228207" cy="227890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67889" y="2377996"/>
            <a:ext cx="15994000" cy="22789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098353" y="2377996"/>
            <a:ext cx="2208971" cy="227890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496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81349"/>
            <a:ext cx="30275213" cy="11622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3962" y="4703134"/>
            <a:ext cx="25208320" cy="17202856"/>
          </a:xfrm>
        </p:spPr>
        <p:txBody>
          <a:bodyPr anchor="ctr"/>
          <a:lstStyle>
            <a:lvl1pPr algn="l"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3237763" y="21905993"/>
            <a:ext cx="23820712" cy="2773962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641" y="26055480"/>
            <a:ext cx="25754962" cy="5125872"/>
          </a:xfrm>
        </p:spPr>
        <p:txBody>
          <a:bodyPr anchor="ctr">
            <a:normAutofit/>
          </a:bodyPr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16017" y="2377996"/>
            <a:ext cx="7228207" cy="227890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67889" y="2368241"/>
            <a:ext cx="15994000" cy="22789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098353" y="2377996"/>
            <a:ext cx="2208971" cy="227890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6343" y="5041332"/>
            <a:ext cx="1513761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26487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6973324" y="18857435"/>
            <a:ext cx="1513761" cy="3649842"/>
          </a:xfrm>
          <a:prstGeom prst="rect">
            <a:avLst/>
          </a:prstGeom>
        </p:spPr>
        <p:txBody>
          <a:bodyPr vert="horz" lIns="302752" tIns="151376" rIns="302752" bIns="151376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26487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44517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81349"/>
            <a:ext cx="30275213" cy="11622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0641" y="7019758"/>
            <a:ext cx="25741818" cy="15677456"/>
          </a:xfrm>
        </p:spPr>
        <p:txBody>
          <a:bodyPr anchor="b"/>
          <a:lstStyle>
            <a:lvl1pPr algn="l"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0614" y="22770731"/>
            <a:ext cx="25737931" cy="6240717"/>
          </a:xfrm>
        </p:spPr>
        <p:txBody>
          <a:bodyPr anchor="t"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8416017" y="2364783"/>
            <a:ext cx="7228207" cy="227890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967889" y="2364783"/>
            <a:ext cx="15994000" cy="22789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6098353" y="2377996"/>
            <a:ext cx="2208971" cy="227890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3295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7190368" y="4755977"/>
            <a:ext cx="21116958" cy="813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967892" y="13744140"/>
            <a:ext cx="8477060" cy="3852963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967889" y="18128651"/>
            <a:ext cx="8477060" cy="20965474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3500" y="13739478"/>
            <a:ext cx="8477060" cy="3910471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10928680" y="18125552"/>
            <a:ext cx="8477060" cy="20968551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830261" y="13686631"/>
            <a:ext cx="8477060" cy="3910471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9830264" y="18128651"/>
            <a:ext cx="8477060" cy="20965474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51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7190370" y="4755974"/>
            <a:ext cx="21130350" cy="80851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967889" y="25673148"/>
            <a:ext cx="8477060" cy="4261434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967889" y="14553280"/>
            <a:ext cx="8477060" cy="9407715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967889" y="29934570"/>
            <a:ext cx="8477060" cy="9159537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99186" y="25673148"/>
            <a:ext cx="8477060" cy="4261434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10899182" y="14553279"/>
            <a:ext cx="8477060" cy="9423706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10895825" y="29934563"/>
            <a:ext cx="8477060" cy="9159537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9843657" y="25673148"/>
            <a:ext cx="8477060" cy="4261434"/>
          </a:xfrm>
        </p:spPr>
        <p:txBody>
          <a:bodyPr anchor="b">
            <a:noAutofit/>
          </a:bodyPr>
          <a:lstStyle>
            <a:lvl1pPr marL="0" indent="0">
              <a:buNone/>
              <a:defRPr sz="7946" b="0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9843654" y="14553289"/>
            <a:ext cx="8477060" cy="941782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5297"/>
            </a:lvl1pPr>
            <a:lvl2pPr marL="1513743" indent="0">
              <a:buNone/>
              <a:defRPr sz="5297"/>
            </a:lvl2pPr>
            <a:lvl3pPr marL="3027487" indent="0">
              <a:buNone/>
              <a:defRPr sz="5297"/>
            </a:lvl3pPr>
            <a:lvl4pPr marL="4541230" indent="0">
              <a:buNone/>
              <a:defRPr sz="5297"/>
            </a:lvl4pPr>
            <a:lvl5pPr marL="6054974" indent="0">
              <a:buNone/>
              <a:defRPr sz="5297"/>
            </a:lvl5pPr>
            <a:lvl6pPr marL="7568717" indent="0">
              <a:buNone/>
              <a:defRPr sz="5297"/>
            </a:lvl6pPr>
            <a:lvl7pPr marL="9082461" indent="0">
              <a:buNone/>
              <a:defRPr sz="5297"/>
            </a:lvl7pPr>
            <a:lvl8pPr marL="10596204" indent="0">
              <a:buNone/>
              <a:defRPr sz="5297"/>
            </a:lvl8pPr>
            <a:lvl9pPr marL="12109948" indent="0">
              <a:buNone/>
              <a:defRPr sz="529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9843349" y="29934551"/>
            <a:ext cx="8477060" cy="9159537"/>
          </a:xfrm>
        </p:spPr>
        <p:txBody>
          <a:bodyPr anchor="t">
            <a:normAutofit/>
          </a:bodyPr>
          <a:lstStyle>
            <a:lvl1pPr marL="0" indent="0">
              <a:buNone/>
              <a:defRPr sz="4635"/>
            </a:lvl1pPr>
            <a:lvl2pPr marL="1513743" indent="0">
              <a:buNone/>
              <a:defRPr sz="3973"/>
            </a:lvl2pPr>
            <a:lvl3pPr marL="3027487" indent="0">
              <a:buNone/>
              <a:defRPr sz="3311"/>
            </a:lvl3pPr>
            <a:lvl4pPr marL="4541230" indent="0">
              <a:buNone/>
              <a:defRPr sz="2980"/>
            </a:lvl4pPr>
            <a:lvl5pPr marL="6054974" indent="0">
              <a:buNone/>
              <a:defRPr sz="2980"/>
            </a:lvl5pPr>
            <a:lvl6pPr marL="7568717" indent="0">
              <a:buNone/>
              <a:defRPr sz="2980"/>
            </a:lvl6pPr>
            <a:lvl7pPr marL="9082461" indent="0">
              <a:buNone/>
              <a:defRPr sz="2980"/>
            </a:lvl7pPr>
            <a:lvl8pPr marL="10596204" indent="0">
              <a:buNone/>
              <a:defRPr sz="2980"/>
            </a:lvl8pPr>
            <a:lvl9pPr marL="12109948" indent="0">
              <a:buNone/>
              <a:defRPr sz="29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968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7889" y="13697204"/>
            <a:ext cx="26339435" cy="253968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38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81349"/>
            <a:ext cx="30275213" cy="116224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198382" y="4663497"/>
            <a:ext cx="5108942" cy="26517830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7890" y="4656897"/>
            <a:ext cx="20786182" cy="265244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16017" y="2377996"/>
            <a:ext cx="7228207" cy="227890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67889" y="2377996"/>
            <a:ext cx="15994000" cy="22789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098353" y="2377996"/>
            <a:ext cx="2208971" cy="227890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18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977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9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181349"/>
            <a:ext cx="30275213" cy="116224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889" y="4703137"/>
            <a:ext cx="26339435" cy="17488096"/>
          </a:xfrm>
        </p:spPr>
        <p:txBody>
          <a:bodyPr anchor="b">
            <a:normAutofit/>
          </a:bodyPr>
          <a:lstStyle>
            <a:lvl1pPr algn="r">
              <a:defRPr sz="13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7890" y="22729597"/>
            <a:ext cx="26339439" cy="8451740"/>
          </a:xfrm>
        </p:spPr>
        <p:txBody>
          <a:bodyPr>
            <a:normAutofit/>
          </a:bodyPr>
          <a:lstStyle>
            <a:lvl1pPr marL="0" indent="0" algn="r">
              <a:buNone/>
              <a:defRPr sz="7284">
                <a:solidFill>
                  <a:schemeClr val="tx1">
                    <a:tint val="75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8416017" y="2377996"/>
            <a:ext cx="7228207" cy="2278904"/>
          </a:xfrm>
        </p:spPr>
        <p:txBody>
          <a:bodyPr/>
          <a:lstStyle>
            <a:lvl1pPr algn="r">
              <a:defRPr/>
            </a:lvl1pPr>
          </a:lstStyle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67889" y="2377996"/>
            <a:ext cx="15994000" cy="227890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6098354" y="2377996"/>
            <a:ext cx="2208968" cy="2278904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33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7890" y="13697204"/>
            <a:ext cx="12947683" cy="253968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69700" y="13697204"/>
            <a:ext cx="12937621" cy="253968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70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0363" y="4755974"/>
            <a:ext cx="21116961" cy="80851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19205" y="13630059"/>
            <a:ext cx="12196365" cy="5142393"/>
          </a:xfrm>
        </p:spPr>
        <p:txBody>
          <a:bodyPr anchor="b">
            <a:normAutofit/>
          </a:bodyPr>
          <a:lstStyle>
            <a:lvl1pPr marL="0" indent="0">
              <a:buNone/>
              <a:defRPr sz="9271" b="0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7887" y="19552342"/>
            <a:ext cx="12947683" cy="19541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121016" y="13630059"/>
            <a:ext cx="12186306" cy="5142393"/>
          </a:xfrm>
        </p:spPr>
        <p:txBody>
          <a:bodyPr anchor="b">
            <a:normAutofit/>
          </a:bodyPr>
          <a:lstStyle>
            <a:lvl1pPr marL="0" indent="0">
              <a:buNone/>
              <a:defRPr sz="9271" b="0">
                <a:solidFill>
                  <a:schemeClr val="tx1"/>
                </a:solidFill>
              </a:defRPr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69698" y="19552342"/>
            <a:ext cx="12937624" cy="19541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260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59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90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889" y="9511947"/>
            <a:ext cx="10217884" cy="9987545"/>
          </a:xfrm>
        </p:spPr>
        <p:txBody>
          <a:bodyPr anchor="b"/>
          <a:lstStyle>
            <a:lvl1pPr algn="l"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6965" y="4660854"/>
            <a:ext cx="15440359" cy="34433249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7889" y="19499492"/>
            <a:ext cx="10217884" cy="19594612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10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889" y="9511947"/>
            <a:ext cx="13494488" cy="9987545"/>
          </a:xfrm>
        </p:spPr>
        <p:txBody>
          <a:bodyPr anchor="b"/>
          <a:lstStyle>
            <a:lvl1pPr algn="l"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149178" y="4688828"/>
            <a:ext cx="12165159" cy="3440527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67889" y="19499492"/>
            <a:ext cx="13494488" cy="19594612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391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://www.megaprint.com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0275213" cy="674754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90363" y="4770784"/>
            <a:ext cx="21116961" cy="8070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7889" y="13697204"/>
            <a:ext cx="26339435" cy="253968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230493" y="39672756"/>
            <a:ext cx="7076831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7889" y="39669604"/>
            <a:ext cx="18808476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760309" y="2377996"/>
            <a:ext cx="6547015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hlinkClick r:id="rId21"/>
            <a:extLst>
              <a:ext uri="{FF2B5EF4-FFF2-40B4-BE49-F238E27FC236}">
                <a16:creationId xmlns:a16="http://schemas.microsoft.com/office/drawing/2014/main" id="{EE1363B2-ABB3-1A1A-4055-0ADB7F02EC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727"/>
          <a:stretch>
            <a:fillRect/>
          </a:stretch>
        </p:blipFill>
        <p:spPr bwMode="auto">
          <a:xfrm>
            <a:off x="24663476" y="42353512"/>
            <a:ext cx="3255359" cy="167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1">
            <a:extLst>
              <a:ext uri="{FF2B5EF4-FFF2-40B4-BE49-F238E27FC236}">
                <a16:creationId xmlns:a16="http://schemas.microsoft.com/office/drawing/2014/main" id="{A57F8299-43A4-077F-3718-BB267B73F84D}"/>
              </a:ext>
            </a:extLst>
          </p:cNvPr>
          <p:cNvSpPr txBox="1"/>
          <p:nvPr userDrawn="1"/>
        </p:nvSpPr>
        <p:spPr>
          <a:xfrm>
            <a:off x="27895976" y="42276676"/>
            <a:ext cx="1975669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1300" dirty="0">
                <a:solidFill>
                  <a:schemeClr val="bg1"/>
                </a:solidFill>
              </a:rPr>
              <a:t>www.postersession.com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85E89AFC-07E5-6D5C-AFDD-B7B1798055E6}"/>
              </a:ext>
            </a:extLst>
          </p:cNvPr>
          <p:cNvSpPr txBox="1"/>
          <p:nvPr userDrawn="1"/>
        </p:nvSpPr>
        <p:spPr>
          <a:xfrm>
            <a:off x="0" y="42680652"/>
            <a:ext cx="461986" cy="1231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8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sz="200" dirty="0">
                <a:solidFill>
                  <a:srgbClr val="003064"/>
                </a:solidFill>
              </a:rPr>
              <a:t>www.postersession.com</a:t>
            </a:r>
          </a:p>
        </p:txBody>
      </p:sp>
    </p:spTree>
    <p:extLst>
      <p:ext uri="{BB962C8B-B14F-4D97-AF65-F5344CB8AC3E}">
        <p14:creationId xmlns:p14="http://schemas.microsoft.com/office/powerpoint/2010/main" val="310761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  <p:sldLayoutId id="2147483965" r:id="rId12"/>
    <p:sldLayoutId id="2147483966" r:id="rId13"/>
    <p:sldLayoutId id="2147483967" r:id="rId14"/>
    <p:sldLayoutId id="2147483968" r:id="rId15"/>
    <p:sldLayoutId id="2147483969" r:id="rId16"/>
    <p:sldLayoutId id="2147483970" r:id="rId17"/>
    <p:sldLayoutId id="2147483971" r:id="rId18"/>
  </p:sldLayoutIdLst>
  <p:txStyles>
    <p:titleStyle>
      <a:lvl1pPr algn="r" defTabSz="3027487" rtl="0" eaLnBrk="1" latinLnBrk="0" hangingPunct="1">
        <a:lnSpc>
          <a:spcPct val="90000"/>
        </a:lnSpc>
        <a:spcBef>
          <a:spcPct val="0"/>
        </a:spcBef>
        <a:buNone/>
        <a:defRPr sz="13244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7284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297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297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297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297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297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2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postersession.com/order/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wmf"/><Relationship Id="rId9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 Box 19">
            <a:hlinkClick r:id="rId3"/>
          </p:cNvPr>
          <p:cNvSpPr txBox="1">
            <a:spLocks noChangeArrowheads="1"/>
          </p:cNvSpPr>
          <p:nvPr/>
        </p:nvSpPr>
        <p:spPr bwMode="auto">
          <a:xfrm>
            <a:off x="-1408906" y="43373362"/>
            <a:ext cx="3295570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389438">
              <a:spcBef>
                <a:spcPct val="50000"/>
              </a:spcBef>
            </a:pPr>
            <a:r>
              <a:rPr lang="en-US" sz="6000" b="1" i="1" dirty="0">
                <a:solidFill>
                  <a:srgbClr val="0046D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online at    https://www.postersession.com/order/</a:t>
            </a:r>
          </a:p>
        </p:txBody>
      </p:sp>
      <p:sp>
        <p:nvSpPr>
          <p:cNvPr id="31" name="Text Box 138">
            <a:extLst>
              <a:ext uri="{FF2B5EF4-FFF2-40B4-BE49-F238E27FC236}">
                <a16:creationId xmlns:a16="http://schemas.microsoft.com/office/drawing/2014/main" id="{AE7860C5-2152-4771-BB41-B9EC6A394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5741" y="4244537"/>
            <a:ext cx="23340318" cy="1785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3090" tIns="91545" rIns="183090" bIns="91545">
            <a:spAutoFit/>
          </a:bodyPr>
          <a:lstStyle/>
          <a:p>
            <a:pPr algn="ctr" defTabSz="333375"/>
            <a:r>
              <a:rPr lang="en-US" sz="48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Real-Time Emergency Alert for Passenger Medical Assistance in Trains</a:t>
            </a:r>
            <a:r>
              <a:rPr lang="en-US" altLang="en-US" sz="5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defTabSz="333375"/>
            <a:r>
              <a:rPr lang="en-US" altLang="en-US" sz="5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138">
            <a:extLst>
              <a:ext uri="{FF2B5EF4-FFF2-40B4-BE49-F238E27FC236}">
                <a16:creationId xmlns:a16="http://schemas.microsoft.com/office/drawing/2014/main" id="{C7FE2EAB-A8B7-4E06-AE95-A680834B6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523" y="5409736"/>
            <a:ext cx="25704957" cy="2216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83090" tIns="91545" rIns="183090" bIns="91545">
            <a:spAutoFit/>
          </a:bodyPr>
          <a:lstStyle/>
          <a:p>
            <a:pPr defTabSz="333375"/>
            <a:endParaRPr lang="en-US" altLang="en-US" sz="3600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333375"/>
            <a:r>
              <a:rPr lang="en-I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P. Kaveri , M. Hindu , P. Sai Prasanna , S. Dhanush</a:t>
            </a:r>
          </a:p>
          <a:p>
            <a:pPr defTabSz="333375"/>
            <a:r>
              <a:rPr lang="en-US" altLang="en-US" sz="3600" b="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en-US" sz="3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Department of </a:t>
            </a:r>
            <a:r>
              <a:rPr lang="en-US" alt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and </a:t>
            </a:r>
            <a:r>
              <a:rPr lang="en-US" altLang="en-US" sz="3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Engineering, </a:t>
            </a:r>
          </a:p>
          <a:p>
            <a:pPr defTabSz="333375"/>
            <a:r>
              <a:rPr lang="en-IN" sz="3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</a:t>
            </a:r>
            <a:r>
              <a:rPr lang="fr-FR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polepakakaveri402@gmail.com,hindureddy269@gmail.com,saiprasannapidugu27@gamil.com,dhanush.surasi@gamil.com</a:t>
            </a:r>
            <a:endParaRPr lang="en-US" altLang="en-US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16">
            <a:extLst>
              <a:ext uri="{FF2B5EF4-FFF2-40B4-BE49-F238E27FC236}">
                <a16:creationId xmlns:a16="http://schemas.microsoft.com/office/drawing/2014/main" id="{3A17D427-744C-4E33-BCD9-08D3F4923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423" y="8235172"/>
            <a:ext cx="14087477" cy="4000500"/>
          </a:xfrm>
          <a:prstGeom prst="rect">
            <a:avLst/>
          </a:prstGeom>
          <a:noFill/>
          <a:ln w="0" cmpd="dbl">
            <a:noFill/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lIns="91398" tIns="45699" rIns="91398" bIns="45699"/>
          <a:lstStyle/>
          <a:p>
            <a:pPr algn="just" defTabSz="280988" eaLnBrk="1" hangingPunct="1">
              <a:lnSpc>
                <a:spcPct val="150000"/>
              </a:lnSpc>
            </a:pPr>
            <a:r>
              <a:rPr lang="en-AU" altLang="en-US" sz="4000" b="1" dirty="0">
                <a:latin typeface="Elephant" panose="02020904090505020303" pitchFamily="18" charset="0"/>
                <a:cs typeface="Times New Roman" panose="02020603050405020304" pitchFamily="18" charset="0"/>
              </a:rPr>
              <a:t>Abstract</a:t>
            </a:r>
            <a:endParaRPr lang="en-US" altLang="en-US" sz="4000" b="1" kern="0" dirty="0">
              <a:solidFill>
                <a:srgbClr val="333333"/>
              </a:solidFill>
              <a:latin typeface="Elephant" panose="02020904090505020303" pitchFamily="18" charset="0"/>
              <a:cs typeface="Times New Roman" panose="02020603050405020304" pitchFamily="18" charset="0"/>
            </a:endParaRPr>
          </a:p>
          <a:p>
            <a:pPr algn="just" defTabSz="280988">
              <a:lnSpc>
                <a:spcPct val="150000"/>
              </a:lnSpc>
            </a:pPr>
            <a:r>
              <a:rPr lang="en-US" sz="2800" kern="0" dirty="0">
                <a:ea typeface="Times New Roman" panose="02020603050405020304" pitchFamily="18" charset="0"/>
              </a:rPr>
              <a:t>Medical emergencies during train journeys often face delayed responses due to lack of real-time communication and location tracking. This project aims to solve the problem using an IoT and GPS-enabled alert system that identifies emergencies through sensor data or a panic button. The system then transmits real-time alerts with train location and passenger identity to railway staff and emergency responders. if functions offline and reliably, even in areas with poor mobile connectivity.</a:t>
            </a:r>
          </a:p>
          <a:p>
            <a:pPr algn="just" defTabSz="280988">
              <a:lnSpc>
                <a:spcPct val="150000"/>
              </a:lnSpc>
            </a:pPr>
            <a:r>
              <a:rPr lang="en-US" sz="4000" b="1" dirty="0">
                <a:latin typeface="Elephant" panose="02020904090505020303" pitchFamily="18" charset="0"/>
                <a:cs typeface="Times New Roman" panose="02020603050405020304" pitchFamily="18" charset="0"/>
              </a:rPr>
              <a:t>Problems Identified :</a:t>
            </a:r>
          </a:p>
          <a:p>
            <a:pPr algn="just" defTabSz="28098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kern="0" dirty="0">
                <a:solidFill>
                  <a:srgbClr val="333333"/>
                </a:solidFill>
                <a:ea typeface="Times New Roman" panose="02020603050405020304" pitchFamily="18" charset="0"/>
              </a:rPr>
              <a:t>Lack of real-time health monitoring during train travel</a:t>
            </a:r>
          </a:p>
          <a:p>
            <a:pPr algn="just" defTabSz="28098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kern="0" dirty="0">
                <a:solidFill>
                  <a:srgbClr val="333333"/>
                </a:solidFill>
                <a:ea typeface="Times New Roman" panose="02020603050405020304" pitchFamily="18" charset="0"/>
              </a:rPr>
              <a:t>Delayed response due to manual reporting</a:t>
            </a:r>
          </a:p>
          <a:p>
            <a:pPr algn="just" defTabSz="28098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kern="0" dirty="0">
                <a:solidFill>
                  <a:srgbClr val="333333"/>
                </a:solidFill>
                <a:ea typeface="Times New Roman" panose="02020603050405020304" pitchFamily="18" charset="0"/>
              </a:rPr>
              <a:t>No GPS-linked passenger emergency system</a:t>
            </a:r>
          </a:p>
          <a:p>
            <a:pPr algn="just" defTabSz="28098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kern="0" dirty="0">
                <a:solidFill>
                  <a:srgbClr val="333333"/>
                </a:solidFill>
                <a:ea typeface="Times New Roman" panose="02020603050405020304" pitchFamily="18" charset="0"/>
              </a:rPr>
              <a:t>Poor communication in remote rail areas Inaccurate passenger identification</a:t>
            </a:r>
          </a:p>
          <a:p>
            <a:pPr algn="just" defTabSz="280988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800" kern="0" dirty="0">
                <a:solidFill>
                  <a:srgbClr val="333333"/>
                </a:solidFill>
                <a:ea typeface="Times New Roman" panose="02020603050405020304" pitchFamily="18" charset="0"/>
              </a:rPr>
              <a:t>False alarms and misclassification of emergencies</a:t>
            </a:r>
            <a:r>
              <a:rPr lang="en-US" sz="2800" dirty="0"/>
              <a:t>.</a:t>
            </a:r>
          </a:p>
          <a:p>
            <a:pPr algn="just" defTabSz="280988">
              <a:lnSpc>
                <a:spcPct val="150000"/>
              </a:lnSpc>
            </a:pPr>
            <a:r>
              <a:rPr lang="en-US" sz="3600" dirty="0">
                <a:latin typeface="Elephant" pitchFamily="18" charset="0"/>
              </a:rPr>
              <a:t>Objectives :</a:t>
            </a:r>
          </a:p>
          <a:p>
            <a:pPr algn="just" defTabSz="280988">
              <a:lnSpc>
                <a:spcPct val="150000"/>
              </a:lnSpc>
            </a:pPr>
            <a:r>
              <a:rPr lang="en-US" sz="2800" dirty="0"/>
              <a:t>Continuous real-time health monitoring using wearable sensors</a:t>
            </a:r>
          </a:p>
          <a:p>
            <a:pPr algn="just" defTabSz="280988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Detect and classify medical emergencies accurately </a:t>
            </a:r>
          </a:p>
          <a:p>
            <a:pPr algn="just" defTabSz="280988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Instant alert generation with passenger ID and GPS location</a:t>
            </a:r>
          </a:p>
          <a:p>
            <a:pPr algn="just" defTabSz="280988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 Ensure reliable communication even in no-signal zones</a:t>
            </a:r>
          </a:p>
          <a:p>
            <a:pPr algn="just" defTabSz="280988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800" dirty="0"/>
              <a:t>Protect data privacy with secure handling and dashboard access</a:t>
            </a:r>
            <a:endParaRPr lang="en-US" sz="3600" dirty="0">
              <a:latin typeface="Elephant" pitchFamily="18" charset="0"/>
            </a:endParaRPr>
          </a:p>
          <a:p>
            <a:pPr algn="just" defTabSz="280988">
              <a:lnSpc>
                <a:spcPct val="150000"/>
              </a:lnSpc>
            </a:pPr>
            <a:endParaRPr lang="en-US" sz="2400" dirty="0"/>
          </a:p>
          <a:p>
            <a:pPr algn="just" defTabSz="280988">
              <a:lnSpc>
                <a:spcPct val="150000"/>
              </a:lnSpc>
            </a:pPr>
            <a:endParaRPr lang="en-US" sz="2400" dirty="0"/>
          </a:p>
          <a:p>
            <a:pPr algn="just" defTabSz="280988">
              <a:lnSpc>
                <a:spcPct val="150000"/>
              </a:lnSpc>
            </a:pPr>
            <a:endParaRPr lang="en-US" sz="2400" kern="0" dirty="0">
              <a:solidFill>
                <a:srgbClr val="333333"/>
              </a:solidFill>
              <a:latin typeface="Elephant" pitchFamily="18" charset="0"/>
              <a:ea typeface="Times New Roman" panose="02020603050405020304" pitchFamily="18" charset="0"/>
            </a:endParaRPr>
          </a:p>
          <a:p>
            <a:pPr algn="just" defTabSz="280988">
              <a:lnSpc>
                <a:spcPct val="150000"/>
              </a:lnSpc>
            </a:pPr>
            <a:endParaRPr lang="en-US" sz="2400" kern="0" dirty="0">
              <a:solidFill>
                <a:srgbClr val="333333"/>
              </a:solidFill>
              <a:latin typeface="Elephant" pitchFamily="18" charset="0"/>
              <a:ea typeface="Times New Roman" panose="02020603050405020304" pitchFamily="18" charset="0"/>
            </a:endParaRPr>
          </a:p>
          <a:p>
            <a:pPr algn="just" defTabSz="280988" eaLnBrk="1" hangingPunct="1">
              <a:lnSpc>
                <a:spcPct val="150000"/>
              </a:lnSpc>
            </a:pPr>
            <a:endParaRPr lang="en-US" altLang="en-US" sz="2400" kern="0" dirty="0">
              <a:solidFill>
                <a:srgbClr val="333333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 defTabSz="280988" eaLnBrk="1" hangingPunct="1">
              <a:lnSpc>
                <a:spcPct val="150000"/>
              </a:lnSpc>
            </a:pPr>
            <a:endParaRPr lang="en-AU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16">
            <a:extLst>
              <a:ext uri="{FF2B5EF4-FFF2-40B4-BE49-F238E27FC236}">
                <a16:creationId xmlns:a16="http://schemas.microsoft.com/office/drawing/2014/main" id="{F390EF59-9267-4AE8-BC50-5397A74F52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1147" y="20834890"/>
            <a:ext cx="13890694" cy="9909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8" tIns="45699" rIns="91398" bIns="45699"/>
          <a:lstStyle/>
          <a:p>
            <a:pPr algn="just" defTabSz="280988" eaLnBrk="1" hangingPunct="1">
              <a:lnSpc>
                <a:spcPct val="150000"/>
              </a:lnSpc>
            </a:pPr>
            <a:r>
              <a:rPr lang="en-AU" altLang="en-US" sz="4000" b="1" dirty="0">
                <a:latin typeface="Elephant" panose="02020904090505020303" pitchFamily="18" charset="0"/>
                <a:cs typeface="Times New Roman" panose="02020603050405020304" pitchFamily="18" charset="0"/>
              </a:rPr>
              <a:t>Objective Test Results</a:t>
            </a:r>
          </a:p>
          <a:p>
            <a:pPr algn="just" defTabSz="280988" eaLnBrk="1" hangingPunct="1">
              <a:lnSpc>
                <a:spcPct val="112000"/>
              </a:lnSpc>
              <a:buClr>
                <a:srgbClr val="887E6E"/>
              </a:buClr>
            </a:pPr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defTabSz="280988" eaLnBrk="1" hangingPunct="1">
              <a:lnSpc>
                <a:spcPct val="112000"/>
              </a:lnSpc>
              <a:buClr>
                <a:srgbClr val="887E6E"/>
              </a:buClr>
            </a:pPr>
            <a:endParaRPr lang="en-AU" alt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280988" eaLnBrk="1" hangingPunct="1">
              <a:lnSpc>
                <a:spcPct val="112000"/>
              </a:lnSpc>
              <a:buClr>
                <a:srgbClr val="887E6E"/>
              </a:buClr>
            </a:pPr>
            <a:endParaRPr lang="en-AU" altLang="en-US" sz="3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16">
            <a:extLst>
              <a:ext uri="{FF2B5EF4-FFF2-40B4-BE49-F238E27FC236}">
                <a16:creationId xmlns:a16="http://schemas.microsoft.com/office/drawing/2014/main" id="{3F96D743-FB4C-44CF-9646-60A4FA5D57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5161" y="29739416"/>
            <a:ext cx="14119303" cy="482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8" tIns="45699" rIns="91398" bIns="45699"/>
          <a:lstStyle/>
          <a:p>
            <a:pPr algn="just" defTabSz="280988" eaLnBrk="1" hangingPunct="1">
              <a:lnSpc>
                <a:spcPct val="150000"/>
              </a:lnSpc>
            </a:pPr>
            <a:r>
              <a:rPr lang="en-AU" altLang="en-US" sz="4000" dirty="0">
                <a:latin typeface="Elephant" panose="02020904090505020303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 defTabSz="280988">
              <a:lnSpc>
                <a:spcPct val="112000"/>
              </a:lnSpc>
              <a:buClr>
                <a:srgbClr val="887E6E"/>
              </a:buClr>
            </a:pPr>
            <a:r>
              <a:rPr lang="en-US" sz="2800" dirty="0"/>
              <a:t>Successfully developed a Real-Time Emergency Alert System that detects and classifies medical emergencies in trains and sends instant alerts with passenger info and location. The system improves response time, operates offline, and uses a secure, real-time dashboard for monitoring. It enhances safety, saves lives, and provides better travel experience for passengers.</a:t>
            </a:r>
            <a:endParaRPr lang="en-AU" altLang="en-US" sz="2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16">
            <a:extLst>
              <a:ext uri="{FF2B5EF4-FFF2-40B4-BE49-F238E27FC236}">
                <a16:creationId xmlns:a16="http://schemas.microsoft.com/office/drawing/2014/main" id="{022A43C5-1E91-49F3-B330-50816E56E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760" y="34313815"/>
            <a:ext cx="14134448" cy="288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8" tIns="45699" rIns="91398" bIns="45699"/>
          <a:lstStyle/>
          <a:p>
            <a:pPr algn="just" defTabSz="280988" eaLnBrk="1" hangingPunct="1">
              <a:lnSpc>
                <a:spcPct val="150000"/>
              </a:lnSpc>
            </a:pPr>
            <a:r>
              <a:rPr lang="en-AU" altLang="en-US" sz="4000" dirty="0">
                <a:latin typeface="Elephant" panose="02020904090505020303" pitchFamily="18" charset="0"/>
                <a:cs typeface="Times New Roman" panose="02020603050405020304" pitchFamily="18" charset="0"/>
              </a:rPr>
              <a:t>Acknowledgement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This work was supported by Professor T. Kishore Kumar Professor at T. Kishore Kumar, Professor at </a:t>
            </a:r>
            <a:r>
              <a:rPr lang="en-US" sz="2800">
                <a:cs typeface="Times New Roman" panose="02020603050405020304" pitchFamily="18" charset="0"/>
              </a:rPr>
              <a:t>ECE Dept , NITW</a:t>
            </a:r>
            <a:r>
              <a:rPr lang="en-US" sz="2800" dirty="0">
                <a:cs typeface="Times New Roman" panose="02020603050405020304" pitchFamily="18" charset="0"/>
              </a:rPr>
              <a:t>.</a:t>
            </a:r>
            <a:endParaRPr lang="en-AU" altLang="en-US" sz="2400" b="0" dirty="0">
              <a:cs typeface="Times New Roman" panose="02020603050405020304" pitchFamily="18" charset="0"/>
            </a:endParaRPr>
          </a:p>
        </p:txBody>
      </p:sp>
      <p:sp>
        <p:nvSpPr>
          <p:cNvPr id="66" name="TextBox 14">
            <a:extLst>
              <a:ext uri="{FF2B5EF4-FFF2-40B4-BE49-F238E27FC236}">
                <a16:creationId xmlns:a16="http://schemas.microsoft.com/office/drawing/2014/main" id="{BF21A032-7CF4-4721-AD27-3E176F192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760" y="37401770"/>
            <a:ext cx="13633317" cy="437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398" tIns="45699" rIns="91398" bIns="45699"/>
          <a:lstStyle/>
          <a:p>
            <a:pPr algn="just" defTabSz="280988" eaLnBrk="1" hangingPunct="1">
              <a:lnSpc>
                <a:spcPct val="114000"/>
              </a:lnSpc>
            </a:pPr>
            <a:r>
              <a:rPr lang="en-GB" altLang="en-US" sz="4000" dirty="0">
                <a:latin typeface="Elephant" panose="02020904090505020303" pitchFamily="18" charset="0"/>
                <a:cs typeface="Times New Roman" panose="02020603050405020304" pitchFamily="18" charset="0"/>
              </a:rPr>
              <a:t>References</a:t>
            </a:r>
            <a:endParaRPr lang="en-US" sz="4000" dirty="0">
              <a:latin typeface="Elephant" panose="02020904090505020303" pitchFamily="18" charset="0"/>
            </a:endParaRPr>
          </a:p>
          <a:p>
            <a:pPr lvl="0"/>
            <a:r>
              <a:rPr lang="en-IN" sz="2800" dirty="0"/>
              <a:t>ESP32 Technical Reference Manual – </a:t>
            </a:r>
            <a:r>
              <a:rPr lang="en-IN" sz="2800" dirty="0" err="1"/>
              <a:t>Espressif</a:t>
            </a:r>
            <a:r>
              <a:rPr lang="en-IN" sz="2800" dirty="0"/>
              <a:t> Systems </a:t>
            </a:r>
          </a:p>
          <a:p>
            <a:pPr lvl="0"/>
            <a:r>
              <a:rPr lang="en-IN" sz="2800" dirty="0"/>
              <a:t>Tiny GPS++ Library Documentation</a:t>
            </a:r>
          </a:p>
          <a:p>
            <a:pPr lvl="0"/>
            <a:r>
              <a:rPr lang="en-IN" sz="2800" dirty="0"/>
              <a:t>Arduino Official Documentation – www.arduino.cc</a:t>
            </a:r>
          </a:p>
          <a:p>
            <a:pPr lvl="0"/>
            <a:r>
              <a:rPr lang="en-IN" sz="2800" dirty="0"/>
              <a:t>NRF24L01 Datasheet – Nordic Semiconductor</a:t>
            </a:r>
          </a:p>
          <a:p>
            <a:pPr lvl="0"/>
            <a:r>
              <a:rPr lang="en-IN" sz="2800" dirty="0"/>
              <a:t>Indian Railways Annual Safety Report, 2021</a:t>
            </a:r>
          </a:p>
          <a:p>
            <a:pPr lvl="0"/>
            <a:r>
              <a:rPr lang="en-IN" sz="2800" dirty="0"/>
              <a:t>Kumar A. et al., “IoT-Based Real-Time Emergency Alert System for Elderly,” IJCSIT, 2020</a:t>
            </a:r>
          </a:p>
          <a:p>
            <a:pPr lvl="0"/>
            <a:r>
              <a:rPr lang="en-IN" sz="2800" dirty="0"/>
              <a:t>https://randomnerdtutorials.com – ESP32 GPS Tutorials</a:t>
            </a:r>
          </a:p>
          <a:p>
            <a:pPr lvl="0"/>
            <a:r>
              <a:rPr lang="en-IN" sz="2800" dirty="0"/>
              <a:t>https://www.w3schools.com – HTML/Python GUI references</a:t>
            </a:r>
          </a:p>
          <a:p>
            <a:r>
              <a:rPr lang="en-US" sz="2400" dirty="0"/>
              <a:t>. </a:t>
            </a:r>
          </a:p>
          <a:p>
            <a:pPr algn="just" defTabSz="280988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280988"/>
            <a:endParaRPr lang="en-US" alt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5" name="Picture 67">
            <a:extLst>
              <a:ext uri="{FF2B5EF4-FFF2-40B4-BE49-F238E27FC236}">
                <a16:creationId xmlns:a16="http://schemas.microsoft.com/office/drawing/2014/main" id="{14A2B17F-8E91-476A-AE75-B0AE83C82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142875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3" name="TextBox 1062">
            <a:extLst>
              <a:ext uri="{FF2B5EF4-FFF2-40B4-BE49-F238E27FC236}">
                <a16:creationId xmlns:a16="http://schemas.microsoft.com/office/drawing/2014/main" id="{4B94EFDF-6161-1B6F-7B8C-A5F87DFE0FD2}"/>
              </a:ext>
            </a:extLst>
          </p:cNvPr>
          <p:cNvSpPr txBox="1"/>
          <p:nvPr/>
        </p:nvSpPr>
        <p:spPr>
          <a:xfrm>
            <a:off x="5298831" y="31699200"/>
            <a:ext cx="67484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  Hardware Components</a:t>
            </a:r>
          </a:p>
        </p:txBody>
      </p:sp>
      <p:sp>
        <p:nvSpPr>
          <p:cNvPr id="1064" name="TextBox 1063">
            <a:extLst>
              <a:ext uri="{FF2B5EF4-FFF2-40B4-BE49-F238E27FC236}">
                <a16:creationId xmlns:a16="http://schemas.microsoft.com/office/drawing/2014/main" id="{3649F568-6B81-C32D-ACE6-25FDA54015B5}"/>
              </a:ext>
            </a:extLst>
          </p:cNvPr>
          <p:cNvSpPr txBox="1"/>
          <p:nvPr/>
        </p:nvSpPr>
        <p:spPr>
          <a:xfrm>
            <a:off x="2152693" y="32252476"/>
            <a:ext cx="5007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r>
              <a:rPr lang="en-US" sz="2400" dirty="0"/>
              <a:t>Push Button</a:t>
            </a:r>
          </a:p>
        </p:txBody>
      </p:sp>
      <p:sp>
        <p:nvSpPr>
          <p:cNvPr id="1065" name="TextBox 1064">
            <a:extLst>
              <a:ext uri="{FF2B5EF4-FFF2-40B4-BE49-F238E27FC236}">
                <a16:creationId xmlns:a16="http://schemas.microsoft.com/office/drawing/2014/main" id="{BDE15701-3C44-770A-2A04-1E2356A142C9}"/>
              </a:ext>
            </a:extLst>
          </p:cNvPr>
          <p:cNvSpPr txBox="1"/>
          <p:nvPr/>
        </p:nvSpPr>
        <p:spPr>
          <a:xfrm>
            <a:off x="6648111" y="32583609"/>
            <a:ext cx="7091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      Esp32                            GPS module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FF38E130-AB43-0FE4-8440-D705BFEA4CBF}"/>
              </a:ext>
            </a:extLst>
          </p:cNvPr>
          <p:cNvSpPr txBox="1"/>
          <p:nvPr/>
        </p:nvSpPr>
        <p:spPr>
          <a:xfrm>
            <a:off x="19686972" y="7980473"/>
            <a:ext cx="55018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           Result           </a:t>
            </a:r>
          </a:p>
          <a:p>
            <a:r>
              <a:rPr lang="en-US" sz="4000" b="1" dirty="0"/>
              <a:t>      Notification</a:t>
            </a:r>
          </a:p>
        </p:txBody>
      </p:sp>
      <p:sp>
        <p:nvSpPr>
          <p:cNvPr id="1071" name="TextBox 1070">
            <a:extLst>
              <a:ext uri="{FF2B5EF4-FFF2-40B4-BE49-F238E27FC236}">
                <a16:creationId xmlns:a16="http://schemas.microsoft.com/office/drawing/2014/main" id="{0E15BA86-C095-0FA7-1696-9BF1D0A36565}"/>
              </a:ext>
            </a:extLst>
          </p:cNvPr>
          <p:cNvSpPr txBox="1"/>
          <p:nvPr/>
        </p:nvSpPr>
        <p:spPr>
          <a:xfrm>
            <a:off x="1248259" y="1052804"/>
            <a:ext cx="27063002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</a:t>
            </a: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INTRNSHIP </a:t>
            </a:r>
          </a:p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on</a:t>
            </a:r>
          </a:p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AIoT AND IT’S APPLICATIONS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ADFFAA-50AA-54ED-0779-82DD1BF87679}"/>
              </a:ext>
            </a:extLst>
          </p:cNvPr>
          <p:cNvSpPr txBox="1"/>
          <p:nvPr/>
        </p:nvSpPr>
        <p:spPr>
          <a:xfrm flipH="1">
            <a:off x="11508051" y="32471041"/>
            <a:ext cx="2522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CCDCE5-7A1D-8A78-279B-0BD4AF45DC29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10800000" flipV="1">
            <a:off x="24633930" y="830015"/>
            <a:ext cx="4579620" cy="39705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91A965-8369-43FC-F4B9-3902B9FB14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161" y="22007256"/>
            <a:ext cx="15278780" cy="5860676"/>
          </a:xfrm>
          <a:prstGeom prst="rect">
            <a:avLst/>
          </a:prstGeom>
        </p:spPr>
      </p:pic>
      <p:pic>
        <p:nvPicPr>
          <p:cNvPr id="19" name="Image 0">
            <a:extLst>
              <a:ext uri="{FF2B5EF4-FFF2-40B4-BE49-F238E27FC236}">
                <a16:creationId xmlns:a16="http://schemas.microsoft.com/office/drawing/2014/main" id="{726C5FAA-9581-319E-FE0C-58A27103B4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1670" y="22578804"/>
            <a:ext cx="8526381" cy="8526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A2278F5-1C55-8CB3-9C39-148463CBA9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696" y="33144717"/>
            <a:ext cx="3360750" cy="3360750"/>
          </a:xfrm>
          <a:prstGeom prst="rect">
            <a:avLst/>
          </a:prstGeom>
        </p:spPr>
      </p:pic>
      <p:pic>
        <p:nvPicPr>
          <p:cNvPr id="1026" name="Picture 2" descr="SquadPixel Esp-32 Wifi, Bluetooth, Dual Core Chip Development Board  (ESP-WROOM-32) : Amazon.in: Computers &amp; Accessories">
            <a:extLst>
              <a:ext uri="{FF2B5EF4-FFF2-40B4-BE49-F238E27FC236}">
                <a16:creationId xmlns:a16="http://schemas.microsoft.com/office/drawing/2014/main" id="{32A9C2B0-8657-6AE9-ACB6-374ECE83E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9594" y="33247070"/>
            <a:ext cx="3365133" cy="3365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51D341-5757-7020-05D9-14515657DF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12" y="33486865"/>
            <a:ext cx="2470942" cy="2526333"/>
          </a:xfrm>
          <a:prstGeom prst="rect">
            <a:avLst/>
          </a:prstGeom>
        </p:spPr>
      </p:pic>
      <p:pic>
        <p:nvPicPr>
          <p:cNvPr id="26" name="Image 0" descr="preencoded.png">
            <a:extLst>
              <a:ext uri="{FF2B5EF4-FFF2-40B4-BE49-F238E27FC236}">
                <a16:creationId xmlns:a16="http://schemas.microsoft.com/office/drawing/2014/main" id="{3CA45924-6B66-E54B-5A5F-E2D2AAE9F0F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65783" y="37475726"/>
            <a:ext cx="8132310" cy="4806538"/>
          </a:xfrm>
          <a:prstGeom prst="rect">
            <a:avLst/>
          </a:prstGeom>
        </p:spPr>
      </p:pic>
      <p:pic>
        <p:nvPicPr>
          <p:cNvPr id="27" name="Image 1" descr="preencoded.png">
            <a:extLst>
              <a:ext uri="{FF2B5EF4-FFF2-40B4-BE49-F238E27FC236}">
                <a16:creationId xmlns:a16="http://schemas.microsoft.com/office/drawing/2014/main" id="{E55AFFB1-D037-A0B9-B2E6-C45026128A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16454" y="9816144"/>
            <a:ext cx="5995306" cy="1045568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982</TotalTime>
  <Words>422</Words>
  <Application>Microsoft Office PowerPoint</Application>
  <PresentationFormat>Custom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Century Gothic</vt:lpstr>
      <vt:lpstr>Elephant</vt:lpstr>
      <vt:lpstr>Times New Roman</vt:lpstr>
      <vt:lpstr>Unbounded Bold</vt:lpstr>
      <vt:lpstr>Wingdings</vt:lpstr>
      <vt:lpstr>Vapor Trail</vt:lpstr>
      <vt:lpstr>PowerPoint Presentation</vt:lpstr>
    </vt:vector>
  </TitlesOfParts>
  <Company>MegaPrint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Vertical Poster</dc:title>
  <dc:creator>Ethan Shulda;www.postersession.com</dc:creator>
  <cp:keywords>www.postersession.com</cp:keywords>
  <dc:description>©MegaPrint Inc. 2009-2015</dc:description>
  <cp:lastModifiedBy>Dhanush surasi</cp:lastModifiedBy>
  <cp:revision>92</cp:revision>
  <dcterms:created xsi:type="dcterms:W3CDTF">2008-12-04T00:20:37Z</dcterms:created>
  <dcterms:modified xsi:type="dcterms:W3CDTF">2025-06-13T09:27:48Z</dcterms:modified>
  <cp:category>Research Poster</cp:category>
</cp:coreProperties>
</file>