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14630400" cy="8229600"/>
  <p:notesSz cx="8229600" cy="14630400"/>
  <p:embeddedFontLst>
    <p:embeddedFont>
      <p:font typeface="Unbounded"/>
      <p:regular r:id="rId32"/>
    </p:embeddedFont>
    <p:embeddedFont>
      <p:font typeface="Unbounded"/>
      <p:regular r:id="rId33"/>
    </p:embeddedFont>
    <p:embeddedFont>
      <p:font typeface="Open Sans"/>
      <p:regular r:id="rId34"/>
    </p:embeddedFont>
    <p:embeddedFont>
      <p:font typeface="Open Sans"/>
      <p:regular r:id="rId35"/>
    </p:embeddedFont>
    <p:embeddedFont>
      <p:font typeface="Open Sans"/>
      <p:regular r:id="rId36"/>
    </p:embeddedFont>
    <p:embeddedFont>
      <p:font typeface="Open Sans"/>
      <p:regular r:id="rId3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openxmlformats.org/officeDocument/2006/relationships/font" Target="fonts/font1.fntdata"/><Relationship Id="rId33" Type="http://schemas.openxmlformats.org/officeDocument/2006/relationships/font" Target="fonts/font2.fntdata"/><Relationship Id="rId34" Type="http://schemas.openxmlformats.org/officeDocument/2006/relationships/font" Target="fonts/font3.fntdata"/><Relationship Id="rId35" Type="http://schemas.openxmlformats.org/officeDocument/2006/relationships/font" Target="fonts/font4.fntdata"/><Relationship Id="rId36" Type="http://schemas.openxmlformats.org/officeDocument/2006/relationships/font" Target="fonts/font5.fntdata"/><Relationship Id="rId37"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5-1.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6-1.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7-1.png"/><Relationship Id="rId3"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8-1.png"/><Relationship Id="rId3"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9-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0-1.png"/><Relationship Id="rId3"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1-1.png"/><Relationship Id="rId3"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2-1.png"/><Relationship Id="rId3"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3-1.png"/><Relationship Id="rId3"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4-1.png"/><Relationship Id="rId3"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5-1.png"/><Relationship Id="rId3"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26-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slideLayout" Target="../slideLayouts/slideLayout13.xml"/><Relationship Id="rId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slideLayout" Target="../slideLayouts/slideLayout14.xml"/><Relationship Id="rId10"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6.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9.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2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22.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slideLayout" Target="../slideLayouts/slideLayout23.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slideLayout" Target="../slideLayouts/slideLayout2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slideLayout" Target="../slideLayouts/slideLayout25.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26.xml"/><Relationship Id="rId3"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93075" y="878086"/>
            <a:ext cx="2030492" cy="2085142"/>
          </a:xfrm>
          <a:prstGeom prst="rect">
            <a:avLst/>
          </a:prstGeom>
        </p:spPr>
      </p:pic>
      <p:sp>
        <p:nvSpPr>
          <p:cNvPr id="3" name="Text 0"/>
          <p:cNvSpPr/>
          <p:nvPr/>
        </p:nvSpPr>
        <p:spPr>
          <a:xfrm>
            <a:off x="3384113" y="849749"/>
            <a:ext cx="9012317" cy="424815"/>
          </a:xfrm>
          <a:prstGeom prst="rect">
            <a:avLst/>
          </a:prstGeom>
          <a:noFill/>
          <a:ln/>
        </p:spPr>
        <p:txBody>
          <a:bodyPr wrap="none" lIns="0" tIns="0" rIns="0" bIns="0" rtlCol="0" anchor="t"/>
          <a:lstStyle/>
          <a:p>
            <a:pPr algn="l" indent="0" marL="0">
              <a:lnSpc>
                <a:spcPts val="3300"/>
              </a:lnSpc>
              <a:buNone/>
            </a:pPr>
            <a:r>
              <a:rPr lang="en-US" sz="2650" b="1" dirty="0">
                <a:solidFill>
                  <a:srgbClr val="333F70"/>
                </a:solidFill>
                <a:latin typeface="Unbounded Bold" pitchFamily="34" charset="0"/>
                <a:ea typeface="Unbounded Bold" pitchFamily="34" charset="-122"/>
                <a:cs typeface="Unbounded Bold" pitchFamily="34" charset="-120"/>
              </a:rPr>
              <a:t>National institute of technology Warangal</a:t>
            </a:r>
            <a:endParaRPr lang="en-US" sz="2650" dirty="0"/>
          </a:p>
        </p:txBody>
      </p:sp>
      <p:sp>
        <p:nvSpPr>
          <p:cNvPr id="4" name="Text 1"/>
          <p:cNvSpPr/>
          <p:nvPr/>
        </p:nvSpPr>
        <p:spPr>
          <a:xfrm>
            <a:off x="3384113" y="1501140"/>
            <a:ext cx="10460712" cy="362426"/>
          </a:xfrm>
          <a:prstGeom prst="rect">
            <a:avLst/>
          </a:prstGeom>
          <a:noFill/>
          <a:ln/>
        </p:spPr>
        <p:txBody>
          <a:bodyPr wrap="none" lIns="0" tIns="0" rIns="0" bIns="0" rtlCol="0" anchor="t"/>
          <a:lstStyle/>
          <a:p>
            <a:pPr algn="l" indent="0" marL="0">
              <a:lnSpc>
                <a:spcPts val="2850"/>
              </a:lnSpc>
              <a:buNone/>
            </a:pPr>
            <a:endParaRPr lang="en-US" sz="1750" dirty="0"/>
          </a:p>
        </p:txBody>
      </p:sp>
      <p:sp>
        <p:nvSpPr>
          <p:cNvPr id="5" name="Text 2"/>
          <p:cNvSpPr/>
          <p:nvPr/>
        </p:nvSpPr>
        <p:spPr>
          <a:xfrm>
            <a:off x="3384113" y="2090142"/>
            <a:ext cx="10460712" cy="707946"/>
          </a:xfrm>
          <a:prstGeom prst="rect">
            <a:avLst/>
          </a:prstGeom>
          <a:noFill/>
          <a:ln/>
        </p:spPr>
        <p:txBody>
          <a:bodyPr wrap="square" lIns="0" tIns="0" rIns="0" bIns="0" rtlCol="0" anchor="t"/>
          <a:lstStyle/>
          <a:p>
            <a:pPr algn="l"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 Real-Time Emergency Alert for Passenger Medical              Assistance in Trains</a:t>
            </a:r>
            <a:endParaRPr lang="en-US" sz="2200" dirty="0"/>
          </a:p>
        </p:txBody>
      </p:sp>
      <p:sp>
        <p:nvSpPr>
          <p:cNvPr id="6" name="Text 3"/>
          <p:cNvSpPr/>
          <p:nvPr/>
        </p:nvSpPr>
        <p:spPr>
          <a:xfrm>
            <a:off x="3384113" y="3024664"/>
            <a:ext cx="10460712" cy="362426"/>
          </a:xfrm>
          <a:prstGeom prst="rect">
            <a:avLst/>
          </a:prstGeom>
          <a:noFill/>
          <a:ln/>
        </p:spPr>
        <p:txBody>
          <a:bodyPr wrap="non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Presentation by</a:t>
            </a:r>
            <a:endParaRPr lang="en-US" sz="1750" dirty="0"/>
          </a:p>
        </p:txBody>
      </p:sp>
      <p:sp>
        <p:nvSpPr>
          <p:cNvPr id="7" name="Text 4"/>
          <p:cNvSpPr/>
          <p:nvPr/>
        </p:nvSpPr>
        <p:spPr>
          <a:xfrm>
            <a:off x="3384113" y="3591044"/>
            <a:ext cx="10460712" cy="362426"/>
          </a:xfrm>
          <a:prstGeom prst="rect">
            <a:avLst/>
          </a:prstGeom>
          <a:noFill/>
          <a:ln/>
        </p:spPr>
        <p:txBody>
          <a:bodyPr wrap="none" lIns="0" tIns="0" rIns="0" bIns="0" rtlCol="0" anchor="t"/>
          <a:lstStyle/>
          <a:p>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M.Hindu(SRU 3rd yr)</a:t>
            </a:r>
            <a:endParaRPr lang="en-US" sz="1750" dirty="0"/>
          </a:p>
        </p:txBody>
      </p:sp>
      <p:sp>
        <p:nvSpPr>
          <p:cNvPr id="8" name="Text 5"/>
          <p:cNvSpPr/>
          <p:nvPr/>
        </p:nvSpPr>
        <p:spPr>
          <a:xfrm>
            <a:off x="3384113" y="4157424"/>
            <a:ext cx="10460712" cy="362426"/>
          </a:xfrm>
          <a:prstGeom prst="rect">
            <a:avLst/>
          </a:prstGeom>
          <a:noFill/>
          <a:ln/>
        </p:spPr>
        <p:txBody>
          <a:bodyPr wrap="non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S.Dhanush(SRU 3rd yr)</a:t>
            </a:r>
            <a:endParaRPr lang="en-US" sz="1750" dirty="0"/>
          </a:p>
        </p:txBody>
      </p:sp>
      <p:sp>
        <p:nvSpPr>
          <p:cNvPr id="9" name="Text 6"/>
          <p:cNvSpPr/>
          <p:nvPr/>
        </p:nvSpPr>
        <p:spPr>
          <a:xfrm>
            <a:off x="3384113" y="4723805"/>
            <a:ext cx="10460712" cy="362426"/>
          </a:xfrm>
          <a:prstGeom prst="rect">
            <a:avLst/>
          </a:prstGeom>
          <a:noFill/>
          <a:ln/>
        </p:spPr>
        <p:txBody>
          <a:bodyPr wrap="non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P.Kaveri(GCET 3rd yr)</a:t>
            </a:r>
            <a:endParaRPr lang="en-US" sz="1750" dirty="0"/>
          </a:p>
        </p:txBody>
      </p:sp>
      <p:sp>
        <p:nvSpPr>
          <p:cNvPr id="10" name="Text 7"/>
          <p:cNvSpPr/>
          <p:nvPr/>
        </p:nvSpPr>
        <p:spPr>
          <a:xfrm>
            <a:off x="3384113" y="5290185"/>
            <a:ext cx="10460712" cy="362426"/>
          </a:xfrm>
          <a:prstGeom prst="rect">
            <a:avLst/>
          </a:prstGeom>
          <a:noFill/>
          <a:ln/>
        </p:spPr>
        <p:txBody>
          <a:bodyPr wrap="non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P.Sai Prasanna(GLWEC 3rd yr)</a:t>
            </a:r>
            <a:endParaRPr lang="en-US" sz="1750" dirty="0"/>
          </a:p>
        </p:txBody>
      </p:sp>
      <p:sp>
        <p:nvSpPr>
          <p:cNvPr id="11" name="Text 8"/>
          <p:cNvSpPr/>
          <p:nvPr/>
        </p:nvSpPr>
        <p:spPr>
          <a:xfrm>
            <a:off x="3384113" y="5856565"/>
            <a:ext cx="10460712" cy="362426"/>
          </a:xfrm>
          <a:prstGeom prst="rect">
            <a:avLst/>
          </a:prstGeom>
          <a:noFill/>
          <a:ln/>
        </p:spPr>
        <p:txBody>
          <a:bodyPr wrap="non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Under the Gudience of</a:t>
            </a:r>
            <a:endParaRPr lang="en-US" sz="1750" dirty="0"/>
          </a:p>
        </p:txBody>
      </p:sp>
      <p:sp>
        <p:nvSpPr>
          <p:cNvPr id="12" name="Text 9"/>
          <p:cNvSpPr/>
          <p:nvPr/>
        </p:nvSpPr>
        <p:spPr>
          <a:xfrm>
            <a:off x="3384113" y="6422946"/>
            <a:ext cx="10460712" cy="362426"/>
          </a:xfrm>
          <a:prstGeom prst="rect">
            <a:avLst/>
          </a:prstGeom>
          <a:noFill/>
          <a:ln/>
        </p:spPr>
        <p:txBody>
          <a:bodyPr wrap="non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Prof.T.Kishore Kumar,Dept of ECE</a:t>
            </a:r>
            <a:endParaRPr lang="en-US" sz="1750" dirty="0"/>
          </a:p>
        </p:txBody>
      </p:sp>
      <p:sp>
        <p:nvSpPr>
          <p:cNvPr id="13" name="Text 10"/>
          <p:cNvSpPr/>
          <p:nvPr/>
        </p:nvSpPr>
        <p:spPr>
          <a:xfrm>
            <a:off x="793075" y="7244239"/>
            <a:ext cx="13044249" cy="362426"/>
          </a:xfrm>
          <a:prstGeom prst="rect">
            <a:avLst/>
          </a:prstGeom>
          <a:noFill/>
          <a:ln/>
        </p:spPr>
        <p:txBody>
          <a:bodyPr wrap="none" lIns="0" tIns="0" rIns="0" bIns="0" rtlCol="0" anchor="t"/>
          <a:lstStyle/>
          <a:p>
            <a:pPr algn="l" indent="0" marL="0">
              <a:lnSpc>
                <a:spcPts val="2850"/>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467689"/>
            <a:ext cx="7937659"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Issues in the literature</a:t>
            </a:r>
            <a:endParaRPr lang="en-US" sz="4450" dirty="0"/>
          </a:p>
        </p:txBody>
      </p:sp>
      <p:sp>
        <p:nvSpPr>
          <p:cNvPr id="3" name="Text 1"/>
          <p:cNvSpPr/>
          <p:nvPr/>
        </p:nvSpPr>
        <p:spPr>
          <a:xfrm>
            <a:off x="793790" y="363009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Systems often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can’t tell what kind of emergency</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is happening, just that something is wrong.</a:t>
            </a:r>
            <a:endParaRPr lang="en-US" sz="1750" dirty="0"/>
          </a:p>
        </p:txBody>
      </p:sp>
      <p:sp>
        <p:nvSpPr>
          <p:cNvPr id="4" name="Text 2"/>
          <p:cNvSpPr/>
          <p:nvPr/>
        </p:nvSpPr>
        <p:spPr>
          <a:xfrm>
            <a:off x="793790" y="407229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Many rely on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good internet or mobile signals</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which are weak or missing in remote train areas.</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They don’t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connect emergency alerts with the train’s exact location</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making help slower.</a:t>
            </a:r>
            <a:endParaRPr lang="en-US" sz="1750" dirty="0"/>
          </a:p>
        </p:txBody>
      </p:sp>
      <p:sp>
        <p:nvSpPr>
          <p:cNvPr id="6" name="Text 4"/>
          <p:cNvSpPr/>
          <p:nvPr/>
        </p:nvSpPr>
        <p:spPr>
          <a:xfrm>
            <a:off x="793790" y="495669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Sometimes, sensors cause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false alarms</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because of normal movements.</a:t>
            </a:r>
            <a:endParaRPr lang="en-US" sz="1750" dirty="0"/>
          </a:p>
        </p:txBody>
      </p:sp>
      <p:sp>
        <p:nvSpPr>
          <p:cNvPr id="7" name="Text 5"/>
          <p:cNvSpPr/>
          <p:nvPr/>
        </p:nvSpPr>
        <p:spPr>
          <a:xfrm>
            <a:off x="793790" y="539888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It’s hard to know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which passenger</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needs help in shared coaches.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467689"/>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Motivation</a:t>
            </a:r>
            <a:endParaRPr lang="en-US" sz="4450" dirty="0"/>
          </a:p>
        </p:txBody>
      </p:sp>
      <p:sp>
        <p:nvSpPr>
          <p:cNvPr id="3" name="Text 1"/>
          <p:cNvSpPr/>
          <p:nvPr/>
        </p:nvSpPr>
        <p:spPr>
          <a:xfrm>
            <a:off x="793790" y="363009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Passengers on trains can have sudden health problems that need quick help.</a:t>
            </a:r>
            <a:endParaRPr lang="en-US" sz="1750" dirty="0"/>
          </a:p>
        </p:txBody>
      </p:sp>
      <p:sp>
        <p:nvSpPr>
          <p:cNvPr id="4" name="Text 2"/>
          <p:cNvSpPr/>
          <p:nvPr/>
        </p:nvSpPr>
        <p:spPr>
          <a:xfrm>
            <a:off x="793790" y="407229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Current systems don’t track health signs all the time or tell exactly what emergency it is.</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Many systems rely on internet or mobile signals, which don’t always work well on trains.</a:t>
            </a:r>
            <a:endParaRPr lang="en-US" sz="1750" dirty="0"/>
          </a:p>
        </p:txBody>
      </p:sp>
      <p:sp>
        <p:nvSpPr>
          <p:cNvPr id="6" name="Text 4"/>
          <p:cNvSpPr/>
          <p:nvPr/>
        </p:nvSpPr>
        <p:spPr>
          <a:xfrm>
            <a:off x="793790" y="495669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It’s important to know the exact location of the train when an emergency happens.</a:t>
            </a:r>
            <a:endParaRPr lang="en-US" sz="1750" dirty="0"/>
          </a:p>
        </p:txBody>
      </p:sp>
      <p:sp>
        <p:nvSpPr>
          <p:cNvPr id="7" name="Text 5"/>
          <p:cNvSpPr/>
          <p:nvPr/>
        </p:nvSpPr>
        <p:spPr>
          <a:xfrm>
            <a:off x="793790" y="539888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A smart system using sensors and GPS can send fast alerts and help save lives.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667226"/>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Objectives</a:t>
            </a:r>
            <a:endParaRPr lang="en-US" sz="4450" dirty="0"/>
          </a:p>
        </p:txBody>
      </p:sp>
      <p:sp>
        <p:nvSpPr>
          <p:cNvPr id="4" name="Shape 1"/>
          <p:cNvSpPr/>
          <p:nvPr/>
        </p:nvSpPr>
        <p:spPr>
          <a:xfrm>
            <a:off x="793790" y="1716167"/>
            <a:ext cx="510302" cy="510302"/>
          </a:xfrm>
          <a:prstGeom prst="roundRect">
            <a:avLst>
              <a:gd name="adj" fmla="val 18669"/>
            </a:avLst>
          </a:prstGeom>
          <a:solidFill>
            <a:srgbClr val="D6F5EE"/>
          </a:solidFill>
          <a:ln w="7620">
            <a:solidFill>
              <a:srgbClr val="BCDBD4"/>
            </a:solidFill>
            <a:prstDash val="solid"/>
          </a:ln>
        </p:spPr>
      </p:sp>
      <p:pic>
        <p:nvPicPr>
          <p:cNvPr id="5" name="Image 1" descr="preencoded.png"/>
          <p:cNvPicPr>
            <a:picLocks noChangeAspect="1"/>
          </p:cNvPicPr>
          <p:nvPr/>
        </p:nvPicPr>
        <p:blipFill>
          <a:blip r:embed="rId2"/>
          <a:stretch>
            <a:fillRect/>
          </a:stretch>
        </p:blipFill>
        <p:spPr>
          <a:xfrm>
            <a:off x="878860" y="1758672"/>
            <a:ext cx="340162" cy="425291"/>
          </a:xfrm>
          <a:prstGeom prst="rect">
            <a:avLst/>
          </a:prstGeom>
        </p:spPr>
      </p:pic>
      <p:sp>
        <p:nvSpPr>
          <p:cNvPr id="6" name="Text 2"/>
          <p:cNvSpPr/>
          <p:nvPr/>
        </p:nvSpPr>
        <p:spPr>
          <a:xfrm>
            <a:off x="1530906" y="1789867"/>
            <a:ext cx="2899410" cy="1814513"/>
          </a:xfrm>
          <a:prstGeom prst="rect">
            <a:avLst/>
          </a:prstGeom>
          <a:noFill/>
          <a:ln/>
        </p:spPr>
        <p:txBody>
          <a:bodyPr wrap="square" lIns="0" tIns="0" rIns="0" bIns="0" rtlCol="0" anchor="t"/>
          <a:lstStyle/>
          <a:p>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Continuously monitor passengers’ vital signs</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using wearable sensors to detect any health abnormalities in real time.</a:t>
            </a:r>
            <a:endParaRPr lang="en-US" sz="1750" dirty="0"/>
          </a:p>
        </p:txBody>
      </p:sp>
      <p:sp>
        <p:nvSpPr>
          <p:cNvPr id="7" name="Shape 3"/>
          <p:cNvSpPr/>
          <p:nvPr/>
        </p:nvSpPr>
        <p:spPr>
          <a:xfrm>
            <a:off x="4713803" y="1716167"/>
            <a:ext cx="510302" cy="510302"/>
          </a:xfrm>
          <a:prstGeom prst="roundRect">
            <a:avLst>
              <a:gd name="adj" fmla="val 18669"/>
            </a:avLst>
          </a:prstGeom>
          <a:solidFill>
            <a:srgbClr val="D6F5EE"/>
          </a:solidFill>
          <a:ln w="7620">
            <a:solidFill>
              <a:srgbClr val="BCDBD4"/>
            </a:solidFill>
            <a:prstDash val="solid"/>
          </a:ln>
        </p:spPr>
      </p:sp>
      <p:pic>
        <p:nvPicPr>
          <p:cNvPr id="8" name="Image 2" descr="preencoded.png"/>
          <p:cNvPicPr>
            <a:picLocks noChangeAspect="1"/>
          </p:cNvPicPr>
          <p:nvPr/>
        </p:nvPicPr>
        <p:blipFill>
          <a:blip r:embed="rId3"/>
          <a:stretch>
            <a:fillRect/>
          </a:stretch>
        </p:blipFill>
        <p:spPr>
          <a:xfrm>
            <a:off x="4798874" y="1758672"/>
            <a:ext cx="340162" cy="425291"/>
          </a:xfrm>
          <a:prstGeom prst="rect">
            <a:avLst/>
          </a:prstGeom>
        </p:spPr>
      </p:pic>
      <p:sp>
        <p:nvSpPr>
          <p:cNvPr id="9" name="Text 4"/>
          <p:cNvSpPr/>
          <p:nvPr/>
        </p:nvSpPr>
        <p:spPr>
          <a:xfrm>
            <a:off x="5450919" y="1789867"/>
            <a:ext cx="2899410" cy="1451610"/>
          </a:xfrm>
          <a:prstGeom prst="rect">
            <a:avLst/>
          </a:prstGeom>
          <a:noFill/>
          <a:ln/>
        </p:spPr>
        <p:txBody>
          <a:bodyPr wrap="square" lIns="0" tIns="0" rIns="0" bIns="0" rtlCol="0" anchor="t"/>
          <a:lstStyle/>
          <a:p>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Automatically classify the type and severity of medical emergencies</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for accurate alert generation.</a:t>
            </a:r>
            <a:endParaRPr lang="en-US" sz="1750" dirty="0"/>
          </a:p>
        </p:txBody>
      </p:sp>
      <p:sp>
        <p:nvSpPr>
          <p:cNvPr id="10" name="Shape 5"/>
          <p:cNvSpPr/>
          <p:nvPr/>
        </p:nvSpPr>
        <p:spPr>
          <a:xfrm>
            <a:off x="793790" y="4058007"/>
            <a:ext cx="510302" cy="510302"/>
          </a:xfrm>
          <a:prstGeom prst="roundRect">
            <a:avLst>
              <a:gd name="adj" fmla="val 18669"/>
            </a:avLst>
          </a:prstGeom>
          <a:solidFill>
            <a:srgbClr val="D6F5EE"/>
          </a:solidFill>
          <a:ln w="7620">
            <a:solidFill>
              <a:srgbClr val="BCDBD4"/>
            </a:solidFill>
            <a:prstDash val="solid"/>
          </a:ln>
        </p:spPr>
      </p:sp>
      <p:pic>
        <p:nvPicPr>
          <p:cNvPr id="11" name="Image 3" descr="preencoded.png"/>
          <p:cNvPicPr>
            <a:picLocks noChangeAspect="1"/>
          </p:cNvPicPr>
          <p:nvPr/>
        </p:nvPicPr>
        <p:blipFill>
          <a:blip r:embed="rId4"/>
          <a:stretch>
            <a:fillRect/>
          </a:stretch>
        </p:blipFill>
        <p:spPr>
          <a:xfrm>
            <a:off x="878860" y="4100512"/>
            <a:ext cx="340162" cy="425291"/>
          </a:xfrm>
          <a:prstGeom prst="rect">
            <a:avLst/>
          </a:prstGeom>
        </p:spPr>
      </p:pic>
      <p:sp>
        <p:nvSpPr>
          <p:cNvPr id="12" name="Text 6"/>
          <p:cNvSpPr/>
          <p:nvPr/>
        </p:nvSpPr>
        <p:spPr>
          <a:xfrm>
            <a:off x="1530906" y="4131707"/>
            <a:ext cx="2899410" cy="1814513"/>
          </a:xfrm>
          <a:prstGeom prst="rect">
            <a:avLst/>
          </a:prstGeom>
          <a:noFill/>
          <a:ln/>
        </p:spPr>
        <p:txBody>
          <a:bodyPr wrap="square" lIns="0" tIns="0" rIns="0" bIns="0" rtlCol="0" anchor="t"/>
          <a:lstStyle/>
          <a:p>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Send immediate alerts to onboard medical staff and external emergency responders</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with relevant passenger and health data.</a:t>
            </a:r>
            <a:endParaRPr lang="en-US" sz="1750" dirty="0"/>
          </a:p>
        </p:txBody>
      </p:sp>
      <p:sp>
        <p:nvSpPr>
          <p:cNvPr id="13" name="Shape 7"/>
          <p:cNvSpPr/>
          <p:nvPr/>
        </p:nvSpPr>
        <p:spPr>
          <a:xfrm>
            <a:off x="4713803" y="4058007"/>
            <a:ext cx="510302" cy="510302"/>
          </a:xfrm>
          <a:prstGeom prst="roundRect">
            <a:avLst>
              <a:gd name="adj" fmla="val 18669"/>
            </a:avLst>
          </a:prstGeom>
          <a:solidFill>
            <a:srgbClr val="D6F5EE"/>
          </a:solidFill>
          <a:ln w="7620">
            <a:solidFill>
              <a:srgbClr val="BCDBD4"/>
            </a:solidFill>
            <a:prstDash val="solid"/>
          </a:ln>
        </p:spPr>
      </p:sp>
      <p:pic>
        <p:nvPicPr>
          <p:cNvPr id="14" name="Image 4" descr="preencoded.png"/>
          <p:cNvPicPr>
            <a:picLocks noChangeAspect="1"/>
          </p:cNvPicPr>
          <p:nvPr/>
        </p:nvPicPr>
        <p:blipFill>
          <a:blip r:embed="rId5"/>
          <a:stretch>
            <a:fillRect/>
          </a:stretch>
        </p:blipFill>
        <p:spPr>
          <a:xfrm>
            <a:off x="4798874" y="4100512"/>
            <a:ext cx="340162" cy="425291"/>
          </a:xfrm>
          <a:prstGeom prst="rect">
            <a:avLst/>
          </a:prstGeom>
        </p:spPr>
      </p:pic>
      <p:sp>
        <p:nvSpPr>
          <p:cNvPr id="15" name="Text 8"/>
          <p:cNvSpPr/>
          <p:nvPr/>
        </p:nvSpPr>
        <p:spPr>
          <a:xfrm>
            <a:off x="5450919" y="4131707"/>
            <a:ext cx="2899410" cy="1814513"/>
          </a:xfrm>
          <a:prstGeom prst="rect">
            <a:avLst/>
          </a:prstGeom>
          <a:noFill/>
          <a:ln/>
        </p:spPr>
        <p:txBody>
          <a:bodyPr wrap="square" lIns="0" tIns="0" rIns="0" bIns="0" rtlCol="0" anchor="t"/>
          <a:lstStyle/>
          <a:p>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Integrate GPS location tracking</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to provide real-time train location along with the emergency alert for faster response.</a:t>
            </a:r>
            <a:endParaRPr lang="en-US" sz="1750" dirty="0"/>
          </a:p>
        </p:txBody>
      </p:sp>
      <p:sp>
        <p:nvSpPr>
          <p:cNvPr id="16" name="Shape 9"/>
          <p:cNvSpPr/>
          <p:nvPr/>
        </p:nvSpPr>
        <p:spPr>
          <a:xfrm>
            <a:off x="793790" y="6399848"/>
            <a:ext cx="510302" cy="510302"/>
          </a:xfrm>
          <a:prstGeom prst="roundRect">
            <a:avLst>
              <a:gd name="adj" fmla="val 18669"/>
            </a:avLst>
          </a:prstGeom>
          <a:solidFill>
            <a:srgbClr val="D6F5EE"/>
          </a:solidFill>
          <a:ln w="7620">
            <a:solidFill>
              <a:srgbClr val="BCDBD4"/>
            </a:solidFill>
            <a:prstDash val="solid"/>
          </a:ln>
        </p:spPr>
      </p:sp>
      <p:pic>
        <p:nvPicPr>
          <p:cNvPr id="17" name="Image 5" descr="preencoded.png"/>
          <p:cNvPicPr>
            <a:picLocks noChangeAspect="1"/>
          </p:cNvPicPr>
          <p:nvPr/>
        </p:nvPicPr>
        <p:blipFill>
          <a:blip r:embed="rId6"/>
          <a:stretch>
            <a:fillRect/>
          </a:stretch>
        </p:blipFill>
        <p:spPr>
          <a:xfrm>
            <a:off x="878860" y="6442353"/>
            <a:ext cx="340162" cy="425291"/>
          </a:xfrm>
          <a:prstGeom prst="rect">
            <a:avLst/>
          </a:prstGeom>
        </p:spPr>
      </p:pic>
      <p:sp>
        <p:nvSpPr>
          <p:cNvPr id="18" name="Text 10"/>
          <p:cNvSpPr/>
          <p:nvPr/>
        </p:nvSpPr>
        <p:spPr>
          <a:xfrm>
            <a:off x="1530906" y="6473547"/>
            <a:ext cx="6819305" cy="1088708"/>
          </a:xfrm>
          <a:prstGeom prst="rect">
            <a:avLst/>
          </a:prstGeom>
          <a:noFill/>
          <a:ln/>
        </p:spPr>
        <p:txBody>
          <a:bodyPr wrap="square" lIns="0" tIns="0" rIns="0" bIns="0" rtlCol="0" anchor="t"/>
          <a:lstStyle/>
          <a:p>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Design a reliable communication system</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that works effectively even in low or no internet/mobile signal areas on train routes.</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85000"/>
            </a:srgbClr>
          </a:solidFill>
          <a:ln/>
        </p:spPr>
      </p:sp>
      <p:sp>
        <p:nvSpPr>
          <p:cNvPr id="4" name="Text 1"/>
          <p:cNvSpPr/>
          <p:nvPr/>
        </p:nvSpPr>
        <p:spPr>
          <a:xfrm>
            <a:off x="552569" y="434340"/>
            <a:ext cx="3947160" cy="493276"/>
          </a:xfrm>
          <a:prstGeom prst="rect">
            <a:avLst/>
          </a:prstGeom>
          <a:noFill/>
          <a:ln/>
        </p:spPr>
        <p:txBody>
          <a:bodyPr wrap="none" lIns="0" tIns="0" rIns="0" bIns="0" rtlCol="0" anchor="t"/>
          <a:lstStyle/>
          <a:p>
            <a:pPr algn="l" indent="0" marL="0">
              <a:lnSpc>
                <a:spcPts val="3850"/>
              </a:lnSpc>
              <a:buNone/>
            </a:pPr>
            <a:r>
              <a:rPr lang="en-US" sz="3100" b="1" dirty="0">
                <a:solidFill>
                  <a:srgbClr val="333F70"/>
                </a:solidFill>
                <a:latin typeface="Unbounded Bold" pitchFamily="34" charset="0"/>
                <a:ea typeface="Unbounded Bold" pitchFamily="34" charset="-122"/>
                <a:cs typeface="Unbounded Bold" pitchFamily="34" charset="-120"/>
              </a:rPr>
              <a:t>Work Flow</a:t>
            </a:r>
            <a:endParaRPr lang="en-US" sz="3100" dirty="0"/>
          </a:p>
        </p:txBody>
      </p:sp>
      <p:pic>
        <p:nvPicPr>
          <p:cNvPr id="5" name="Image 1" descr="preencoded.png"/>
          <p:cNvPicPr>
            <a:picLocks noChangeAspect="1"/>
          </p:cNvPicPr>
          <p:nvPr/>
        </p:nvPicPr>
        <p:blipFill>
          <a:blip r:embed="rId2"/>
          <a:stretch>
            <a:fillRect/>
          </a:stretch>
        </p:blipFill>
        <p:spPr>
          <a:xfrm>
            <a:off x="552569" y="1164431"/>
            <a:ext cx="789384" cy="947261"/>
          </a:xfrm>
          <a:prstGeom prst="rect">
            <a:avLst/>
          </a:prstGeom>
        </p:spPr>
      </p:pic>
      <p:sp>
        <p:nvSpPr>
          <p:cNvPr id="6" name="Text 2"/>
          <p:cNvSpPr/>
          <p:nvPr/>
        </p:nvSpPr>
        <p:spPr>
          <a:xfrm>
            <a:off x="1578769" y="1322308"/>
            <a:ext cx="3671768" cy="246698"/>
          </a:xfrm>
          <a:prstGeom prst="rect">
            <a:avLst/>
          </a:prstGeom>
          <a:noFill/>
          <a:ln/>
        </p:spPr>
        <p:txBody>
          <a:bodyPr wrap="none" lIns="0" tIns="0" rIns="0" bIns="0" rtlCol="0" anchor="t"/>
          <a:lstStyle/>
          <a:p>
            <a:pPr algn="l" indent="0" marL="0">
              <a:lnSpc>
                <a:spcPts val="1900"/>
              </a:lnSpc>
              <a:buNone/>
            </a:pPr>
            <a:r>
              <a:rPr lang="en-US" sz="1550" b="1" dirty="0">
                <a:solidFill>
                  <a:srgbClr val="333F70"/>
                </a:solidFill>
                <a:latin typeface="Unbounded Bold" pitchFamily="34" charset="0"/>
                <a:ea typeface="Unbounded Bold" pitchFamily="34" charset="-122"/>
                <a:cs typeface="Unbounded Bold" pitchFamily="34" charset="-120"/>
              </a:rPr>
              <a:t>Emergency Button Activation</a:t>
            </a:r>
            <a:endParaRPr lang="en-US" sz="1550" dirty="0"/>
          </a:p>
        </p:txBody>
      </p:sp>
      <p:sp>
        <p:nvSpPr>
          <p:cNvPr id="7" name="Text 3"/>
          <p:cNvSpPr/>
          <p:nvPr/>
        </p:nvSpPr>
        <p:spPr>
          <a:xfrm>
            <a:off x="1578769" y="1663660"/>
            <a:ext cx="12499062" cy="252532"/>
          </a:xfrm>
          <a:prstGeom prst="rect">
            <a:avLst/>
          </a:prstGeom>
          <a:noFill/>
          <a:ln/>
        </p:spPr>
        <p:txBody>
          <a:bodyPr wrap="none" lIns="0" tIns="0" rIns="0" bIns="0" rtlCol="0" anchor="t"/>
          <a:lstStyle/>
          <a:p>
            <a:pPr algn="l" indent="0" marL="0">
              <a:lnSpc>
                <a:spcPts val="1950"/>
              </a:lnSpc>
              <a:buNone/>
            </a:pPr>
            <a:r>
              <a:rPr lang="en-US" sz="1200" dirty="0">
                <a:solidFill>
                  <a:srgbClr val="333F70"/>
                </a:solidFill>
                <a:latin typeface="Open Sans" pitchFamily="34" charset="0"/>
                <a:ea typeface="Open Sans" pitchFamily="34" charset="-122"/>
                <a:cs typeface="Open Sans" pitchFamily="34" charset="-120"/>
              </a:rPr>
              <a:t>A passenger presses the emergency button when they need medical help.</a:t>
            </a:r>
            <a:endParaRPr lang="en-US" sz="1200" dirty="0"/>
          </a:p>
        </p:txBody>
      </p:sp>
      <p:pic>
        <p:nvPicPr>
          <p:cNvPr id="8" name="Image 2" descr="preencoded.png"/>
          <p:cNvPicPr>
            <a:picLocks noChangeAspect="1"/>
          </p:cNvPicPr>
          <p:nvPr/>
        </p:nvPicPr>
        <p:blipFill>
          <a:blip r:embed="rId3"/>
          <a:stretch>
            <a:fillRect/>
          </a:stretch>
        </p:blipFill>
        <p:spPr>
          <a:xfrm>
            <a:off x="552569" y="2111693"/>
            <a:ext cx="789384" cy="947261"/>
          </a:xfrm>
          <a:prstGeom prst="rect">
            <a:avLst/>
          </a:prstGeom>
        </p:spPr>
      </p:pic>
      <p:sp>
        <p:nvSpPr>
          <p:cNvPr id="9" name="Text 4"/>
          <p:cNvSpPr/>
          <p:nvPr/>
        </p:nvSpPr>
        <p:spPr>
          <a:xfrm>
            <a:off x="1578769" y="2269569"/>
            <a:ext cx="3715941" cy="246698"/>
          </a:xfrm>
          <a:prstGeom prst="rect">
            <a:avLst/>
          </a:prstGeom>
          <a:noFill/>
          <a:ln/>
        </p:spPr>
        <p:txBody>
          <a:bodyPr wrap="none" lIns="0" tIns="0" rIns="0" bIns="0" rtlCol="0" anchor="t"/>
          <a:lstStyle/>
          <a:p>
            <a:pPr algn="l" indent="0" marL="0">
              <a:lnSpc>
                <a:spcPts val="1900"/>
              </a:lnSpc>
              <a:buNone/>
            </a:pPr>
            <a:r>
              <a:rPr lang="en-US" sz="1550" b="1" dirty="0">
                <a:solidFill>
                  <a:srgbClr val="333F70"/>
                </a:solidFill>
                <a:latin typeface="Unbounded Bold" pitchFamily="34" charset="0"/>
                <a:ea typeface="Unbounded Bold" pitchFamily="34" charset="-122"/>
                <a:cs typeface="Unbounded Bold" pitchFamily="34" charset="-120"/>
              </a:rPr>
              <a:t>Signal Sent to Processing Unit</a:t>
            </a:r>
            <a:endParaRPr lang="en-US" sz="1550" dirty="0"/>
          </a:p>
        </p:txBody>
      </p:sp>
      <p:sp>
        <p:nvSpPr>
          <p:cNvPr id="10" name="Text 5"/>
          <p:cNvSpPr/>
          <p:nvPr/>
        </p:nvSpPr>
        <p:spPr>
          <a:xfrm>
            <a:off x="1578769" y="2610922"/>
            <a:ext cx="12499062" cy="252532"/>
          </a:xfrm>
          <a:prstGeom prst="rect">
            <a:avLst/>
          </a:prstGeom>
          <a:noFill/>
          <a:ln/>
        </p:spPr>
        <p:txBody>
          <a:bodyPr wrap="none" lIns="0" tIns="0" rIns="0" bIns="0" rtlCol="0" anchor="t"/>
          <a:lstStyle/>
          <a:p>
            <a:pPr algn="l" indent="0" marL="0">
              <a:lnSpc>
                <a:spcPts val="1950"/>
              </a:lnSpc>
              <a:buNone/>
            </a:pPr>
            <a:r>
              <a:rPr lang="en-US" sz="1200" dirty="0">
                <a:solidFill>
                  <a:srgbClr val="333F70"/>
                </a:solidFill>
                <a:latin typeface="Open Sans" pitchFamily="34" charset="0"/>
                <a:ea typeface="Open Sans" pitchFamily="34" charset="-122"/>
                <a:cs typeface="Open Sans" pitchFamily="34" charset="-120"/>
              </a:rPr>
              <a:t>The button sends a signal wirelessly to the onboard processing device.</a:t>
            </a:r>
            <a:endParaRPr lang="en-US" sz="1200" dirty="0"/>
          </a:p>
        </p:txBody>
      </p:sp>
      <p:pic>
        <p:nvPicPr>
          <p:cNvPr id="11" name="Image 3" descr="preencoded.png"/>
          <p:cNvPicPr>
            <a:picLocks noChangeAspect="1"/>
          </p:cNvPicPr>
          <p:nvPr/>
        </p:nvPicPr>
        <p:blipFill>
          <a:blip r:embed="rId4"/>
          <a:stretch>
            <a:fillRect/>
          </a:stretch>
        </p:blipFill>
        <p:spPr>
          <a:xfrm>
            <a:off x="552569" y="3058954"/>
            <a:ext cx="789384" cy="947261"/>
          </a:xfrm>
          <a:prstGeom prst="rect">
            <a:avLst/>
          </a:prstGeom>
        </p:spPr>
      </p:pic>
      <p:sp>
        <p:nvSpPr>
          <p:cNvPr id="12" name="Text 6"/>
          <p:cNvSpPr/>
          <p:nvPr/>
        </p:nvSpPr>
        <p:spPr>
          <a:xfrm>
            <a:off x="1578769" y="3216831"/>
            <a:ext cx="3308747" cy="246698"/>
          </a:xfrm>
          <a:prstGeom prst="rect">
            <a:avLst/>
          </a:prstGeom>
          <a:noFill/>
          <a:ln/>
        </p:spPr>
        <p:txBody>
          <a:bodyPr wrap="none" lIns="0" tIns="0" rIns="0" bIns="0" rtlCol="0" anchor="t"/>
          <a:lstStyle/>
          <a:p>
            <a:pPr algn="l" indent="0" marL="0">
              <a:lnSpc>
                <a:spcPts val="1900"/>
              </a:lnSpc>
              <a:buNone/>
            </a:pPr>
            <a:r>
              <a:rPr lang="en-US" sz="1550" b="1" dirty="0">
                <a:solidFill>
                  <a:srgbClr val="333F70"/>
                </a:solidFill>
                <a:latin typeface="Unbounded Bold" pitchFamily="34" charset="0"/>
                <a:ea typeface="Unbounded Bold" pitchFamily="34" charset="-122"/>
                <a:cs typeface="Unbounded Bold" pitchFamily="34" charset="-120"/>
              </a:rPr>
              <a:t>Emergency Alert Triggered</a:t>
            </a:r>
            <a:endParaRPr lang="en-US" sz="1550" dirty="0"/>
          </a:p>
        </p:txBody>
      </p:sp>
      <p:sp>
        <p:nvSpPr>
          <p:cNvPr id="13" name="Text 7"/>
          <p:cNvSpPr/>
          <p:nvPr/>
        </p:nvSpPr>
        <p:spPr>
          <a:xfrm>
            <a:off x="1578769" y="3558183"/>
            <a:ext cx="12499062" cy="252532"/>
          </a:xfrm>
          <a:prstGeom prst="rect">
            <a:avLst/>
          </a:prstGeom>
          <a:noFill/>
          <a:ln/>
        </p:spPr>
        <p:txBody>
          <a:bodyPr wrap="none" lIns="0" tIns="0" rIns="0" bIns="0" rtlCol="0" anchor="t"/>
          <a:lstStyle/>
          <a:p>
            <a:pPr algn="l" indent="0" marL="0">
              <a:lnSpc>
                <a:spcPts val="1950"/>
              </a:lnSpc>
              <a:buNone/>
            </a:pPr>
            <a:r>
              <a:rPr lang="en-US" sz="1200" dirty="0">
                <a:solidFill>
                  <a:srgbClr val="333F70"/>
                </a:solidFill>
                <a:latin typeface="Open Sans" pitchFamily="34" charset="0"/>
                <a:ea typeface="Open Sans" pitchFamily="34" charset="-122"/>
                <a:cs typeface="Open Sans" pitchFamily="34" charset="-120"/>
              </a:rPr>
              <a:t>The system immediately recognizes the alert and prepares to take action.</a:t>
            </a:r>
            <a:endParaRPr lang="en-US" sz="1200" dirty="0"/>
          </a:p>
        </p:txBody>
      </p:sp>
      <p:pic>
        <p:nvPicPr>
          <p:cNvPr id="14" name="Image 4" descr="preencoded.png"/>
          <p:cNvPicPr>
            <a:picLocks noChangeAspect="1"/>
          </p:cNvPicPr>
          <p:nvPr/>
        </p:nvPicPr>
        <p:blipFill>
          <a:blip r:embed="rId5"/>
          <a:stretch>
            <a:fillRect/>
          </a:stretch>
        </p:blipFill>
        <p:spPr>
          <a:xfrm>
            <a:off x="552569" y="4006215"/>
            <a:ext cx="789384" cy="947261"/>
          </a:xfrm>
          <a:prstGeom prst="rect">
            <a:avLst/>
          </a:prstGeom>
        </p:spPr>
      </p:pic>
      <p:sp>
        <p:nvSpPr>
          <p:cNvPr id="15" name="Text 8"/>
          <p:cNvSpPr/>
          <p:nvPr/>
        </p:nvSpPr>
        <p:spPr>
          <a:xfrm>
            <a:off x="1578769" y="4164092"/>
            <a:ext cx="3067050" cy="246698"/>
          </a:xfrm>
          <a:prstGeom prst="rect">
            <a:avLst/>
          </a:prstGeom>
          <a:noFill/>
          <a:ln/>
        </p:spPr>
        <p:txBody>
          <a:bodyPr wrap="none" lIns="0" tIns="0" rIns="0" bIns="0" rtlCol="0" anchor="t"/>
          <a:lstStyle/>
          <a:p>
            <a:pPr algn="l" indent="0" marL="0">
              <a:lnSpc>
                <a:spcPts val="1900"/>
              </a:lnSpc>
              <a:buNone/>
            </a:pPr>
            <a:r>
              <a:rPr lang="en-US" sz="1550" b="1" dirty="0">
                <a:solidFill>
                  <a:srgbClr val="333F70"/>
                </a:solidFill>
                <a:latin typeface="Unbounded Bold" pitchFamily="34" charset="0"/>
                <a:ea typeface="Unbounded Bold" pitchFamily="34" charset="-122"/>
                <a:cs typeface="Unbounded Bold" pitchFamily="34" charset="-120"/>
              </a:rPr>
              <a:t>Passenger Identification</a:t>
            </a:r>
            <a:endParaRPr lang="en-US" sz="1550" dirty="0"/>
          </a:p>
        </p:txBody>
      </p:sp>
      <p:sp>
        <p:nvSpPr>
          <p:cNvPr id="16" name="Text 9"/>
          <p:cNvSpPr/>
          <p:nvPr/>
        </p:nvSpPr>
        <p:spPr>
          <a:xfrm>
            <a:off x="1578769" y="4505444"/>
            <a:ext cx="12499062" cy="252532"/>
          </a:xfrm>
          <a:prstGeom prst="rect">
            <a:avLst/>
          </a:prstGeom>
          <a:noFill/>
          <a:ln/>
        </p:spPr>
        <p:txBody>
          <a:bodyPr wrap="none" lIns="0" tIns="0" rIns="0" bIns="0" rtlCol="0" anchor="t"/>
          <a:lstStyle/>
          <a:p>
            <a:pPr algn="l" indent="0" marL="0">
              <a:lnSpc>
                <a:spcPts val="1950"/>
              </a:lnSpc>
              <a:buNone/>
            </a:pPr>
            <a:r>
              <a:rPr lang="en-US" sz="1200" dirty="0">
                <a:solidFill>
                  <a:srgbClr val="333F70"/>
                </a:solidFill>
                <a:latin typeface="Open Sans" pitchFamily="34" charset="0"/>
                <a:ea typeface="Open Sans" pitchFamily="34" charset="-122"/>
                <a:cs typeface="Open Sans" pitchFamily="34" charset="-120"/>
              </a:rPr>
              <a:t>The system identifies the passenger or the coach from which the alert originated.</a:t>
            </a:r>
            <a:endParaRPr lang="en-US" sz="1200" dirty="0"/>
          </a:p>
        </p:txBody>
      </p:sp>
      <p:pic>
        <p:nvPicPr>
          <p:cNvPr id="17" name="Image 5" descr="preencoded.png"/>
          <p:cNvPicPr>
            <a:picLocks noChangeAspect="1"/>
          </p:cNvPicPr>
          <p:nvPr/>
        </p:nvPicPr>
        <p:blipFill>
          <a:blip r:embed="rId6"/>
          <a:stretch>
            <a:fillRect/>
          </a:stretch>
        </p:blipFill>
        <p:spPr>
          <a:xfrm>
            <a:off x="552569" y="4953476"/>
            <a:ext cx="789384" cy="947261"/>
          </a:xfrm>
          <a:prstGeom prst="rect">
            <a:avLst/>
          </a:prstGeom>
        </p:spPr>
      </p:pic>
      <p:sp>
        <p:nvSpPr>
          <p:cNvPr id="18" name="Text 10"/>
          <p:cNvSpPr/>
          <p:nvPr/>
        </p:nvSpPr>
        <p:spPr>
          <a:xfrm>
            <a:off x="1578769" y="5111353"/>
            <a:ext cx="2753201" cy="246698"/>
          </a:xfrm>
          <a:prstGeom prst="rect">
            <a:avLst/>
          </a:prstGeom>
          <a:noFill/>
          <a:ln/>
        </p:spPr>
        <p:txBody>
          <a:bodyPr wrap="none" lIns="0" tIns="0" rIns="0" bIns="0" rtlCol="0" anchor="t"/>
          <a:lstStyle/>
          <a:p>
            <a:pPr algn="l" indent="0" marL="0">
              <a:lnSpc>
                <a:spcPts val="1900"/>
              </a:lnSpc>
              <a:buNone/>
            </a:pPr>
            <a:r>
              <a:rPr lang="en-US" sz="1550" b="1" dirty="0">
                <a:solidFill>
                  <a:srgbClr val="333F70"/>
                </a:solidFill>
                <a:latin typeface="Unbounded Bold" pitchFamily="34" charset="0"/>
                <a:ea typeface="Unbounded Bold" pitchFamily="34" charset="-122"/>
                <a:cs typeface="Unbounded Bold" pitchFamily="34" charset="-120"/>
              </a:rPr>
              <a:t>GPS Location Capture</a:t>
            </a:r>
            <a:endParaRPr lang="en-US" sz="1550" dirty="0"/>
          </a:p>
        </p:txBody>
      </p:sp>
      <p:sp>
        <p:nvSpPr>
          <p:cNvPr id="19" name="Text 11"/>
          <p:cNvSpPr/>
          <p:nvPr/>
        </p:nvSpPr>
        <p:spPr>
          <a:xfrm>
            <a:off x="1578769" y="5452705"/>
            <a:ext cx="12499062" cy="252532"/>
          </a:xfrm>
          <a:prstGeom prst="rect">
            <a:avLst/>
          </a:prstGeom>
          <a:noFill/>
          <a:ln/>
        </p:spPr>
        <p:txBody>
          <a:bodyPr wrap="none" lIns="0" tIns="0" rIns="0" bIns="0" rtlCol="0" anchor="t"/>
          <a:lstStyle/>
          <a:p>
            <a:pPr algn="l" indent="0" marL="0">
              <a:lnSpc>
                <a:spcPts val="1950"/>
              </a:lnSpc>
              <a:buNone/>
            </a:pPr>
            <a:r>
              <a:rPr lang="en-US" sz="1200" dirty="0">
                <a:solidFill>
                  <a:srgbClr val="333F70"/>
                </a:solidFill>
                <a:latin typeface="Open Sans" pitchFamily="34" charset="0"/>
                <a:ea typeface="Open Sans" pitchFamily="34" charset="-122"/>
                <a:cs typeface="Open Sans" pitchFamily="34" charset="-120"/>
              </a:rPr>
              <a:t>The current GPS location of the train is recorded.</a:t>
            </a:r>
            <a:endParaRPr lang="en-US" sz="1200" dirty="0"/>
          </a:p>
        </p:txBody>
      </p:sp>
      <p:pic>
        <p:nvPicPr>
          <p:cNvPr id="20" name="Image 6" descr="preencoded.png"/>
          <p:cNvPicPr>
            <a:picLocks noChangeAspect="1"/>
          </p:cNvPicPr>
          <p:nvPr/>
        </p:nvPicPr>
        <p:blipFill>
          <a:blip r:embed="rId7"/>
          <a:stretch>
            <a:fillRect/>
          </a:stretch>
        </p:blipFill>
        <p:spPr>
          <a:xfrm>
            <a:off x="552569" y="5900738"/>
            <a:ext cx="789384" cy="947261"/>
          </a:xfrm>
          <a:prstGeom prst="rect">
            <a:avLst/>
          </a:prstGeom>
        </p:spPr>
      </p:pic>
      <p:sp>
        <p:nvSpPr>
          <p:cNvPr id="21" name="Text 12"/>
          <p:cNvSpPr/>
          <p:nvPr/>
        </p:nvSpPr>
        <p:spPr>
          <a:xfrm>
            <a:off x="1578769" y="6058614"/>
            <a:ext cx="6982420" cy="246698"/>
          </a:xfrm>
          <a:prstGeom prst="rect">
            <a:avLst/>
          </a:prstGeom>
          <a:noFill/>
          <a:ln/>
        </p:spPr>
        <p:txBody>
          <a:bodyPr wrap="none" lIns="0" tIns="0" rIns="0" bIns="0" rtlCol="0" anchor="t"/>
          <a:lstStyle/>
          <a:p>
            <a:pPr algn="l" indent="0" marL="0">
              <a:lnSpc>
                <a:spcPts val="1900"/>
              </a:lnSpc>
              <a:buNone/>
            </a:pPr>
            <a:r>
              <a:rPr lang="en-US" sz="1550" b="1" dirty="0">
                <a:solidFill>
                  <a:srgbClr val="333F70"/>
                </a:solidFill>
                <a:latin typeface="Unbounded Bold" pitchFamily="34" charset="0"/>
                <a:ea typeface="Unbounded Bold" pitchFamily="34" charset="-122"/>
                <a:cs typeface="Unbounded Bold" pitchFamily="34" charset="-120"/>
              </a:rPr>
              <a:t>Alert Dispatch to Medical Staff and Emergency Services</a:t>
            </a:r>
            <a:endParaRPr lang="en-US" sz="1550" dirty="0"/>
          </a:p>
        </p:txBody>
      </p:sp>
      <p:sp>
        <p:nvSpPr>
          <p:cNvPr id="22" name="Text 13"/>
          <p:cNvSpPr/>
          <p:nvPr/>
        </p:nvSpPr>
        <p:spPr>
          <a:xfrm>
            <a:off x="1578769" y="6399967"/>
            <a:ext cx="12499062" cy="252532"/>
          </a:xfrm>
          <a:prstGeom prst="rect">
            <a:avLst/>
          </a:prstGeom>
          <a:noFill/>
          <a:ln/>
        </p:spPr>
        <p:txBody>
          <a:bodyPr wrap="none" lIns="0" tIns="0" rIns="0" bIns="0" rtlCol="0" anchor="t"/>
          <a:lstStyle/>
          <a:p>
            <a:pPr algn="l" indent="0" marL="0">
              <a:lnSpc>
                <a:spcPts val="1950"/>
              </a:lnSpc>
              <a:buNone/>
            </a:pPr>
            <a:r>
              <a:rPr lang="en-US" sz="1200" dirty="0">
                <a:solidFill>
                  <a:srgbClr val="333F70"/>
                </a:solidFill>
                <a:latin typeface="Open Sans" pitchFamily="34" charset="0"/>
                <a:ea typeface="Open Sans" pitchFamily="34" charset="-122"/>
                <a:cs typeface="Open Sans" pitchFamily="34" charset="-120"/>
              </a:rPr>
              <a:t>An alert containing passenger details and location is sent to onboard medical teams and external responders.</a:t>
            </a:r>
            <a:endParaRPr lang="en-US" sz="1200" dirty="0"/>
          </a:p>
        </p:txBody>
      </p:sp>
      <p:pic>
        <p:nvPicPr>
          <p:cNvPr id="23" name="Image 7" descr="preencoded.png"/>
          <p:cNvPicPr>
            <a:picLocks noChangeAspect="1"/>
          </p:cNvPicPr>
          <p:nvPr/>
        </p:nvPicPr>
        <p:blipFill>
          <a:blip r:embed="rId8"/>
          <a:stretch>
            <a:fillRect/>
          </a:stretch>
        </p:blipFill>
        <p:spPr>
          <a:xfrm>
            <a:off x="552569" y="6847999"/>
            <a:ext cx="789384" cy="947261"/>
          </a:xfrm>
          <a:prstGeom prst="rect">
            <a:avLst/>
          </a:prstGeom>
        </p:spPr>
      </p:pic>
      <p:sp>
        <p:nvSpPr>
          <p:cNvPr id="24" name="Text 14"/>
          <p:cNvSpPr/>
          <p:nvPr/>
        </p:nvSpPr>
        <p:spPr>
          <a:xfrm>
            <a:off x="1578769" y="7005876"/>
            <a:ext cx="3018115" cy="246698"/>
          </a:xfrm>
          <a:prstGeom prst="rect">
            <a:avLst/>
          </a:prstGeom>
          <a:noFill/>
          <a:ln/>
        </p:spPr>
        <p:txBody>
          <a:bodyPr wrap="none" lIns="0" tIns="0" rIns="0" bIns="0" rtlCol="0" anchor="t"/>
          <a:lstStyle/>
          <a:p>
            <a:pPr algn="l" indent="0" marL="0">
              <a:lnSpc>
                <a:spcPts val="1900"/>
              </a:lnSpc>
              <a:buNone/>
            </a:pPr>
            <a:r>
              <a:rPr lang="en-US" sz="1550" b="1" dirty="0">
                <a:solidFill>
                  <a:srgbClr val="333F70"/>
                </a:solidFill>
                <a:latin typeface="Unbounded Bold" pitchFamily="34" charset="0"/>
                <a:ea typeface="Unbounded Bold" pitchFamily="34" charset="-122"/>
                <a:cs typeface="Unbounded Bold" pitchFamily="34" charset="-120"/>
              </a:rPr>
              <a:t>Rapid Medical Response</a:t>
            </a:r>
            <a:endParaRPr lang="en-US" sz="1550" dirty="0"/>
          </a:p>
        </p:txBody>
      </p:sp>
      <p:sp>
        <p:nvSpPr>
          <p:cNvPr id="25" name="Text 15"/>
          <p:cNvSpPr/>
          <p:nvPr/>
        </p:nvSpPr>
        <p:spPr>
          <a:xfrm>
            <a:off x="1578769" y="7347228"/>
            <a:ext cx="12499062" cy="252532"/>
          </a:xfrm>
          <a:prstGeom prst="rect">
            <a:avLst/>
          </a:prstGeom>
          <a:noFill/>
          <a:ln/>
        </p:spPr>
        <p:txBody>
          <a:bodyPr wrap="none" lIns="0" tIns="0" rIns="0" bIns="0" rtlCol="0" anchor="t"/>
          <a:lstStyle/>
          <a:p>
            <a:pPr algn="l" indent="0" marL="0">
              <a:lnSpc>
                <a:spcPts val="1950"/>
              </a:lnSpc>
              <a:buNone/>
            </a:pPr>
            <a:r>
              <a:rPr lang="en-US" sz="1200" dirty="0">
                <a:solidFill>
                  <a:srgbClr val="333F70"/>
                </a:solidFill>
                <a:latin typeface="Open Sans" pitchFamily="34" charset="0"/>
                <a:ea typeface="Open Sans" pitchFamily="34" charset="-122"/>
                <a:cs typeface="Open Sans" pitchFamily="34" charset="-120"/>
              </a:rPr>
              <a:t>Medical personnel use the alert and location info to quickly reach and assist the passenger.</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1962983"/>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Methodology</a:t>
            </a:r>
            <a:endParaRPr lang="en-US" sz="4450" dirty="0"/>
          </a:p>
        </p:txBody>
      </p:sp>
      <p:sp>
        <p:nvSpPr>
          <p:cNvPr id="3" name="Text 1"/>
          <p:cNvSpPr/>
          <p:nvPr/>
        </p:nvSpPr>
        <p:spPr>
          <a:xfrm>
            <a:off x="793790" y="3125391"/>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333F70"/>
                </a:solidFill>
                <a:latin typeface="Open Sans" pitchFamily="34" charset="0"/>
                <a:ea typeface="Open Sans" pitchFamily="34" charset="-122"/>
                <a:cs typeface="Open Sans" pitchFamily="34" charset="-120"/>
              </a:rPr>
              <a:t>Emergency Button Press</a:t>
            </a:r>
            <a:pPr algn="l" indent="0" marL="0">
              <a:lnSpc>
                <a:spcPts val="2850"/>
              </a:lnSpc>
              <a:buNone/>
            </a:pP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Passengers press an emergency button to signal a medical issue.</a:t>
            </a:r>
            <a:endParaRPr lang="en-US" sz="1750" dirty="0"/>
          </a:p>
        </p:txBody>
      </p:sp>
      <p:sp>
        <p:nvSpPr>
          <p:cNvPr id="4" name="Text 2"/>
          <p:cNvSpPr/>
          <p:nvPr/>
        </p:nvSpPr>
        <p:spPr>
          <a:xfrm>
            <a:off x="793790" y="3930491"/>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333F70"/>
                </a:solidFill>
                <a:latin typeface="Open Sans" pitchFamily="34" charset="0"/>
                <a:ea typeface="Open Sans" pitchFamily="34" charset="-122"/>
                <a:cs typeface="Open Sans" pitchFamily="34" charset="-120"/>
              </a:rPr>
              <a:t>Alert Processing</a:t>
            </a:r>
            <a:pPr algn="l" indent="0" marL="0">
              <a:lnSpc>
                <a:spcPts val="2850"/>
              </a:lnSpc>
              <a:buNone/>
            </a:pP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The onboard system receives the signal, identifies the passenger location, and obtains the train’s GPS position.</a:t>
            </a:r>
            <a:endParaRPr lang="en-US" sz="1750" dirty="0"/>
          </a:p>
        </p:txBody>
      </p:sp>
      <p:sp>
        <p:nvSpPr>
          <p:cNvPr id="5" name="Text 3"/>
          <p:cNvSpPr/>
          <p:nvPr/>
        </p:nvSpPr>
        <p:spPr>
          <a:xfrm>
            <a:off x="793790" y="4735592"/>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333F70"/>
                </a:solidFill>
                <a:latin typeface="Open Sans" pitchFamily="34" charset="0"/>
                <a:ea typeface="Open Sans" pitchFamily="34" charset="-122"/>
                <a:cs typeface="Open Sans" pitchFamily="34" charset="-120"/>
              </a:rPr>
              <a:t>Alert Transmission</a:t>
            </a:r>
            <a:pPr algn="l" indent="0" marL="0">
              <a:lnSpc>
                <a:spcPts val="2850"/>
              </a:lnSpc>
              <a:buNone/>
            </a:pP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An automatic alert with passenger details and location is sent to medical staff and emergency responders.</a:t>
            </a:r>
            <a:endParaRPr lang="en-US" sz="1750" dirty="0"/>
          </a:p>
        </p:txBody>
      </p:sp>
      <p:sp>
        <p:nvSpPr>
          <p:cNvPr id="6" name="Text 4"/>
          <p:cNvSpPr/>
          <p:nvPr/>
        </p:nvSpPr>
        <p:spPr>
          <a:xfrm>
            <a:off x="793790" y="5540693"/>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333F70"/>
                </a:solidFill>
                <a:latin typeface="Open Sans" pitchFamily="34" charset="0"/>
                <a:ea typeface="Open Sans" pitchFamily="34" charset="-122"/>
                <a:cs typeface="Open Sans" pitchFamily="34" charset="-120"/>
              </a:rPr>
              <a:t>Medical Response</a:t>
            </a:r>
            <a:pPr algn="l" indent="0" marL="0">
              <a:lnSpc>
                <a:spcPts val="2850"/>
              </a:lnSpc>
              <a:buNone/>
            </a:pP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Medical teams use the alert information to provide quick assistance to the passenger.</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04612" y="589121"/>
            <a:ext cx="6917055" cy="629007"/>
          </a:xfrm>
          <a:prstGeom prst="rect">
            <a:avLst/>
          </a:prstGeom>
          <a:noFill/>
          <a:ln/>
        </p:spPr>
        <p:txBody>
          <a:bodyPr wrap="none" lIns="0" tIns="0" rIns="0" bIns="0" rtlCol="0" anchor="t"/>
          <a:lstStyle/>
          <a:p>
            <a:pPr algn="l" indent="0" marL="0">
              <a:lnSpc>
                <a:spcPts val="4950"/>
              </a:lnSpc>
              <a:buNone/>
            </a:pPr>
            <a:r>
              <a:rPr lang="en-US" sz="3950" b="1" dirty="0">
                <a:solidFill>
                  <a:srgbClr val="333F70"/>
                </a:solidFill>
                <a:latin typeface="Unbounded Bold" pitchFamily="34" charset="0"/>
                <a:ea typeface="Unbounded Bold" pitchFamily="34" charset="-122"/>
                <a:cs typeface="Unbounded Bold" pitchFamily="34" charset="-120"/>
              </a:rPr>
              <a:t>System Flow Diagram</a:t>
            </a:r>
            <a:endParaRPr lang="en-US" sz="3950" dirty="0"/>
          </a:p>
        </p:txBody>
      </p:sp>
      <p:pic>
        <p:nvPicPr>
          <p:cNvPr id="4" name="Image 1" descr="preencoded.png"/>
          <p:cNvPicPr>
            <a:picLocks noChangeAspect="1"/>
          </p:cNvPicPr>
          <p:nvPr/>
        </p:nvPicPr>
        <p:blipFill>
          <a:blip r:embed="rId2"/>
          <a:stretch>
            <a:fillRect/>
          </a:stretch>
        </p:blipFill>
        <p:spPr>
          <a:xfrm>
            <a:off x="704612" y="1520071"/>
            <a:ext cx="5619036" cy="5571887"/>
          </a:xfrm>
          <a:prstGeom prst="rect">
            <a:avLst/>
          </a:prstGeom>
        </p:spPr>
      </p:pic>
      <p:sp>
        <p:nvSpPr>
          <p:cNvPr id="5" name="Text 1"/>
          <p:cNvSpPr/>
          <p:nvPr/>
        </p:nvSpPr>
        <p:spPr>
          <a:xfrm>
            <a:off x="704612" y="7318415"/>
            <a:ext cx="7734776" cy="322064"/>
          </a:xfrm>
          <a:prstGeom prst="rect">
            <a:avLst/>
          </a:prstGeom>
          <a:noFill/>
          <a:ln/>
        </p:spPr>
        <p:txBody>
          <a:bodyPr wrap="none" lIns="0" tIns="0" rIns="0" bIns="0" rtlCol="0" anchor="t"/>
          <a:lstStyle/>
          <a:p>
            <a:pPr algn="l" indent="0" marL="0">
              <a:lnSpc>
                <a:spcPts val="2500"/>
              </a:lnSpc>
              <a:buNone/>
            </a:pPr>
            <a:endParaRPr lang="en-US" sz="15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2498765"/>
            <a:ext cx="6091595"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Expected Output</a:t>
            </a:r>
            <a:endParaRPr lang="en-US" sz="4450" dirty="0"/>
          </a:p>
        </p:txBody>
      </p:sp>
      <p:sp>
        <p:nvSpPr>
          <p:cNvPr id="3" name="Text 1"/>
          <p:cNvSpPr/>
          <p:nvPr/>
        </p:nvSpPr>
        <p:spPr>
          <a:xfrm>
            <a:off x="793790" y="3661172"/>
            <a:ext cx="13042821" cy="362903"/>
          </a:xfrm>
          <a:prstGeom prst="rect">
            <a:avLst/>
          </a:prstGeom>
          <a:noFill/>
          <a:ln/>
        </p:spPr>
        <p:txBody>
          <a:bodyPr wrap="none" lIns="0" tIns="0" rIns="0" bIns="0" rtlCol="0" anchor="t"/>
          <a:lstStyle/>
          <a:p>
            <a:pPr algn="l" indent="0" marL="0">
              <a:lnSpc>
                <a:spcPts val="2850"/>
              </a:lnSpc>
              <a:buNone/>
            </a:pPr>
            <a:endParaRPr lang="en-US" sz="1750" dirty="0"/>
          </a:p>
        </p:txBody>
      </p:sp>
      <p:sp>
        <p:nvSpPr>
          <p:cNvPr id="4" name="Text 2"/>
          <p:cNvSpPr/>
          <p:nvPr/>
        </p:nvSpPr>
        <p:spPr>
          <a:xfrm>
            <a:off x="793790" y="4279225"/>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The system instantly alerts medical staff when a passenger presses the emergency button or abnormal health data is detected, including the passenger’s ID and the train’s GPS location. It identifies the type of emergency and sends alerts reliably using multiple communication methods. False alarms are minimized through data validation, and a live dashboard helps responders monitor situations in real time. Passenger data is securely protected to ensure privacy.</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2365534"/>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Description</a:t>
            </a:r>
            <a:endParaRPr lang="en-US" sz="4450" dirty="0"/>
          </a:p>
        </p:txBody>
      </p:sp>
      <p:sp>
        <p:nvSpPr>
          <p:cNvPr id="3" name="Text 1"/>
          <p:cNvSpPr/>
          <p:nvPr/>
        </p:nvSpPr>
        <p:spPr>
          <a:xfrm>
            <a:off x="793790" y="3527941"/>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The system detects medical emergencies in real time by monitoring passenger inputs and health data, then immediately sends alerts with passenger ID and train location.</a:t>
            </a:r>
            <a:endParaRPr lang="en-US" sz="1750" dirty="0"/>
          </a:p>
        </p:txBody>
      </p:sp>
      <p:sp>
        <p:nvSpPr>
          <p:cNvPr id="4" name="Text 2"/>
          <p:cNvSpPr/>
          <p:nvPr/>
        </p:nvSpPr>
        <p:spPr>
          <a:xfrm>
            <a:off x="793790" y="4333042"/>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It classifies the emergency type to provide precise information and ensures reliable alert delivery using multiple communication channels, even in low-network areas.</a:t>
            </a:r>
            <a:endParaRPr lang="en-US" sz="1750" dirty="0"/>
          </a:p>
        </p:txBody>
      </p:sp>
      <p:sp>
        <p:nvSpPr>
          <p:cNvPr id="5" name="Text 3"/>
          <p:cNvSpPr/>
          <p:nvPr/>
        </p:nvSpPr>
        <p:spPr>
          <a:xfrm>
            <a:off x="793790" y="5138142"/>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A secure, real-time dashboard allows medical staff to monitor emergencies effectively while protecting passenger privacy through data encryption and access control.</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683073"/>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Conclusion</a:t>
            </a:r>
            <a:endParaRPr lang="en-US" sz="4450" dirty="0"/>
          </a:p>
        </p:txBody>
      </p:sp>
      <p:sp>
        <p:nvSpPr>
          <p:cNvPr id="4" name="Text 1"/>
          <p:cNvSpPr/>
          <p:nvPr/>
        </p:nvSpPr>
        <p:spPr>
          <a:xfrm>
            <a:off x="6280190" y="3732014"/>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The Real-Time Emergency Alert system significantly enhances passenger safety. It enables quick detection and response to medical emergencies onboard. Leveraging IoT and AI technologies, it reduces response time. This ensures timely medical support. Ultimately, it saves lives and improves the overall travel experience.</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93790" y="1560433"/>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References</a:t>
            </a:r>
            <a:endParaRPr lang="en-US" sz="4450" dirty="0"/>
          </a:p>
        </p:txBody>
      </p:sp>
      <p:sp>
        <p:nvSpPr>
          <p:cNvPr id="3" name="Text 1"/>
          <p:cNvSpPr/>
          <p:nvPr/>
        </p:nvSpPr>
        <p:spPr>
          <a:xfrm>
            <a:off x="793790" y="2722840"/>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M. R. Khan and S. Dey, "IoT-Based Health Monitoring System for Emergency Medical Alert in Trains," </a:t>
            </a:r>
            <a:pPr algn="l" indent="0" marL="0">
              <a:lnSpc>
                <a:spcPts val="2850"/>
              </a:lnSpc>
              <a:buNone/>
            </a:pPr>
            <a:r>
              <a:rPr lang="en-US" sz="1750" i="1" dirty="0">
                <a:solidFill>
                  <a:srgbClr val="333F70"/>
                </a:solidFill>
                <a:latin typeface="Open Sans" pitchFamily="34" charset="0"/>
                <a:ea typeface="Open Sans" pitchFamily="34" charset="-122"/>
                <a:cs typeface="Open Sans" pitchFamily="34" charset="-120"/>
              </a:rPr>
              <a:t>International Journal of Advanced Research in Computer and Communication Engineering</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vol. 10, no. 3, pp. 45–50, 2021.</a:t>
            </a:r>
            <a:endParaRPr lang="en-US" sz="1750" dirty="0"/>
          </a:p>
        </p:txBody>
      </p:sp>
      <p:sp>
        <p:nvSpPr>
          <p:cNvPr id="4" name="Text 2"/>
          <p:cNvSpPr/>
          <p:nvPr/>
        </p:nvSpPr>
        <p:spPr>
          <a:xfrm>
            <a:off x="793790" y="3527941"/>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S. Chatterjee and D. Bhattacharjee, "Emergency Medical Alert System Using Wearable Sensors and GSM Communication," </a:t>
            </a:r>
            <a:pPr algn="l" indent="0" marL="0">
              <a:lnSpc>
                <a:spcPts val="2850"/>
              </a:lnSpc>
              <a:buNone/>
            </a:pPr>
            <a:r>
              <a:rPr lang="en-US" sz="1750" i="1" dirty="0">
                <a:solidFill>
                  <a:srgbClr val="333F70"/>
                </a:solidFill>
                <a:latin typeface="Open Sans" pitchFamily="34" charset="0"/>
                <a:ea typeface="Open Sans" pitchFamily="34" charset="-122"/>
                <a:cs typeface="Open Sans" pitchFamily="34" charset="-120"/>
              </a:rPr>
              <a:t>International Journal of Engineering Research &amp; Technology (IJERT)</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vol. 9, no. 6, pp. 212–216, 2020.</a:t>
            </a:r>
            <a:endParaRPr lang="en-US" sz="1750" dirty="0"/>
          </a:p>
        </p:txBody>
      </p:sp>
      <p:sp>
        <p:nvSpPr>
          <p:cNvPr id="5" name="Text 3"/>
          <p:cNvSpPr/>
          <p:nvPr/>
        </p:nvSpPr>
        <p:spPr>
          <a:xfrm>
            <a:off x="793790" y="4333042"/>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P. Rani and V. Kavitha, "Smart Health Monitoring System Using IoT for Railway Passengers," </a:t>
            </a:r>
            <a:pPr algn="l" indent="0" marL="0">
              <a:lnSpc>
                <a:spcPts val="2850"/>
              </a:lnSpc>
              <a:buNone/>
            </a:pPr>
            <a:r>
              <a:rPr lang="en-US" sz="1750" i="1" dirty="0">
                <a:solidFill>
                  <a:srgbClr val="333F70"/>
                </a:solidFill>
                <a:latin typeface="Open Sans" pitchFamily="34" charset="0"/>
                <a:ea typeface="Open Sans" pitchFamily="34" charset="-122"/>
                <a:cs typeface="Open Sans" pitchFamily="34" charset="-120"/>
              </a:rPr>
              <a:t>International Journal of Scientific &amp; Technology Research</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vol. 8, no. 11, pp. 3789–3792, 2019.</a:t>
            </a:r>
            <a:endParaRPr lang="en-US" sz="1750" dirty="0"/>
          </a:p>
        </p:txBody>
      </p:sp>
      <p:sp>
        <p:nvSpPr>
          <p:cNvPr id="6" name="Text 4"/>
          <p:cNvSpPr/>
          <p:nvPr/>
        </p:nvSpPr>
        <p:spPr>
          <a:xfrm>
            <a:off x="793790" y="5138142"/>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R. Jaiswal and A. Sharma, "Real-Time Train Tracking and Alert System Using GPS and GSM Technology," </a:t>
            </a:r>
            <a:pPr algn="l" indent="0" marL="0">
              <a:lnSpc>
                <a:spcPts val="2850"/>
              </a:lnSpc>
              <a:buNone/>
            </a:pPr>
            <a:r>
              <a:rPr lang="en-US" sz="1750" i="1" dirty="0">
                <a:solidFill>
                  <a:srgbClr val="333F70"/>
                </a:solidFill>
                <a:latin typeface="Open Sans" pitchFamily="34" charset="0"/>
                <a:ea typeface="Open Sans" pitchFamily="34" charset="-122"/>
                <a:cs typeface="Open Sans" pitchFamily="34" charset="-120"/>
              </a:rPr>
              <a:t>International Journal of Scientific Research in Engineering and Management (IJSREM)</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vol. 4, no. 2, pp. 102–107, 2020.</a:t>
            </a:r>
            <a:endParaRPr lang="en-US" sz="1750" dirty="0"/>
          </a:p>
        </p:txBody>
      </p:sp>
      <p:sp>
        <p:nvSpPr>
          <p:cNvPr id="7" name="Text 5"/>
          <p:cNvSpPr/>
          <p:nvPr/>
        </p:nvSpPr>
        <p:spPr>
          <a:xfrm>
            <a:off x="793790" y="5943243"/>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333F70"/>
                </a:solidFill>
                <a:latin typeface="Open Sans" pitchFamily="34" charset="0"/>
                <a:ea typeface="Open Sans" pitchFamily="34" charset="-122"/>
                <a:cs typeface="Open Sans" pitchFamily="34" charset="-120"/>
              </a:rPr>
              <a:t>A. Patil and A. Deshmukh, "Design and Implementation of Emergency Response System in Smart Trains," in </a:t>
            </a:r>
            <a:pPr algn="l" indent="0" marL="0">
              <a:lnSpc>
                <a:spcPts val="2850"/>
              </a:lnSpc>
              <a:buNone/>
            </a:pPr>
            <a:r>
              <a:rPr lang="en-US" sz="1750" i="1" dirty="0">
                <a:solidFill>
                  <a:srgbClr val="333F70"/>
                </a:solidFill>
                <a:latin typeface="Open Sans" pitchFamily="34" charset="0"/>
                <a:ea typeface="Open Sans" pitchFamily="34" charset="-122"/>
                <a:cs typeface="Open Sans" pitchFamily="34" charset="-120"/>
              </a:rPr>
              <a:t>Proc. Int. Conf. on Electronics, Communication and Aerospace Technology (ICECA)</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pp. 154–158, 2022.</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93790" y="976074"/>
            <a:ext cx="8014335" cy="62774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581858" y="457200"/>
            <a:ext cx="2493883" cy="311706"/>
          </a:xfrm>
          <a:prstGeom prst="rect">
            <a:avLst/>
          </a:prstGeom>
          <a:noFill/>
          <a:ln/>
        </p:spPr>
        <p:txBody>
          <a:bodyPr wrap="none" lIns="0" tIns="0" rIns="0" bIns="0" rtlCol="0" anchor="t"/>
          <a:lstStyle/>
          <a:p>
            <a:pPr algn="l" indent="0" marL="0">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Code(main)</a:t>
            </a:r>
            <a:endParaRPr lang="en-US" sz="1950" dirty="0"/>
          </a:p>
        </p:txBody>
      </p:sp>
      <p:pic>
        <p:nvPicPr>
          <p:cNvPr id="3" name="Image 0" descr="preencoded.png"/>
          <p:cNvPicPr>
            <a:picLocks noChangeAspect="1"/>
          </p:cNvPicPr>
          <p:nvPr/>
        </p:nvPicPr>
        <p:blipFill>
          <a:blip r:embed="rId1"/>
          <a:stretch>
            <a:fillRect/>
          </a:stretch>
        </p:blipFill>
        <p:spPr>
          <a:xfrm>
            <a:off x="581858" y="1101328"/>
            <a:ext cx="13300948" cy="7481768"/>
          </a:xfrm>
          <a:prstGeom prst="rect">
            <a:avLst/>
          </a:prstGeom>
        </p:spPr>
      </p:pic>
      <p:sp>
        <p:nvSpPr>
          <p:cNvPr id="4" name="Text 1"/>
          <p:cNvSpPr/>
          <p:nvPr/>
        </p:nvSpPr>
        <p:spPr>
          <a:xfrm>
            <a:off x="581858" y="8770025"/>
            <a:ext cx="13466683" cy="265867"/>
          </a:xfrm>
          <a:prstGeom prst="rect">
            <a:avLst/>
          </a:prstGeom>
          <a:noFill/>
          <a:ln/>
        </p:spPr>
        <p:txBody>
          <a:bodyPr wrap="none" lIns="0" tIns="0" rIns="0" bIns="0" rtlCol="0" anchor="t"/>
          <a:lstStyle/>
          <a:p>
            <a:pPr algn="l" indent="0" marL="0">
              <a:lnSpc>
                <a:spcPts val="2050"/>
              </a:lnSpc>
              <a:buNone/>
            </a:pPr>
            <a:endParaRPr lang="en-US" sz="1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581858" y="457200"/>
            <a:ext cx="2561034" cy="311706"/>
          </a:xfrm>
          <a:prstGeom prst="rect">
            <a:avLst/>
          </a:prstGeom>
          <a:noFill/>
          <a:ln/>
        </p:spPr>
        <p:txBody>
          <a:bodyPr wrap="none" lIns="0" tIns="0" rIns="0" bIns="0" rtlCol="0" anchor="t"/>
          <a:lstStyle/>
          <a:p>
            <a:pPr algn="l" indent="0" marL="0">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Code(Execution)</a:t>
            </a:r>
            <a:endParaRPr lang="en-US" sz="1950" dirty="0"/>
          </a:p>
        </p:txBody>
      </p:sp>
      <p:pic>
        <p:nvPicPr>
          <p:cNvPr id="3" name="Image 0" descr="preencoded.png"/>
          <p:cNvPicPr>
            <a:picLocks noChangeAspect="1"/>
          </p:cNvPicPr>
          <p:nvPr/>
        </p:nvPicPr>
        <p:blipFill>
          <a:blip r:embed="rId1"/>
          <a:stretch>
            <a:fillRect/>
          </a:stretch>
        </p:blipFill>
        <p:spPr>
          <a:xfrm>
            <a:off x="581858" y="1101328"/>
            <a:ext cx="13300948" cy="7481768"/>
          </a:xfrm>
          <a:prstGeom prst="rect">
            <a:avLst/>
          </a:prstGeom>
        </p:spPr>
      </p:pic>
      <p:sp>
        <p:nvSpPr>
          <p:cNvPr id="4" name="Text 1"/>
          <p:cNvSpPr/>
          <p:nvPr/>
        </p:nvSpPr>
        <p:spPr>
          <a:xfrm>
            <a:off x="581858" y="8770025"/>
            <a:ext cx="13466683" cy="265867"/>
          </a:xfrm>
          <a:prstGeom prst="rect">
            <a:avLst/>
          </a:prstGeom>
          <a:noFill/>
          <a:ln/>
        </p:spPr>
        <p:txBody>
          <a:bodyPr wrap="none" lIns="0" tIns="0" rIns="0" bIns="0" rtlCol="0" anchor="t"/>
          <a:lstStyle/>
          <a:p>
            <a:pPr algn="l" indent="0" marL="0">
              <a:lnSpc>
                <a:spcPts val="2050"/>
              </a:lnSpc>
              <a:buNone/>
            </a:pPr>
            <a:endParaRPr lang="en-US" sz="13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93790" y="972741"/>
            <a:ext cx="3402330" cy="425291"/>
          </a:xfrm>
          <a:prstGeom prst="rect">
            <a:avLst/>
          </a:prstGeom>
          <a:noFill/>
          <a:ln/>
        </p:spPr>
        <p:txBody>
          <a:bodyPr wrap="none" lIns="0" tIns="0" rIns="0" bIns="0" rtlCol="0" anchor="t"/>
          <a:lstStyle/>
          <a:p>
            <a:pPr algn="l" indent="0" marL="0">
              <a:lnSpc>
                <a:spcPts val="3300"/>
              </a:lnSpc>
              <a:buNone/>
            </a:pPr>
            <a:r>
              <a:rPr lang="en-US" sz="2650" b="1" dirty="0">
                <a:solidFill>
                  <a:srgbClr val="333F70"/>
                </a:solidFill>
                <a:latin typeface="Unbounded Bold" pitchFamily="34" charset="0"/>
                <a:ea typeface="Unbounded Bold" pitchFamily="34" charset="-122"/>
                <a:cs typeface="Unbounded Bold" pitchFamily="34" charset="-120"/>
              </a:rPr>
              <a:t>Connections</a:t>
            </a:r>
            <a:endParaRPr lang="en-US" sz="2650" dirty="0"/>
          </a:p>
        </p:txBody>
      </p:sp>
      <p:pic>
        <p:nvPicPr>
          <p:cNvPr id="3" name="Image 0" descr="preencoded.png"/>
          <p:cNvPicPr>
            <a:picLocks noChangeAspect="1"/>
          </p:cNvPicPr>
          <p:nvPr/>
        </p:nvPicPr>
        <p:blipFill>
          <a:blip r:embed="rId1"/>
          <a:stretch>
            <a:fillRect/>
          </a:stretch>
        </p:blipFill>
        <p:spPr>
          <a:xfrm>
            <a:off x="793790" y="1908334"/>
            <a:ext cx="4885015" cy="4503896"/>
          </a:xfrm>
          <a:prstGeom prst="rect">
            <a:avLst/>
          </a:prstGeom>
        </p:spPr>
      </p:pic>
      <p:pic>
        <p:nvPicPr>
          <p:cNvPr id="4" name="Image 1" descr="preencoded.png"/>
          <p:cNvPicPr>
            <a:picLocks noChangeAspect="1"/>
          </p:cNvPicPr>
          <p:nvPr/>
        </p:nvPicPr>
        <p:blipFill>
          <a:blip r:embed="rId2"/>
          <a:stretch>
            <a:fillRect/>
          </a:stretch>
        </p:blipFill>
        <p:spPr>
          <a:xfrm>
            <a:off x="6239828" y="1908334"/>
            <a:ext cx="3667006" cy="4526399"/>
          </a:xfrm>
          <a:prstGeom prst="rect">
            <a:avLst/>
          </a:prstGeom>
        </p:spPr>
      </p:pic>
      <p:sp>
        <p:nvSpPr>
          <p:cNvPr id="5" name="Text 1"/>
          <p:cNvSpPr/>
          <p:nvPr/>
        </p:nvSpPr>
        <p:spPr>
          <a:xfrm>
            <a:off x="6239828" y="6689884"/>
            <a:ext cx="7604284" cy="362903"/>
          </a:xfrm>
          <a:prstGeom prst="rect">
            <a:avLst/>
          </a:prstGeom>
          <a:noFill/>
          <a:ln/>
        </p:spPr>
        <p:txBody>
          <a:bodyPr wrap="none" lIns="0" tIns="0" rIns="0" bIns="0" rtlCol="0" anchor="t"/>
          <a:lstStyle/>
          <a:p>
            <a:pPr algn="l" indent="0" marL="0">
              <a:lnSpc>
                <a:spcPts val="2850"/>
              </a:lnSpc>
              <a:buNone/>
            </a:pPr>
            <a:endParaRPr lang="en-US" sz="17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671393"/>
            <a:ext cx="3516630" cy="354330"/>
          </a:xfrm>
          <a:prstGeom prst="rect">
            <a:avLst/>
          </a:prstGeom>
          <a:noFill/>
          <a:ln/>
        </p:spPr>
        <p:txBody>
          <a:bodyPr wrap="none" lIns="0" tIns="0" rIns="0" bIns="0" rtlCol="0" anchor="t"/>
          <a:lstStyle/>
          <a:p>
            <a:pPr algn="l" indent="0" marL="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Result(Notification)</a:t>
            </a:r>
            <a:endParaRPr lang="en-US" sz="2200" dirty="0"/>
          </a:p>
        </p:txBody>
      </p:sp>
      <p:pic>
        <p:nvPicPr>
          <p:cNvPr id="4" name="Image 1" descr="preencoded.png"/>
          <p:cNvPicPr>
            <a:picLocks noChangeAspect="1"/>
          </p:cNvPicPr>
          <p:nvPr/>
        </p:nvPicPr>
        <p:blipFill>
          <a:blip r:embed="rId2"/>
          <a:stretch>
            <a:fillRect/>
          </a:stretch>
        </p:blipFill>
        <p:spPr>
          <a:xfrm>
            <a:off x="793790" y="1280874"/>
            <a:ext cx="2824758" cy="627721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51999" y="590907"/>
            <a:ext cx="3412927" cy="402788"/>
          </a:xfrm>
          <a:prstGeom prst="rect">
            <a:avLst/>
          </a:prstGeom>
          <a:noFill/>
          <a:ln/>
        </p:spPr>
        <p:txBody>
          <a:bodyPr wrap="none" lIns="0" tIns="0" rIns="0" bIns="0" rtlCol="0" anchor="t"/>
          <a:lstStyle/>
          <a:p>
            <a:pPr algn="l" indent="0" marL="0">
              <a:lnSpc>
                <a:spcPts val="3150"/>
              </a:lnSpc>
              <a:buNone/>
            </a:pPr>
            <a:r>
              <a:rPr lang="en-US" sz="2500" b="1" dirty="0">
                <a:solidFill>
                  <a:srgbClr val="333F70"/>
                </a:solidFill>
                <a:latin typeface="Unbounded Bold" pitchFamily="34" charset="0"/>
                <a:ea typeface="Unbounded Bold" pitchFamily="34" charset="-122"/>
                <a:cs typeface="Unbounded Bold" pitchFamily="34" charset="-120"/>
              </a:rPr>
              <a:t>Hardware Result</a:t>
            </a:r>
            <a:endParaRPr lang="en-US" sz="2500" dirty="0"/>
          </a:p>
        </p:txBody>
      </p:sp>
      <p:pic>
        <p:nvPicPr>
          <p:cNvPr id="3" name="Image 0" descr="preencoded.png"/>
          <p:cNvPicPr>
            <a:picLocks noChangeAspect="1"/>
          </p:cNvPicPr>
          <p:nvPr/>
        </p:nvPicPr>
        <p:blipFill>
          <a:blip r:embed="rId1"/>
          <a:stretch>
            <a:fillRect/>
          </a:stretch>
        </p:blipFill>
        <p:spPr>
          <a:xfrm>
            <a:off x="751999" y="1477089"/>
            <a:ext cx="6301145" cy="6301145"/>
          </a:xfrm>
          <a:prstGeom prst="rect">
            <a:avLst/>
          </a:prstGeom>
        </p:spPr>
      </p:pic>
      <p:sp>
        <p:nvSpPr>
          <p:cNvPr id="4" name="Text 1"/>
          <p:cNvSpPr/>
          <p:nvPr/>
        </p:nvSpPr>
        <p:spPr>
          <a:xfrm>
            <a:off x="7584877" y="1428750"/>
            <a:ext cx="6301145" cy="343853"/>
          </a:xfrm>
          <a:prstGeom prst="rect">
            <a:avLst/>
          </a:prstGeom>
          <a:noFill/>
          <a:ln/>
        </p:spPr>
        <p:txBody>
          <a:bodyPr wrap="none" lIns="0" tIns="0" rIns="0" bIns="0" rtlCol="0" anchor="t"/>
          <a:lstStyle/>
          <a:p>
            <a:pPr algn="l" indent="0" marL="0">
              <a:lnSpc>
                <a:spcPts val="2700"/>
              </a:lnSpc>
              <a:buNone/>
            </a:pPr>
            <a:endParaRPr lang="en-US" sz="16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60690" y="597694"/>
            <a:ext cx="13109019" cy="73737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41006" y="1105138"/>
            <a:ext cx="7834789" cy="1753076"/>
          </a:xfrm>
          <a:prstGeom prst="rect">
            <a:avLst/>
          </a:prstGeom>
          <a:noFill/>
          <a:ln/>
        </p:spPr>
        <p:txBody>
          <a:bodyPr wrap="square" lIns="0" tIns="0" rIns="0" bIns="0" rtlCol="0" anchor="t"/>
          <a:lstStyle/>
          <a:p>
            <a:pPr algn="l" indent="0" marL="0">
              <a:lnSpc>
                <a:spcPts val="4600"/>
              </a:lnSpc>
              <a:buNone/>
            </a:pPr>
            <a:r>
              <a:rPr lang="en-US" sz="3650" b="1" dirty="0">
                <a:solidFill>
                  <a:srgbClr val="333F70"/>
                </a:solidFill>
                <a:latin typeface="Unbounded Bold" pitchFamily="34" charset="0"/>
                <a:ea typeface="Unbounded Bold" pitchFamily="34" charset="-122"/>
                <a:cs typeface="Unbounded Bold" pitchFamily="34" charset="-120"/>
              </a:rPr>
              <a:t>Real-Time Emergency Alert for Passenger Medical Assistance in Trains</a:t>
            </a:r>
            <a:endParaRPr lang="en-US" sz="3650" dirty="0"/>
          </a:p>
        </p:txBody>
      </p:sp>
      <p:sp>
        <p:nvSpPr>
          <p:cNvPr id="4" name="Text 1"/>
          <p:cNvSpPr/>
          <p:nvPr/>
        </p:nvSpPr>
        <p:spPr>
          <a:xfrm>
            <a:off x="6141006" y="3138726"/>
            <a:ext cx="2337911" cy="292298"/>
          </a:xfrm>
          <a:prstGeom prst="rect">
            <a:avLst/>
          </a:prstGeom>
          <a:noFill/>
          <a:ln/>
        </p:spPr>
        <p:txBody>
          <a:bodyPr wrap="none" lIns="0" tIns="0" rIns="0" bIns="0" rtlCol="0" anchor="t"/>
          <a:lstStyle/>
          <a:p>
            <a:pPr algn="l" indent="0" marL="0">
              <a:lnSpc>
                <a:spcPts val="2300"/>
              </a:lnSpc>
              <a:buNone/>
            </a:pPr>
            <a:r>
              <a:rPr lang="en-US" sz="1800" b="1" dirty="0">
                <a:solidFill>
                  <a:srgbClr val="333F70"/>
                </a:solidFill>
                <a:latin typeface="Unbounded Bold" pitchFamily="34" charset="0"/>
                <a:ea typeface="Unbounded Bold" pitchFamily="34" charset="-122"/>
                <a:cs typeface="Unbounded Bold" pitchFamily="34" charset="-120"/>
              </a:rPr>
              <a:t>Introduction</a:t>
            </a:r>
            <a:endParaRPr lang="en-US" sz="1800" dirty="0"/>
          </a:p>
        </p:txBody>
      </p:sp>
      <p:sp>
        <p:nvSpPr>
          <p:cNvPr id="5" name="Text 2"/>
          <p:cNvSpPr/>
          <p:nvPr/>
        </p:nvSpPr>
        <p:spPr>
          <a:xfrm>
            <a:off x="6141006" y="3711535"/>
            <a:ext cx="7834789" cy="897612"/>
          </a:xfrm>
          <a:prstGeom prst="rect">
            <a:avLst/>
          </a:prstGeom>
          <a:noFill/>
          <a:ln/>
        </p:spPr>
        <p:txBody>
          <a:bodyPr wrap="square" lIns="0" tIns="0" rIns="0" bIns="0" rtlCol="0" anchor="t"/>
          <a:lstStyle/>
          <a:p>
            <a:pPr algn="l" indent="0" marL="0">
              <a:lnSpc>
                <a:spcPts val="2350"/>
              </a:lnSpc>
              <a:buNone/>
            </a:pPr>
            <a:r>
              <a:rPr lang="en-US" sz="1450" dirty="0">
                <a:solidFill>
                  <a:srgbClr val="333F70"/>
                </a:solidFill>
                <a:latin typeface="Open Sans" pitchFamily="34" charset="0"/>
                <a:ea typeface="Open Sans" pitchFamily="34" charset="-122"/>
                <a:cs typeface="Open Sans" pitchFamily="34" charset="-120"/>
              </a:rPr>
              <a:t>Many people in India travel by train every day, but if someone gets sick or has a medical emergency during the journey, help can take a long time to arrive. There are no doctors on most trains, and train staff may not know exactly where or how to get help quickly.</a:t>
            </a:r>
            <a:endParaRPr lang="en-US" sz="1450" dirty="0"/>
          </a:p>
        </p:txBody>
      </p:sp>
      <p:sp>
        <p:nvSpPr>
          <p:cNvPr id="6" name="Text 3"/>
          <p:cNvSpPr/>
          <p:nvPr/>
        </p:nvSpPr>
        <p:spPr>
          <a:xfrm>
            <a:off x="6141006" y="4819531"/>
            <a:ext cx="7834789" cy="1196816"/>
          </a:xfrm>
          <a:prstGeom prst="rect">
            <a:avLst/>
          </a:prstGeom>
          <a:noFill/>
          <a:ln/>
        </p:spPr>
        <p:txBody>
          <a:bodyPr wrap="square" lIns="0" tIns="0" rIns="0" bIns="0" rtlCol="0" anchor="t"/>
          <a:lstStyle/>
          <a:p>
            <a:pPr algn="l" indent="0" marL="0">
              <a:lnSpc>
                <a:spcPts val="2350"/>
              </a:lnSpc>
              <a:buNone/>
            </a:pPr>
            <a:r>
              <a:rPr lang="en-US" sz="1450" dirty="0">
                <a:solidFill>
                  <a:srgbClr val="333F70"/>
                </a:solidFill>
                <a:latin typeface="Open Sans" pitchFamily="34" charset="0"/>
                <a:ea typeface="Open Sans" pitchFamily="34" charset="-122"/>
                <a:cs typeface="Open Sans" pitchFamily="34" charset="-120"/>
              </a:rPr>
              <a:t>This project, called </a:t>
            </a:r>
            <a:pPr algn="l" indent="0" marL="0">
              <a:lnSpc>
                <a:spcPts val="2350"/>
              </a:lnSpc>
              <a:buNone/>
            </a:pPr>
            <a:r>
              <a:rPr lang="en-US" sz="1450" b="1" dirty="0">
                <a:solidFill>
                  <a:srgbClr val="333F70"/>
                </a:solidFill>
                <a:latin typeface="Open Sans" pitchFamily="34" charset="0"/>
                <a:ea typeface="Open Sans" pitchFamily="34" charset="-122"/>
                <a:cs typeface="Open Sans" pitchFamily="34" charset="-120"/>
              </a:rPr>
              <a:t>“Real-Time Emergency Alert System for Passenger Medical Assistance in Trains with Location,”</a:t>
            </a:r>
            <a:pPr algn="l" indent="0" marL="0">
              <a:lnSpc>
                <a:spcPts val="2350"/>
              </a:lnSpc>
              <a:buNone/>
            </a:pPr>
            <a:r>
              <a:rPr lang="en-US" sz="1450" dirty="0">
                <a:solidFill>
                  <a:srgbClr val="333F70"/>
                </a:solidFill>
                <a:latin typeface="Open Sans" pitchFamily="34" charset="0"/>
                <a:ea typeface="Open Sans" pitchFamily="34" charset="-122"/>
                <a:cs typeface="Open Sans" pitchFamily="34" charset="-120"/>
              </a:rPr>
              <a:t> is designed to solve this problem. It uses sensors or a panic button to detect if a passenger is having a health issue. It then sends an alert with the train’s </a:t>
            </a:r>
            <a:pPr algn="l" indent="0" marL="0">
              <a:lnSpc>
                <a:spcPts val="2350"/>
              </a:lnSpc>
              <a:buNone/>
            </a:pPr>
            <a:r>
              <a:rPr lang="en-US" sz="1450" b="1" dirty="0">
                <a:solidFill>
                  <a:srgbClr val="333F70"/>
                </a:solidFill>
                <a:latin typeface="Open Sans" pitchFamily="34" charset="0"/>
                <a:ea typeface="Open Sans" pitchFamily="34" charset="-122"/>
                <a:cs typeface="Open Sans" pitchFamily="34" charset="-120"/>
              </a:rPr>
              <a:t>real-time location</a:t>
            </a:r>
            <a:pPr algn="l" indent="0" marL="0">
              <a:lnSpc>
                <a:spcPts val="2350"/>
              </a:lnSpc>
              <a:buNone/>
            </a:pPr>
            <a:r>
              <a:rPr lang="en-US" sz="1450" dirty="0">
                <a:solidFill>
                  <a:srgbClr val="333F70"/>
                </a:solidFill>
                <a:latin typeface="Open Sans" pitchFamily="34" charset="0"/>
                <a:ea typeface="Open Sans" pitchFamily="34" charset="-122"/>
                <a:cs typeface="Open Sans" pitchFamily="34" charset="-120"/>
              </a:rPr>
              <a:t> to the nearby railway staff, doctors, or control room.</a:t>
            </a:r>
            <a:endParaRPr lang="en-US" sz="1450" dirty="0"/>
          </a:p>
        </p:txBody>
      </p:sp>
      <p:sp>
        <p:nvSpPr>
          <p:cNvPr id="7" name="Text 4"/>
          <p:cNvSpPr/>
          <p:nvPr/>
        </p:nvSpPr>
        <p:spPr>
          <a:xfrm>
            <a:off x="6141006" y="6226731"/>
            <a:ext cx="7834789" cy="897612"/>
          </a:xfrm>
          <a:prstGeom prst="rect">
            <a:avLst/>
          </a:prstGeom>
          <a:noFill/>
          <a:ln/>
        </p:spPr>
        <p:txBody>
          <a:bodyPr wrap="square" lIns="0" tIns="0" rIns="0" bIns="0" rtlCol="0" anchor="t"/>
          <a:lstStyle/>
          <a:p>
            <a:pPr algn="l" indent="0" marL="0">
              <a:lnSpc>
                <a:spcPts val="2350"/>
              </a:lnSpc>
              <a:buNone/>
            </a:pPr>
            <a:r>
              <a:rPr lang="en-US" sz="1450" dirty="0">
                <a:solidFill>
                  <a:srgbClr val="333F70"/>
                </a:solidFill>
                <a:latin typeface="Open Sans" pitchFamily="34" charset="0"/>
                <a:ea typeface="Open Sans" pitchFamily="34" charset="-122"/>
                <a:cs typeface="Open Sans" pitchFamily="34" charset="-120"/>
              </a:rPr>
              <a:t>The system helps save time and gives passengers the medical help they need faster. It uses GPS, small electronic devices (IoT), and a web app to track and share emergency information quickly and clearly..</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444829"/>
            <a:ext cx="7001589" cy="708779"/>
          </a:xfrm>
          <a:prstGeom prst="rect">
            <a:avLst/>
          </a:prstGeom>
          <a:noFill/>
          <a:ln/>
        </p:spPr>
        <p:txBody>
          <a:bodyPr wrap="none" lIns="0" tIns="0" rIns="0" bIns="0" rtlCol="0" anchor="t"/>
          <a:lstStyle/>
          <a:p>
            <a:pPr algn="l" indent="0" marL="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Problem Statement</a:t>
            </a:r>
            <a:endParaRPr lang="en-US" sz="4450" dirty="0"/>
          </a:p>
        </p:txBody>
      </p:sp>
      <p:sp>
        <p:nvSpPr>
          <p:cNvPr id="3" name="Text 1"/>
          <p:cNvSpPr/>
          <p:nvPr/>
        </p:nvSpPr>
        <p:spPr>
          <a:xfrm>
            <a:off x="793790" y="3607237"/>
            <a:ext cx="13042821" cy="2177415"/>
          </a:xfrm>
          <a:prstGeom prst="rect">
            <a:avLst/>
          </a:prstGeom>
          <a:noFill/>
          <a:ln/>
        </p:spPr>
        <p:txBody>
          <a:bodyPr wrap="square" lIns="0" tIns="0" rIns="0" bIns="0" rtlCol="0" anchor="t"/>
          <a:lstStyle/>
          <a:p>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During long train journeys, passengers may face sudden medical emergencies such as heart attacks, unconsciousness, or breathing issues. However, the absence of immediate medical attention, delayed communication with staff, and lack of real-time monitoring can result in severe consequences or even fatalities. Traditional systems rely heavily on manual reporting and lack smart health tracking. Therefore, there is a critical need for a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real-time, automated system</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that can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detect medical emergencies</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alert medical personnel</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and </a:t>
            </a:r>
            <a:pPr algn="l" indent="0" marL="0">
              <a:lnSpc>
                <a:spcPts val="2850"/>
              </a:lnSpc>
              <a:buNone/>
            </a:pPr>
            <a:r>
              <a:rPr lang="en-US" sz="1750" b="1" dirty="0">
                <a:solidFill>
                  <a:srgbClr val="333F70"/>
                </a:solidFill>
                <a:latin typeface="Open Sans" pitchFamily="34" charset="0"/>
                <a:ea typeface="Open Sans" pitchFamily="34" charset="-122"/>
                <a:cs typeface="Open Sans" pitchFamily="34" charset="-120"/>
              </a:rPr>
              <a:t>provide instant assistance</a:t>
            </a:r>
            <a:pPr algn="l" indent="0" marL="0">
              <a:lnSpc>
                <a:spcPts val="2850"/>
              </a:lnSpc>
              <a:buNone/>
            </a:pPr>
            <a:r>
              <a:rPr lang="en-US" sz="1750" dirty="0">
                <a:solidFill>
                  <a:srgbClr val="333F70"/>
                </a:solidFill>
                <a:latin typeface="Open Sans" pitchFamily="34" charset="0"/>
                <a:ea typeface="Open Sans" pitchFamily="34" charset="-122"/>
                <a:cs typeface="Open Sans" pitchFamily="34" charset="-120"/>
              </a:rPr>
              <a:t> to ensure passenger safety and save lives.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80323" y="932021"/>
            <a:ext cx="7783354" cy="1214914"/>
          </a:xfrm>
          <a:prstGeom prst="rect">
            <a:avLst/>
          </a:prstGeom>
          <a:noFill/>
          <a:ln/>
        </p:spPr>
        <p:txBody>
          <a:bodyPr wrap="square" lIns="0" tIns="0" rIns="0" bIns="0" rtlCol="0" anchor="t"/>
          <a:lstStyle/>
          <a:p>
            <a:pPr algn="l" indent="0" marL="0">
              <a:lnSpc>
                <a:spcPts val="4750"/>
              </a:lnSpc>
              <a:buNone/>
            </a:pPr>
            <a:r>
              <a:rPr lang="en-US" sz="3800" b="1" dirty="0">
                <a:solidFill>
                  <a:srgbClr val="333F70"/>
                </a:solidFill>
                <a:latin typeface="Unbounded Bold" pitchFamily="34" charset="0"/>
                <a:ea typeface="Unbounded Bold" pitchFamily="34" charset="-122"/>
                <a:cs typeface="Unbounded Bold" pitchFamily="34" charset="-120"/>
              </a:rPr>
              <a:t>Core System Components</a:t>
            </a:r>
            <a:endParaRPr lang="en-US" sz="3800" dirty="0"/>
          </a:p>
        </p:txBody>
      </p:sp>
      <p:pic>
        <p:nvPicPr>
          <p:cNvPr id="4" name="Image 1" descr="preencoded.png"/>
          <p:cNvPicPr>
            <a:picLocks noChangeAspect="1"/>
          </p:cNvPicPr>
          <p:nvPr/>
        </p:nvPicPr>
        <p:blipFill>
          <a:blip r:embed="rId2"/>
          <a:stretch>
            <a:fillRect/>
          </a:stretch>
        </p:blipFill>
        <p:spPr>
          <a:xfrm>
            <a:off x="680323" y="2472333"/>
            <a:ext cx="485894" cy="485894"/>
          </a:xfrm>
          <a:prstGeom prst="rect">
            <a:avLst/>
          </a:prstGeom>
        </p:spPr>
      </p:pic>
      <p:sp>
        <p:nvSpPr>
          <p:cNvPr id="5" name="Text 1"/>
          <p:cNvSpPr/>
          <p:nvPr/>
        </p:nvSpPr>
        <p:spPr>
          <a:xfrm>
            <a:off x="1360527" y="2553772"/>
            <a:ext cx="1752243" cy="911185"/>
          </a:xfrm>
          <a:prstGeom prst="rect">
            <a:avLst/>
          </a:prstGeom>
          <a:noFill/>
          <a:ln/>
        </p:spPr>
        <p:txBody>
          <a:bodyPr wrap="square" lIns="0" tIns="0" rIns="0" bIns="0" rtlCol="0" anchor="t"/>
          <a:lstStyle/>
          <a:p>
            <a:pPr algn="l" indent="0" marL="0">
              <a:lnSpc>
                <a:spcPts val="2350"/>
              </a:lnSpc>
              <a:buNone/>
            </a:pPr>
            <a:r>
              <a:rPr lang="en-US" sz="1900" b="1" dirty="0">
                <a:solidFill>
                  <a:srgbClr val="333F70"/>
                </a:solidFill>
                <a:latin typeface="Unbounded Bold" pitchFamily="34" charset="0"/>
                <a:ea typeface="Unbounded Bold" pitchFamily="34" charset="-122"/>
                <a:cs typeface="Unbounded Bold" pitchFamily="34" charset="-120"/>
              </a:rPr>
              <a:t>Health Monitoring Sensors</a:t>
            </a:r>
            <a:endParaRPr lang="en-US" sz="1900" dirty="0"/>
          </a:p>
        </p:txBody>
      </p:sp>
      <p:sp>
        <p:nvSpPr>
          <p:cNvPr id="6" name="Text 2"/>
          <p:cNvSpPr/>
          <p:nvPr/>
        </p:nvSpPr>
        <p:spPr>
          <a:xfrm>
            <a:off x="1360527" y="3581519"/>
            <a:ext cx="1752243" cy="1243965"/>
          </a:xfrm>
          <a:prstGeom prst="rect">
            <a:avLst/>
          </a:prstGeom>
          <a:noFill/>
          <a:ln/>
        </p:spPr>
        <p:txBody>
          <a:bodyPr wrap="square" lIns="0" tIns="0" rIns="0" bIns="0" rtlCol="0" anchor="t"/>
          <a:lstStyle/>
          <a:p>
            <a:pPr algn="l" indent="0" marL="0">
              <a:lnSpc>
                <a:spcPts val="2400"/>
              </a:lnSpc>
              <a:buNone/>
            </a:pPr>
            <a:r>
              <a:rPr lang="en-US" sz="1500" dirty="0">
                <a:solidFill>
                  <a:srgbClr val="333F70"/>
                </a:solidFill>
                <a:latin typeface="Open Sans" pitchFamily="34" charset="0"/>
                <a:ea typeface="Open Sans" pitchFamily="34" charset="-122"/>
                <a:cs typeface="Open Sans" pitchFamily="34" charset="-120"/>
              </a:rPr>
              <a:t>These sensors continuously track vital signs and detect anomalies.</a:t>
            </a:r>
            <a:endParaRPr lang="en-US" sz="1500" dirty="0"/>
          </a:p>
        </p:txBody>
      </p:sp>
      <p:pic>
        <p:nvPicPr>
          <p:cNvPr id="7" name="Image 2" descr="preencoded.png"/>
          <p:cNvPicPr>
            <a:picLocks noChangeAspect="1"/>
          </p:cNvPicPr>
          <p:nvPr/>
        </p:nvPicPr>
        <p:blipFill>
          <a:blip r:embed="rId3"/>
          <a:stretch>
            <a:fillRect/>
          </a:stretch>
        </p:blipFill>
        <p:spPr>
          <a:xfrm>
            <a:off x="3355658" y="2472333"/>
            <a:ext cx="485894" cy="485894"/>
          </a:xfrm>
          <a:prstGeom prst="rect">
            <a:avLst/>
          </a:prstGeom>
        </p:spPr>
      </p:pic>
      <p:sp>
        <p:nvSpPr>
          <p:cNvPr id="8" name="Text 3"/>
          <p:cNvSpPr/>
          <p:nvPr/>
        </p:nvSpPr>
        <p:spPr>
          <a:xfrm>
            <a:off x="4035862" y="2553772"/>
            <a:ext cx="1752362" cy="607457"/>
          </a:xfrm>
          <a:prstGeom prst="rect">
            <a:avLst/>
          </a:prstGeom>
          <a:noFill/>
          <a:ln/>
        </p:spPr>
        <p:txBody>
          <a:bodyPr wrap="square" lIns="0" tIns="0" rIns="0" bIns="0" rtlCol="0" anchor="t"/>
          <a:lstStyle/>
          <a:p>
            <a:pPr algn="l" indent="0" marL="0">
              <a:lnSpc>
                <a:spcPts val="2350"/>
              </a:lnSpc>
              <a:buNone/>
            </a:pPr>
            <a:r>
              <a:rPr lang="en-US" sz="1900" b="1" dirty="0">
                <a:solidFill>
                  <a:srgbClr val="333F70"/>
                </a:solidFill>
                <a:latin typeface="Unbounded Bold" pitchFamily="34" charset="0"/>
                <a:ea typeface="Unbounded Bold" pitchFamily="34" charset="-122"/>
                <a:cs typeface="Unbounded Bold" pitchFamily="34" charset="-120"/>
              </a:rPr>
              <a:t>Microcontroller Unit</a:t>
            </a:r>
            <a:endParaRPr lang="en-US" sz="1900" dirty="0"/>
          </a:p>
        </p:txBody>
      </p:sp>
      <p:sp>
        <p:nvSpPr>
          <p:cNvPr id="9" name="Text 4"/>
          <p:cNvSpPr/>
          <p:nvPr/>
        </p:nvSpPr>
        <p:spPr>
          <a:xfrm>
            <a:off x="4035862" y="3277791"/>
            <a:ext cx="1752362" cy="1243965"/>
          </a:xfrm>
          <a:prstGeom prst="rect">
            <a:avLst/>
          </a:prstGeom>
          <a:noFill/>
          <a:ln/>
        </p:spPr>
        <p:txBody>
          <a:bodyPr wrap="square" lIns="0" tIns="0" rIns="0" bIns="0" rtlCol="0" anchor="t"/>
          <a:lstStyle/>
          <a:p>
            <a:pPr algn="l" indent="0" marL="0">
              <a:lnSpc>
                <a:spcPts val="2400"/>
              </a:lnSpc>
              <a:buNone/>
            </a:pPr>
            <a:r>
              <a:rPr lang="en-US" sz="1500" dirty="0">
                <a:solidFill>
                  <a:srgbClr val="333F70"/>
                </a:solidFill>
                <a:latin typeface="Open Sans" pitchFamily="34" charset="0"/>
                <a:ea typeface="Open Sans" pitchFamily="34" charset="-122"/>
                <a:cs typeface="Open Sans" pitchFamily="34" charset="-120"/>
              </a:rPr>
              <a:t>It processes data from sensors and manages system operations.</a:t>
            </a:r>
            <a:endParaRPr lang="en-US" sz="1500" dirty="0"/>
          </a:p>
        </p:txBody>
      </p:sp>
      <p:pic>
        <p:nvPicPr>
          <p:cNvPr id="10" name="Image 3" descr="preencoded.png"/>
          <p:cNvPicPr>
            <a:picLocks noChangeAspect="1"/>
          </p:cNvPicPr>
          <p:nvPr/>
        </p:nvPicPr>
        <p:blipFill>
          <a:blip r:embed="rId4"/>
          <a:stretch>
            <a:fillRect/>
          </a:stretch>
        </p:blipFill>
        <p:spPr>
          <a:xfrm>
            <a:off x="6031111" y="2472333"/>
            <a:ext cx="485894" cy="485894"/>
          </a:xfrm>
          <a:prstGeom prst="rect">
            <a:avLst/>
          </a:prstGeom>
        </p:spPr>
      </p:pic>
      <p:sp>
        <p:nvSpPr>
          <p:cNvPr id="11" name="Text 5"/>
          <p:cNvSpPr/>
          <p:nvPr/>
        </p:nvSpPr>
        <p:spPr>
          <a:xfrm>
            <a:off x="6711315" y="2553772"/>
            <a:ext cx="1752243" cy="1214914"/>
          </a:xfrm>
          <a:prstGeom prst="rect">
            <a:avLst/>
          </a:prstGeom>
          <a:noFill/>
          <a:ln/>
        </p:spPr>
        <p:txBody>
          <a:bodyPr wrap="square" lIns="0" tIns="0" rIns="0" bIns="0" rtlCol="0" anchor="t"/>
          <a:lstStyle/>
          <a:p>
            <a:pPr algn="l" indent="0" marL="0">
              <a:lnSpc>
                <a:spcPts val="2350"/>
              </a:lnSpc>
              <a:buNone/>
            </a:pPr>
            <a:r>
              <a:rPr lang="en-US" sz="1900" b="1" dirty="0">
                <a:solidFill>
                  <a:srgbClr val="333F70"/>
                </a:solidFill>
                <a:latin typeface="Unbounded Bold" pitchFamily="34" charset="0"/>
                <a:ea typeface="Unbounded Bold" pitchFamily="34" charset="-122"/>
                <a:cs typeface="Unbounded Bold" pitchFamily="34" charset="-120"/>
              </a:rPr>
              <a:t>Wireless Communication Module</a:t>
            </a:r>
            <a:endParaRPr lang="en-US" sz="1900" dirty="0"/>
          </a:p>
        </p:txBody>
      </p:sp>
      <p:sp>
        <p:nvSpPr>
          <p:cNvPr id="12" name="Text 6"/>
          <p:cNvSpPr/>
          <p:nvPr/>
        </p:nvSpPr>
        <p:spPr>
          <a:xfrm>
            <a:off x="6711315" y="3885247"/>
            <a:ext cx="1752243" cy="932974"/>
          </a:xfrm>
          <a:prstGeom prst="rect">
            <a:avLst/>
          </a:prstGeom>
          <a:noFill/>
          <a:ln/>
        </p:spPr>
        <p:txBody>
          <a:bodyPr wrap="square" lIns="0" tIns="0" rIns="0" bIns="0" rtlCol="0" anchor="t"/>
          <a:lstStyle/>
          <a:p>
            <a:pPr algn="l" indent="0" marL="0">
              <a:lnSpc>
                <a:spcPts val="2400"/>
              </a:lnSpc>
              <a:buNone/>
            </a:pPr>
            <a:r>
              <a:rPr lang="en-US" sz="1500" dirty="0">
                <a:solidFill>
                  <a:srgbClr val="333F70"/>
                </a:solidFill>
                <a:latin typeface="Open Sans" pitchFamily="34" charset="0"/>
                <a:ea typeface="Open Sans" pitchFamily="34" charset="-122"/>
                <a:cs typeface="Open Sans" pitchFamily="34" charset="-120"/>
              </a:rPr>
              <a:t>Enables seamless data transfer to relevant parties.</a:t>
            </a:r>
            <a:endParaRPr lang="en-US" sz="1500" dirty="0"/>
          </a:p>
        </p:txBody>
      </p:sp>
      <p:pic>
        <p:nvPicPr>
          <p:cNvPr id="13" name="Image 4" descr="preencoded.png"/>
          <p:cNvPicPr>
            <a:picLocks noChangeAspect="1"/>
          </p:cNvPicPr>
          <p:nvPr/>
        </p:nvPicPr>
        <p:blipFill>
          <a:blip r:embed="rId5"/>
          <a:stretch>
            <a:fillRect/>
          </a:stretch>
        </p:blipFill>
        <p:spPr>
          <a:xfrm>
            <a:off x="680323" y="5248156"/>
            <a:ext cx="485894" cy="485894"/>
          </a:xfrm>
          <a:prstGeom prst="rect">
            <a:avLst/>
          </a:prstGeom>
        </p:spPr>
      </p:pic>
      <p:sp>
        <p:nvSpPr>
          <p:cNvPr id="14" name="Text 7"/>
          <p:cNvSpPr/>
          <p:nvPr/>
        </p:nvSpPr>
        <p:spPr>
          <a:xfrm>
            <a:off x="1360527" y="5329595"/>
            <a:ext cx="1752243" cy="607457"/>
          </a:xfrm>
          <a:prstGeom prst="rect">
            <a:avLst/>
          </a:prstGeom>
          <a:noFill/>
          <a:ln/>
        </p:spPr>
        <p:txBody>
          <a:bodyPr wrap="square" lIns="0" tIns="0" rIns="0" bIns="0" rtlCol="0" anchor="t"/>
          <a:lstStyle/>
          <a:p>
            <a:pPr algn="l" indent="0" marL="0">
              <a:lnSpc>
                <a:spcPts val="2350"/>
              </a:lnSpc>
              <a:buNone/>
            </a:pPr>
            <a:r>
              <a:rPr lang="en-US" sz="1900" b="1" dirty="0">
                <a:solidFill>
                  <a:srgbClr val="333F70"/>
                </a:solidFill>
                <a:latin typeface="Unbounded Bold" pitchFamily="34" charset="0"/>
                <a:ea typeface="Unbounded Bold" pitchFamily="34" charset="-122"/>
                <a:cs typeface="Unbounded Bold" pitchFamily="34" charset="-120"/>
              </a:rPr>
              <a:t>GPS Module</a:t>
            </a:r>
            <a:endParaRPr lang="en-US" sz="1900" dirty="0"/>
          </a:p>
        </p:txBody>
      </p:sp>
      <p:sp>
        <p:nvSpPr>
          <p:cNvPr id="15" name="Text 8"/>
          <p:cNvSpPr/>
          <p:nvPr/>
        </p:nvSpPr>
        <p:spPr>
          <a:xfrm>
            <a:off x="1360527" y="6053614"/>
            <a:ext cx="1752243" cy="1243965"/>
          </a:xfrm>
          <a:prstGeom prst="rect">
            <a:avLst/>
          </a:prstGeom>
          <a:noFill/>
          <a:ln/>
        </p:spPr>
        <p:txBody>
          <a:bodyPr wrap="square" lIns="0" tIns="0" rIns="0" bIns="0" rtlCol="0" anchor="t"/>
          <a:lstStyle/>
          <a:p>
            <a:pPr algn="l" indent="0" marL="0">
              <a:lnSpc>
                <a:spcPts val="2400"/>
              </a:lnSpc>
              <a:buNone/>
            </a:pPr>
            <a:r>
              <a:rPr lang="en-US" sz="1500" dirty="0">
                <a:solidFill>
                  <a:srgbClr val="333F70"/>
                </a:solidFill>
                <a:latin typeface="Open Sans" pitchFamily="34" charset="0"/>
                <a:ea typeface="Open Sans" pitchFamily="34" charset="-122"/>
                <a:cs typeface="Open Sans" pitchFamily="34" charset="-120"/>
              </a:rPr>
              <a:t>Pinpoints the exact location of the emergency within the train.</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18542" y="660678"/>
            <a:ext cx="5669756" cy="641509"/>
          </a:xfrm>
          <a:prstGeom prst="rect">
            <a:avLst/>
          </a:prstGeom>
          <a:noFill/>
          <a:ln/>
        </p:spPr>
        <p:txBody>
          <a:bodyPr wrap="none" lIns="0" tIns="0" rIns="0" bIns="0" rtlCol="0" anchor="t"/>
          <a:lstStyle/>
          <a:p>
            <a:pPr algn="l" indent="0" marL="0">
              <a:lnSpc>
                <a:spcPts val="5050"/>
              </a:lnSpc>
              <a:buNone/>
            </a:pPr>
            <a:r>
              <a:rPr lang="en-US" sz="4000" b="1" dirty="0">
                <a:solidFill>
                  <a:srgbClr val="333F70"/>
                </a:solidFill>
                <a:latin typeface="Unbounded Bold" pitchFamily="34" charset="0"/>
                <a:ea typeface="Unbounded Bold" pitchFamily="34" charset="-122"/>
                <a:cs typeface="Unbounded Bold" pitchFamily="34" charset="-120"/>
              </a:rPr>
              <a:t>Literature Survey</a:t>
            </a:r>
            <a:endParaRPr lang="en-US" sz="4000" dirty="0"/>
          </a:p>
        </p:txBody>
      </p:sp>
      <p:sp>
        <p:nvSpPr>
          <p:cNvPr id="3" name="Shape 1"/>
          <p:cNvSpPr/>
          <p:nvPr/>
        </p:nvSpPr>
        <p:spPr>
          <a:xfrm>
            <a:off x="718542" y="1712833"/>
            <a:ext cx="13193316" cy="5855970"/>
          </a:xfrm>
          <a:prstGeom prst="roundRect">
            <a:avLst>
              <a:gd name="adj" fmla="val 1473"/>
            </a:avLst>
          </a:prstGeom>
          <a:noFill/>
          <a:ln w="7620">
            <a:solidFill>
              <a:srgbClr val="000000">
                <a:alpha val="8000"/>
              </a:srgbClr>
            </a:solidFill>
            <a:prstDash val="solid"/>
          </a:ln>
        </p:spPr>
      </p:sp>
      <p:sp>
        <p:nvSpPr>
          <p:cNvPr id="4" name="Shape 2"/>
          <p:cNvSpPr/>
          <p:nvPr/>
        </p:nvSpPr>
        <p:spPr>
          <a:xfrm>
            <a:off x="726162" y="1720453"/>
            <a:ext cx="13178076" cy="1575911"/>
          </a:xfrm>
          <a:prstGeom prst="rect">
            <a:avLst/>
          </a:prstGeom>
          <a:solidFill>
            <a:srgbClr val="FFFFFF">
              <a:alpha val="4000"/>
            </a:srgbClr>
          </a:solidFill>
          <a:ln/>
        </p:spPr>
      </p:sp>
      <p:sp>
        <p:nvSpPr>
          <p:cNvPr id="5" name="Text 3"/>
          <p:cNvSpPr/>
          <p:nvPr/>
        </p:nvSpPr>
        <p:spPr>
          <a:xfrm>
            <a:off x="931664" y="1851184"/>
            <a:ext cx="288012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Paper Title</a:t>
            </a:r>
            <a:endParaRPr lang="en-US" sz="1600" dirty="0"/>
          </a:p>
        </p:txBody>
      </p:sp>
      <p:sp>
        <p:nvSpPr>
          <p:cNvPr id="6" name="Text 4"/>
          <p:cNvSpPr/>
          <p:nvPr/>
        </p:nvSpPr>
        <p:spPr>
          <a:xfrm>
            <a:off x="4229933" y="1851184"/>
            <a:ext cx="2876312" cy="1314450"/>
          </a:xfrm>
          <a:prstGeom prst="rect">
            <a:avLst/>
          </a:prstGeom>
          <a:noFill/>
          <a:ln/>
        </p:spPr>
        <p:txBody>
          <a:bodyPr wrap="squar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IoT-Based Health Monitoring System for Emergency Medical Alert in Trains</a:t>
            </a:r>
            <a:endParaRPr lang="en-US" sz="1600" dirty="0"/>
          </a:p>
        </p:txBody>
      </p:sp>
      <p:sp>
        <p:nvSpPr>
          <p:cNvPr id="7" name="Text 5"/>
          <p:cNvSpPr/>
          <p:nvPr/>
        </p:nvSpPr>
        <p:spPr>
          <a:xfrm>
            <a:off x="7524393" y="1851184"/>
            <a:ext cx="287631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Paper Title</a:t>
            </a:r>
            <a:endParaRPr lang="en-US" sz="1600" dirty="0"/>
          </a:p>
        </p:txBody>
      </p:sp>
      <p:sp>
        <p:nvSpPr>
          <p:cNvPr id="8" name="Text 6"/>
          <p:cNvSpPr/>
          <p:nvPr/>
        </p:nvSpPr>
        <p:spPr>
          <a:xfrm>
            <a:off x="10818852" y="1851184"/>
            <a:ext cx="2880122" cy="1314450"/>
          </a:xfrm>
          <a:prstGeom prst="rect">
            <a:avLst/>
          </a:prstGeom>
          <a:noFill/>
          <a:ln/>
        </p:spPr>
        <p:txBody>
          <a:bodyPr wrap="squar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IoT-Based Health Monitoring System for Emergency Medical Alert in Trains</a:t>
            </a:r>
            <a:endParaRPr lang="en-US" sz="1600" dirty="0"/>
          </a:p>
        </p:txBody>
      </p:sp>
      <p:sp>
        <p:nvSpPr>
          <p:cNvPr id="9" name="Shape 7"/>
          <p:cNvSpPr/>
          <p:nvPr/>
        </p:nvSpPr>
        <p:spPr>
          <a:xfrm>
            <a:off x="726162" y="3296364"/>
            <a:ext cx="13178076" cy="590074"/>
          </a:xfrm>
          <a:prstGeom prst="rect">
            <a:avLst/>
          </a:prstGeom>
          <a:solidFill>
            <a:srgbClr val="000000">
              <a:alpha val="4000"/>
            </a:srgbClr>
          </a:solidFill>
          <a:ln/>
        </p:spPr>
      </p:sp>
      <p:sp>
        <p:nvSpPr>
          <p:cNvPr id="10" name="Text 8"/>
          <p:cNvSpPr/>
          <p:nvPr/>
        </p:nvSpPr>
        <p:spPr>
          <a:xfrm>
            <a:off x="931664" y="3427095"/>
            <a:ext cx="288012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Authors</a:t>
            </a:r>
            <a:endParaRPr lang="en-US" sz="1600" dirty="0"/>
          </a:p>
        </p:txBody>
      </p:sp>
      <p:sp>
        <p:nvSpPr>
          <p:cNvPr id="11" name="Text 9"/>
          <p:cNvSpPr/>
          <p:nvPr/>
        </p:nvSpPr>
        <p:spPr>
          <a:xfrm>
            <a:off x="4229933" y="3427095"/>
            <a:ext cx="2876312" cy="328613"/>
          </a:xfrm>
          <a:prstGeom prst="rect">
            <a:avLst/>
          </a:prstGeom>
          <a:noFill/>
          <a:ln/>
        </p:spPr>
        <p:txBody>
          <a:bodyPr wrap="non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M. R. Khan, S. Dey</a:t>
            </a:r>
            <a:endParaRPr lang="en-US" sz="1600" dirty="0"/>
          </a:p>
        </p:txBody>
      </p:sp>
      <p:sp>
        <p:nvSpPr>
          <p:cNvPr id="12" name="Text 10"/>
          <p:cNvSpPr/>
          <p:nvPr/>
        </p:nvSpPr>
        <p:spPr>
          <a:xfrm>
            <a:off x="7524393" y="3427095"/>
            <a:ext cx="287631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Authors</a:t>
            </a:r>
            <a:endParaRPr lang="en-US" sz="1600" dirty="0"/>
          </a:p>
        </p:txBody>
      </p:sp>
      <p:sp>
        <p:nvSpPr>
          <p:cNvPr id="13" name="Text 11"/>
          <p:cNvSpPr/>
          <p:nvPr/>
        </p:nvSpPr>
        <p:spPr>
          <a:xfrm>
            <a:off x="10818852" y="3427095"/>
            <a:ext cx="2880122" cy="328613"/>
          </a:xfrm>
          <a:prstGeom prst="rect">
            <a:avLst/>
          </a:prstGeom>
          <a:noFill/>
          <a:ln/>
        </p:spPr>
        <p:txBody>
          <a:bodyPr wrap="non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M. R. Khan, S. Dey</a:t>
            </a:r>
            <a:endParaRPr lang="en-US" sz="1600" dirty="0"/>
          </a:p>
        </p:txBody>
      </p:sp>
      <p:sp>
        <p:nvSpPr>
          <p:cNvPr id="14" name="Shape 12"/>
          <p:cNvSpPr/>
          <p:nvPr/>
        </p:nvSpPr>
        <p:spPr>
          <a:xfrm>
            <a:off x="726162" y="3886438"/>
            <a:ext cx="13178076" cy="590074"/>
          </a:xfrm>
          <a:prstGeom prst="rect">
            <a:avLst/>
          </a:prstGeom>
          <a:solidFill>
            <a:srgbClr val="FFFFFF">
              <a:alpha val="4000"/>
            </a:srgbClr>
          </a:solidFill>
          <a:ln/>
        </p:spPr>
      </p:sp>
      <p:sp>
        <p:nvSpPr>
          <p:cNvPr id="15" name="Text 13"/>
          <p:cNvSpPr/>
          <p:nvPr/>
        </p:nvSpPr>
        <p:spPr>
          <a:xfrm>
            <a:off x="931664" y="4017169"/>
            <a:ext cx="288012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Publication/year</a:t>
            </a:r>
            <a:endParaRPr lang="en-US" sz="1600" dirty="0"/>
          </a:p>
        </p:txBody>
      </p:sp>
      <p:sp>
        <p:nvSpPr>
          <p:cNvPr id="16" name="Text 14"/>
          <p:cNvSpPr/>
          <p:nvPr/>
        </p:nvSpPr>
        <p:spPr>
          <a:xfrm>
            <a:off x="4229933" y="4017169"/>
            <a:ext cx="2876312" cy="328613"/>
          </a:xfrm>
          <a:prstGeom prst="rect">
            <a:avLst/>
          </a:prstGeom>
          <a:noFill/>
          <a:ln/>
        </p:spPr>
        <p:txBody>
          <a:bodyPr wrap="non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2021</a:t>
            </a:r>
            <a:endParaRPr lang="en-US" sz="1600" dirty="0"/>
          </a:p>
        </p:txBody>
      </p:sp>
      <p:sp>
        <p:nvSpPr>
          <p:cNvPr id="17" name="Text 15"/>
          <p:cNvSpPr/>
          <p:nvPr/>
        </p:nvSpPr>
        <p:spPr>
          <a:xfrm>
            <a:off x="7524393" y="4017169"/>
            <a:ext cx="287631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Publication/year</a:t>
            </a:r>
            <a:endParaRPr lang="en-US" sz="1600" dirty="0"/>
          </a:p>
        </p:txBody>
      </p:sp>
      <p:sp>
        <p:nvSpPr>
          <p:cNvPr id="18" name="Text 16"/>
          <p:cNvSpPr/>
          <p:nvPr/>
        </p:nvSpPr>
        <p:spPr>
          <a:xfrm>
            <a:off x="10818852" y="4017169"/>
            <a:ext cx="2880122" cy="328613"/>
          </a:xfrm>
          <a:prstGeom prst="rect">
            <a:avLst/>
          </a:prstGeom>
          <a:noFill/>
          <a:ln/>
        </p:spPr>
        <p:txBody>
          <a:bodyPr wrap="non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2021</a:t>
            </a:r>
            <a:endParaRPr lang="en-US" sz="1600" dirty="0"/>
          </a:p>
        </p:txBody>
      </p:sp>
      <p:sp>
        <p:nvSpPr>
          <p:cNvPr id="19" name="Shape 17"/>
          <p:cNvSpPr/>
          <p:nvPr/>
        </p:nvSpPr>
        <p:spPr>
          <a:xfrm>
            <a:off x="726162" y="4476512"/>
            <a:ext cx="13178076" cy="918686"/>
          </a:xfrm>
          <a:prstGeom prst="rect">
            <a:avLst/>
          </a:prstGeom>
          <a:solidFill>
            <a:srgbClr val="000000">
              <a:alpha val="4000"/>
            </a:srgbClr>
          </a:solidFill>
          <a:ln/>
        </p:spPr>
      </p:sp>
      <p:sp>
        <p:nvSpPr>
          <p:cNvPr id="20" name="Text 18"/>
          <p:cNvSpPr/>
          <p:nvPr/>
        </p:nvSpPr>
        <p:spPr>
          <a:xfrm>
            <a:off x="931664" y="4607243"/>
            <a:ext cx="288012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Research Area/ Subtopic</a:t>
            </a:r>
            <a:endParaRPr lang="en-US" sz="1600" dirty="0"/>
          </a:p>
        </p:txBody>
      </p:sp>
      <p:sp>
        <p:nvSpPr>
          <p:cNvPr id="21" name="Text 19"/>
          <p:cNvSpPr/>
          <p:nvPr/>
        </p:nvSpPr>
        <p:spPr>
          <a:xfrm>
            <a:off x="4229933" y="4607243"/>
            <a:ext cx="2876312" cy="657225"/>
          </a:xfrm>
          <a:prstGeom prst="rect">
            <a:avLst/>
          </a:prstGeom>
          <a:noFill/>
          <a:ln/>
        </p:spPr>
        <p:txBody>
          <a:bodyPr wrap="squar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IoT &amp; Smart Health Monitoring</a:t>
            </a:r>
            <a:endParaRPr lang="en-US" sz="1600" dirty="0"/>
          </a:p>
        </p:txBody>
      </p:sp>
      <p:sp>
        <p:nvSpPr>
          <p:cNvPr id="22" name="Text 20"/>
          <p:cNvSpPr/>
          <p:nvPr/>
        </p:nvSpPr>
        <p:spPr>
          <a:xfrm>
            <a:off x="7524393" y="4607243"/>
            <a:ext cx="287631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Research Area/ Subtopic</a:t>
            </a:r>
            <a:endParaRPr lang="en-US" sz="1600" dirty="0"/>
          </a:p>
        </p:txBody>
      </p:sp>
      <p:sp>
        <p:nvSpPr>
          <p:cNvPr id="23" name="Text 21"/>
          <p:cNvSpPr/>
          <p:nvPr/>
        </p:nvSpPr>
        <p:spPr>
          <a:xfrm>
            <a:off x="10818852" y="4607243"/>
            <a:ext cx="2880122" cy="657225"/>
          </a:xfrm>
          <a:prstGeom prst="rect">
            <a:avLst/>
          </a:prstGeom>
          <a:noFill/>
          <a:ln/>
        </p:spPr>
        <p:txBody>
          <a:bodyPr wrap="squar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IoT &amp; Smart Health Monitoring</a:t>
            </a:r>
            <a:endParaRPr lang="en-US" sz="1600" dirty="0"/>
          </a:p>
        </p:txBody>
      </p:sp>
      <p:sp>
        <p:nvSpPr>
          <p:cNvPr id="24" name="Shape 22"/>
          <p:cNvSpPr/>
          <p:nvPr/>
        </p:nvSpPr>
        <p:spPr>
          <a:xfrm>
            <a:off x="726162" y="5395198"/>
            <a:ext cx="13178076" cy="918686"/>
          </a:xfrm>
          <a:prstGeom prst="rect">
            <a:avLst/>
          </a:prstGeom>
          <a:solidFill>
            <a:srgbClr val="FFFFFF">
              <a:alpha val="4000"/>
            </a:srgbClr>
          </a:solidFill>
          <a:ln/>
        </p:spPr>
      </p:sp>
      <p:sp>
        <p:nvSpPr>
          <p:cNvPr id="25" name="Text 23"/>
          <p:cNvSpPr/>
          <p:nvPr/>
        </p:nvSpPr>
        <p:spPr>
          <a:xfrm>
            <a:off x="931664" y="5525929"/>
            <a:ext cx="288012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Dataset</a:t>
            </a:r>
            <a:endParaRPr lang="en-US" sz="1600" dirty="0"/>
          </a:p>
        </p:txBody>
      </p:sp>
      <p:sp>
        <p:nvSpPr>
          <p:cNvPr id="26" name="Text 24"/>
          <p:cNvSpPr/>
          <p:nvPr/>
        </p:nvSpPr>
        <p:spPr>
          <a:xfrm>
            <a:off x="4229933" y="5525929"/>
            <a:ext cx="2876312" cy="657225"/>
          </a:xfrm>
          <a:prstGeom prst="rect">
            <a:avLst/>
          </a:prstGeom>
          <a:noFill/>
          <a:ln/>
        </p:spPr>
        <p:txBody>
          <a:bodyPr wrap="squar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Sensor data from heart rate and body temperature</a:t>
            </a:r>
            <a:endParaRPr lang="en-US" sz="1600" dirty="0"/>
          </a:p>
        </p:txBody>
      </p:sp>
      <p:sp>
        <p:nvSpPr>
          <p:cNvPr id="27" name="Text 25"/>
          <p:cNvSpPr/>
          <p:nvPr/>
        </p:nvSpPr>
        <p:spPr>
          <a:xfrm>
            <a:off x="7524393" y="5525929"/>
            <a:ext cx="287631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Dataset</a:t>
            </a:r>
            <a:endParaRPr lang="en-US" sz="1600" dirty="0"/>
          </a:p>
        </p:txBody>
      </p:sp>
      <p:sp>
        <p:nvSpPr>
          <p:cNvPr id="28" name="Text 26"/>
          <p:cNvSpPr/>
          <p:nvPr/>
        </p:nvSpPr>
        <p:spPr>
          <a:xfrm>
            <a:off x="10818852" y="5525929"/>
            <a:ext cx="2880122" cy="657225"/>
          </a:xfrm>
          <a:prstGeom prst="rect">
            <a:avLst/>
          </a:prstGeom>
          <a:noFill/>
          <a:ln/>
        </p:spPr>
        <p:txBody>
          <a:bodyPr wrap="squar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Sensor data from heart rate and body temperature</a:t>
            </a:r>
            <a:endParaRPr lang="en-US" sz="1600" dirty="0"/>
          </a:p>
        </p:txBody>
      </p:sp>
      <p:sp>
        <p:nvSpPr>
          <p:cNvPr id="29" name="Shape 27"/>
          <p:cNvSpPr/>
          <p:nvPr/>
        </p:nvSpPr>
        <p:spPr>
          <a:xfrm>
            <a:off x="726162" y="6313884"/>
            <a:ext cx="13178076" cy="1247299"/>
          </a:xfrm>
          <a:prstGeom prst="rect">
            <a:avLst/>
          </a:prstGeom>
          <a:solidFill>
            <a:srgbClr val="000000">
              <a:alpha val="4000"/>
            </a:srgbClr>
          </a:solidFill>
          <a:ln/>
        </p:spPr>
      </p:sp>
      <p:sp>
        <p:nvSpPr>
          <p:cNvPr id="30" name="Text 28"/>
          <p:cNvSpPr/>
          <p:nvPr/>
        </p:nvSpPr>
        <p:spPr>
          <a:xfrm>
            <a:off x="931664" y="6444615"/>
            <a:ext cx="288012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Problem Defined</a:t>
            </a:r>
            <a:endParaRPr lang="en-US" sz="1600" dirty="0"/>
          </a:p>
        </p:txBody>
      </p:sp>
      <p:sp>
        <p:nvSpPr>
          <p:cNvPr id="31" name="Text 29"/>
          <p:cNvSpPr/>
          <p:nvPr/>
        </p:nvSpPr>
        <p:spPr>
          <a:xfrm>
            <a:off x="4229933" y="6444615"/>
            <a:ext cx="2876312" cy="985837"/>
          </a:xfrm>
          <a:prstGeom prst="rect">
            <a:avLst/>
          </a:prstGeom>
          <a:noFill/>
          <a:ln/>
        </p:spPr>
        <p:txBody>
          <a:bodyPr wrap="squar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How to detect and alert about medical emergencies in real time on trains?</a:t>
            </a:r>
            <a:endParaRPr lang="en-US" sz="1600" dirty="0"/>
          </a:p>
        </p:txBody>
      </p:sp>
      <p:sp>
        <p:nvSpPr>
          <p:cNvPr id="32" name="Text 30"/>
          <p:cNvSpPr/>
          <p:nvPr/>
        </p:nvSpPr>
        <p:spPr>
          <a:xfrm>
            <a:off x="7524393" y="6444615"/>
            <a:ext cx="2876312" cy="328613"/>
          </a:xfrm>
          <a:prstGeom prst="rect">
            <a:avLst/>
          </a:prstGeom>
          <a:noFill/>
          <a:ln/>
        </p:spPr>
        <p:txBody>
          <a:bodyPr wrap="none" lIns="0" tIns="0" rIns="0" bIns="0" rtlCol="0" anchor="t"/>
          <a:lstStyle/>
          <a:p>
            <a:pPr algn="l" indent="0" marL="0">
              <a:lnSpc>
                <a:spcPts val="2550"/>
              </a:lnSpc>
              <a:buNone/>
            </a:pPr>
            <a:r>
              <a:rPr lang="en-US" sz="1600" b="1" dirty="0">
                <a:solidFill>
                  <a:srgbClr val="333F70"/>
                </a:solidFill>
                <a:latin typeface="Open Sans" pitchFamily="34" charset="0"/>
                <a:ea typeface="Open Sans" pitchFamily="34" charset="-122"/>
                <a:cs typeface="Open Sans" pitchFamily="34" charset="-120"/>
              </a:rPr>
              <a:t>Problem Defined</a:t>
            </a:r>
            <a:endParaRPr lang="en-US" sz="1600" dirty="0"/>
          </a:p>
        </p:txBody>
      </p:sp>
      <p:sp>
        <p:nvSpPr>
          <p:cNvPr id="33" name="Text 31"/>
          <p:cNvSpPr/>
          <p:nvPr/>
        </p:nvSpPr>
        <p:spPr>
          <a:xfrm>
            <a:off x="10818852" y="6444615"/>
            <a:ext cx="2880122" cy="985837"/>
          </a:xfrm>
          <a:prstGeom prst="rect">
            <a:avLst/>
          </a:prstGeom>
          <a:noFill/>
          <a:ln/>
        </p:spPr>
        <p:txBody>
          <a:bodyPr wrap="square" lIns="0" tIns="0" rIns="0" bIns="0" rtlCol="0" anchor="t"/>
          <a:lstStyle/>
          <a:p>
            <a:pPr algn="l" indent="0" marL="0">
              <a:lnSpc>
                <a:spcPts val="2550"/>
              </a:lnSpc>
              <a:buNone/>
            </a:pPr>
            <a:r>
              <a:rPr lang="en-US" sz="1600" dirty="0">
                <a:solidFill>
                  <a:srgbClr val="333F70"/>
                </a:solidFill>
                <a:latin typeface="Open Sans" pitchFamily="34" charset="0"/>
                <a:ea typeface="Open Sans" pitchFamily="34" charset="-122"/>
                <a:cs typeface="Open Sans" pitchFamily="34" charset="-120"/>
              </a:rPr>
              <a:t>How to detect and alert about medical emergencies in real time on trains?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5925" y="579834"/>
            <a:ext cx="5805130" cy="656987"/>
          </a:xfrm>
          <a:prstGeom prst="rect">
            <a:avLst/>
          </a:prstGeom>
          <a:noFill/>
          <a:ln/>
        </p:spPr>
        <p:txBody>
          <a:bodyPr wrap="none" lIns="0" tIns="0" rIns="0" bIns="0" rtlCol="0" anchor="t"/>
          <a:lstStyle/>
          <a:p>
            <a:pPr algn="l" indent="0" marL="0">
              <a:lnSpc>
                <a:spcPts val="5150"/>
              </a:lnSpc>
              <a:buNone/>
            </a:pPr>
            <a:r>
              <a:rPr lang="en-US" sz="4100" b="1" dirty="0">
                <a:solidFill>
                  <a:srgbClr val="333F70"/>
                </a:solidFill>
                <a:latin typeface="Unbounded Bold" pitchFamily="34" charset="0"/>
                <a:ea typeface="Unbounded Bold" pitchFamily="34" charset="-122"/>
                <a:cs typeface="Unbounded Bold" pitchFamily="34" charset="-120"/>
              </a:rPr>
              <a:t>Literature Survey</a:t>
            </a:r>
            <a:endParaRPr lang="en-US" sz="4100" dirty="0"/>
          </a:p>
        </p:txBody>
      </p:sp>
      <p:sp>
        <p:nvSpPr>
          <p:cNvPr id="3" name="Shape 1"/>
          <p:cNvSpPr/>
          <p:nvPr/>
        </p:nvSpPr>
        <p:spPr>
          <a:xfrm>
            <a:off x="735925" y="1657350"/>
            <a:ext cx="13158549" cy="5992297"/>
          </a:xfrm>
          <a:prstGeom prst="roundRect">
            <a:avLst>
              <a:gd name="adj" fmla="val 1474"/>
            </a:avLst>
          </a:prstGeom>
          <a:noFill/>
          <a:ln w="7620">
            <a:solidFill>
              <a:srgbClr val="000000">
                <a:alpha val="8000"/>
              </a:srgbClr>
            </a:solidFill>
            <a:prstDash val="solid"/>
          </a:ln>
        </p:spPr>
      </p:sp>
      <p:sp>
        <p:nvSpPr>
          <p:cNvPr id="4" name="Shape 2"/>
          <p:cNvSpPr/>
          <p:nvPr/>
        </p:nvSpPr>
        <p:spPr>
          <a:xfrm>
            <a:off x="743545" y="1664970"/>
            <a:ext cx="13143309" cy="1612821"/>
          </a:xfrm>
          <a:prstGeom prst="rect">
            <a:avLst/>
          </a:prstGeom>
          <a:solidFill>
            <a:srgbClr val="FFFFFF">
              <a:alpha val="4000"/>
            </a:srgbClr>
          </a:solidFill>
          <a:ln/>
        </p:spPr>
      </p:sp>
      <p:sp>
        <p:nvSpPr>
          <p:cNvPr id="5" name="Text 3"/>
          <p:cNvSpPr/>
          <p:nvPr/>
        </p:nvSpPr>
        <p:spPr>
          <a:xfrm>
            <a:off x="954048" y="1798677"/>
            <a:ext cx="286142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Paper Title</a:t>
            </a:r>
            <a:endParaRPr lang="en-US" sz="1650" dirty="0"/>
          </a:p>
        </p:txBody>
      </p:sp>
      <p:sp>
        <p:nvSpPr>
          <p:cNvPr id="6" name="Text 4"/>
          <p:cNvSpPr/>
          <p:nvPr/>
        </p:nvSpPr>
        <p:spPr>
          <a:xfrm>
            <a:off x="4243626" y="1798677"/>
            <a:ext cx="2857619" cy="1345406"/>
          </a:xfrm>
          <a:prstGeom prst="rect">
            <a:avLst/>
          </a:prstGeom>
          <a:noFill/>
          <a:ln/>
        </p:spPr>
        <p:txBody>
          <a:bodyPr wrap="squar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Real-Time Health Monitoring and Alert System Using IoT and Cloud</a:t>
            </a:r>
            <a:endParaRPr lang="en-US" sz="1650" dirty="0"/>
          </a:p>
        </p:txBody>
      </p:sp>
      <p:sp>
        <p:nvSpPr>
          <p:cNvPr id="7" name="Text 5"/>
          <p:cNvSpPr/>
          <p:nvPr/>
        </p:nvSpPr>
        <p:spPr>
          <a:xfrm>
            <a:off x="7529393" y="1798677"/>
            <a:ext cx="285761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Paper Title</a:t>
            </a:r>
            <a:endParaRPr lang="en-US" sz="1650" dirty="0"/>
          </a:p>
        </p:txBody>
      </p:sp>
      <p:sp>
        <p:nvSpPr>
          <p:cNvPr id="8" name="Text 6"/>
          <p:cNvSpPr/>
          <p:nvPr/>
        </p:nvSpPr>
        <p:spPr>
          <a:xfrm>
            <a:off x="10815161" y="1798677"/>
            <a:ext cx="2861429" cy="1345406"/>
          </a:xfrm>
          <a:prstGeom prst="rect">
            <a:avLst/>
          </a:prstGeom>
          <a:noFill/>
          <a:ln/>
        </p:spPr>
        <p:txBody>
          <a:bodyPr wrap="squar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Real-Time Health Monitoring and Alert System Using IoT and Cloud</a:t>
            </a:r>
            <a:endParaRPr lang="en-US" sz="1650" dirty="0"/>
          </a:p>
        </p:txBody>
      </p:sp>
      <p:sp>
        <p:nvSpPr>
          <p:cNvPr id="9" name="Shape 7"/>
          <p:cNvSpPr/>
          <p:nvPr/>
        </p:nvSpPr>
        <p:spPr>
          <a:xfrm>
            <a:off x="743545" y="3277791"/>
            <a:ext cx="13143309" cy="603766"/>
          </a:xfrm>
          <a:prstGeom prst="rect">
            <a:avLst/>
          </a:prstGeom>
          <a:solidFill>
            <a:srgbClr val="000000">
              <a:alpha val="4000"/>
            </a:srgbClr>
          </a:solidFill>
          <a:ln/>
        </p:spPr>
      </p:sp>
      <p:sp>
        <p:nvSpPr>
          <p:cNvPr id="10" name="Text 8"/>
          <p:cNvSpPr/>
          <p:nvPr/>
        </p:nvSpPr>
        <p:spPr>
          <a:xfrm>
            <a:off x="954048" y="3411498"/>
            <a:ext cx="286142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Authors</a:t>
            </a:r>
            <a:endParaRPr lang="en-US" sz="1650" dirty="0"/>
          </a:p>
        </p:txBody>
      </p:sp>
      <p:sp>
        <p:nvSpPr>
          <p:cNvPr id="11" name="Text 9"/>
          <p:cNvSpPr/>
          <p:nvPr/>
        </p:nvSpPr>
        <p:spPr>
          <a:xfrm>
            <a:off x="4243626" y="3411498"/>
            <a:ext cx="2857619" cy="336352"/>
          </a:xfrm>
          <a:prstGeom prst="rect">
            <a:avLst/>
          </a:prstGeom>
          <a:noFill/>
          <a:ln/>
        </p:spPr>
        <p:txBody>
          <a:bodyPr wrap="non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R. Singh, P. Verma</a:t>
            </a:r>
            <a:endParaRPr lang="en-US" sz="1650" dirty="0"/>
          </a:p>
        </p:txBody>
      </p:sp>
      <p:sp>
        <p:nvSpPr>
          <p:cNvPr id="12" name="Text 10"/>
          <p:cNvSpPr/>
          <p:nvPr/>
        </p:nvSpPr>
        <p:spPr>
          <a:xfrm>
            <a:off x="7529393" y="3411498"/>
            <a:ext cx="285761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Authors</a:t>
            </a:r>
            <a:endParaRPr lang="en-US" sz="1650" dirty="0"/>
          </a:p>
        </p:txBody>
      </p:sp>
      <p:sp>
        <p:nvSpPr>
          <p:cNvPr id="13" name="Text 11"/>
          <p:cNvSpPr/>
          <p:nvPr/>
        </p:nvSpPr>
        <p:spPr>
          <a:xfrm>
            <a:off x="10815161" y="3411498"/>
            <a:ext cx="2861429" cy="336352"/>
          </a:xfrm>
          <a:prstGeom prst="rect">
            <a:avLst/>
          </a:prstGeom>
          <a:noFill/>
          <a:ln/>
        </p:spPr>
        <p:txBody>
          <a:bodyPr wrap="non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R. Singh, P. Verma</a:t>
            </a:r>
            <a:endParaRPr lang="en-US" sz="1650" dirty="0"/>
          </a:p>
        </p:txBody>
      </p:sp>
      <p:sp>
        <p:nvSpPr>
          <p:cNvPr id="14" name="Shape 12"/>
          <p:cNvSpPr/>
          <p:nvPr/>
        </p:nvSpPr>
        <p:spPr>
          <a:xfrm>
            <a:off x="743545" y="3881557"/>
            <a:ext cx="13143309" cy="603766"/>
          </a:xfrm>
          <a:prstGeom prst="rect">
            <a:avLst/>
          </a:prstGeom>
          <a:solidFill>
            <a:srgbClr val="FFFFFF">
              <a:alpha val="4000"/>
            </a:srgbClr>
          </a:solidFill>
          <a:ln/>
        </p:spPr>
      </p:sp>
      <p:sp>
        <p:nvSpPr>
          <p:cNvPr id="15" name="Text 13"/>
          <p:cNvSpPr/>
          <p:nvPr/>
        </p:nvSpPr>
        <p:spPr>
          <a:xfrm>
            <a:off x="954048" y="4015264"/>
            <a:ext cx="286142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Publication/year</a:t>
            </a:r>
            <a:endParaRPr lang="en-US" sz="1650" dirty="0"/>
          </a:p>
        </p:txBody>
      </p:sp>
      <p:sp>
        <p:nvSpPr>
          <p:cNvPr id="16" name="Text 14"/>
          <p:cNvSpPr/>
          <p:nvPr/>
        </p:nvSpPr>
        <p:spPr>
          <a:xfrm>
            <a:off x="4243626" y="4015264"/>
            <a:ext cx="2857619" cy="336352"/>
          </a:xfrm>
          <a:prstGeom prst="rect">
            <a:avLst/>
          </a:prstGeom>
          <a:noFill/>
          <a:ln/>
        </p:spPr>
        <p:txBody>
          <a:bodyPr wrap="non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2020</a:t>
            </a:r>
            <a:endParaRPr lang="en-US" sz="1650" dirty="0"/>
          </a:p>
        </p:txBody>
      </p:sp>
      <p:sp>
        <p:nvSpPr>
          <p:cNvPr id="17" name="Text 15"/>
          <p:cNvSpPr/>
          <p:nvPr/>
        </p:nvSpPr>
        <p:spPr>
          <a:xfrm>
            <a:off x="7529393" y="4015264"/>
            <a:ext cx="285761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Publication/year</a:t>
            </a:r>
            <a:endParaRPr lang="en-US" sz="1650" dirty="0"/>
          </a:p>
        </p:txBody>
      </p:sp>
      <p:sp>
        <p:nvSpPr>
          <p:cNvPr id="18" name="Text 16"/>
          <p:cNvSpPr/>
          <p:nvPr/>
        </p:nvSpPr>
        <p:spPr>
          <a:xfrm>
            <a:off x="10815161" y="4015264"/>
            <a:ext cx="2861429" cy="336352"/>
          </a:xfrm>
          <a:prstGeom prst="rect">
            <a:avLst/>
          </a:prstGeom>
          <a:noFill/>
          <a:ln/>
        </p:spPr>
        <p:txBody>
          <a:bodyPr wrap="non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2020</a:t>
            </a:r>
            <a:endParaRPr lang="en-US" sz="1650" dirty="0"/>
          </a:p>
        </p:txBody>
      </p:sp>
      <p:sp>
        <p:nvSpPr>
          <p:cNvPr id="19" name="Shape 17"/>
          <p:cNvSpPr/>
          <p:nvPr/>
        </p:nvSpPr>
        <p:spPr>
          <a:xfrm>
            <a:off x="743545" y="4485323"/>
            <a:ext cx="13143309" cy="940118"/>
          </a:xfrm>
          <a:prstGeom prst="rect">
            <a:avLst/>
          </a:prstGeom>
          <a:solidFill>
            <a:srgbClr val="000000">
              <a:alpha val="4000"/>
            </a:srgbClr>
          </a:solidFill>
          <a:ln/>
        </p:spPr>
      </p:sp>
      <p:sp>
        <p:nvSpPr>
          <p:cNvPr id="20" name="Text 18"/>
          <p:cNvSpPr/>
          <p:nvPr/>
        </p:nvSpPr>
        <p:spPr>
          <a:xfrm>
            <a:off x="954048" y="4619030"/>
            <a:ext cx="286142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Research Area/ Subtopic</a:t>
            </a:r>
            <a:endParaRPr lang="en-US" sz="1650" dirty="0"/>
          </a:p>
        </p:txBody>
      </p:sp>
      <p:sp>
        <p:nvSpPr>
          <p:cNvPr id="21" name="Text 19"/>
          <p:cNvSpPr/>
          <p:nvPr/>
        </p:nvSpPr>
        <p:spPr>
          <a:xfrm>
            <a:off x="4243626" y="4619030"/>
            <a:ext cx="2857619" cy="672703"/>
          </a:xfrm>
          <a:prstGeom prst="rect">
            <a:avLst/>
          </a:prstGeom>
          <a:noFill/>
          <a:ln/>
        </p:spPr>
        <p:txBody>
          <a:bodyPr wrap="squar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IoT &amp; Cloud Integration in Healthcare</a:t>
            </a:r>
            <a:endParaRPr lang="en-US" sz="1650" dirty="0"/>
          </a:p>
        </p:txBody>
      </p:sp>
      <p:sp>
        <p:nvSpPr>
          <p:cNvPr id="22" name="Text 20"/>
          <p:cNvSpPr/>
          <p:nvPr/>
        </p:nvSpPr>
        <p:spPr>
          <a:xfrm>
            <a:off x="7529393" y="4619030"/>
            <a:ext cx="285761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Research Area/ Subtopic</a:t>
            </a:r>
            <a:endParaRPr lang="en-US" sz="1650" dirty="0"/>
          </a:p>
        </p:txBody>
      </p:sp>
      <p:sp>
        <p:nvSpPr>
          <p:cNvPr id="23" name="Text 21"/>
          <p:cNvSpPr/>
          <p:nvPr/>
        </p:nvSpPr>
        <p:spPr>
          <a:xfrm>
            <a:off x="10815161" y="4619030"/>
            <a:ext cx="2861429" cy="672703"/>
          </a:xfrm>
          <a:prstGeom prst="rect">
            <a:avLst/>
          </a:prstGeom>
          <a:noFill/>
          <a:ln/>
        </p:spPr>
        <p:txBody>
          <a:bodyPr wrap="squar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IoT &amp; Cloud Integration in Healthcare</a:t>
            </a:r>
            <a:endParaRPr lang="en-US" sz="1650" dirty="0"/>
          </a:p>
        </p:txBody>
      </p:sp>
      <p:sp>
        <p:nvSpPr>
          <p:cNvPr id="24" name="Shape 22"/>
          <p:cNvSpPr/>
          <p:nvPr/>
        </p:nvSpPr>
        <p:spPr>
          <a:xfrm>
            <a:off x="743545" y="5425440"/>
            <a:ext cx="13143309" cy="940118"/>
          </a:xfrm>
          <a:prstGeom prst="rect">
            <a:avLst/>
          </a:prstGeom>
          <a:solidFill>
            <a:srgbClr val="FFFFFF">
              <a:alpha val="4000"/>
            </a:srgbClr>
          </a:solidFill>
          <a:ln/>
        </p:spPr>
      </p:sp>
      <p:sp>
        <p:nvSpPr>
          <p:cNvPr id="25" name="Text 23"/>
          <p:cNvSpPr/>
          <p:nvPr/>
        </p:nvSpPr>
        <p:spPr>
          <a:xfrm>
            <a:off x="954048" y="5559147"/>
            <a:ext cx="286142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Dataset</a:t>
            </a:r>
            <a:endParaRPr lang="en-US" sz="1650" dirty="0"/>
          </a:p>
        </p:txBody>
      </p:sp>
      <p:sp>
        <p:nvSpPr>
          <p:cNvPr id="26" name="Text 24"/>
          <p:cNvSpPr/>
          <p:nvPr/>
        </p:nvSpPr>
        <p:spPr>
          <a:xfrm>
            <a:off x="4243626" y="5559147"/>
            <a:ext cx="2857619" cy="672703"/>
          </a:xfrm>
          <a:prstGeom prst="rect">
            <a:avLst/>
          </a:prstGeom>
          <a:noFill/>
          <a:ln/>
        </p:spPr>
        <p:txBody>
          <a:bodyPr wrap="squar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Cloud-based real-time vitals from wearable sensors</a:t>
            </a:r>
            <a:endParaRPr lang="en-US" sz="1650" dirty="0"/>
          </a:p>
        </p:txBody>
      </p:sp>
      <p:sp>
        <p:nvSpPr>
          <p:cNvPr id="27" name="Text 25"/>
          <p:cNvSpPr/>
          <p:nvPr/>
        </p:nvSpPr>
        <p:spPr>
          <a:xfrm>
            <a:off x="7529393" y="5559147"/>
            <a:ext cx="285761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Dataset</a:t>
            </a:r>
            <a:endParaRPr lang="en-US" sz="1650" dirty="0"/>
          </a:p>
        </p:txBody>
      </p:sp>
      <p:sp>
        <p:nvSpPr>
          <p:cNvPr id="28" name="Text 26"/>
          <p:cNvSpPr/>
          <p:nvPr/>
        </p:nvSpPr>
        <p:spPr>
          <a:xfrm>
            <a:off x="10815161" y="5559147"/>
            <a:ext cx="2861429" cy="672703"/>
          </a:xfrm>
          <a:prstGeom prst="rect">
            <a:avLst/>
          </a:prstGeom>
          <a:noFill/>
          <a:ln/>
        </p:spPr>
        <p:txBody>
          <a:bodyPr wrap="squar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Cloud-based real-time vitals from wearable sensors</a:t>
            </a:r>
            <a:endParaRPr lang="en-US" sz="1650" dirty="0"/>
          </a:p>
        </p:txBody>
      </p:sp>
      <p:sp>
        <p:nvSpPr>
          <p:cNvPr id="29" name="Shape 27"/>
          <p:cNvSpPr/>
          <p:nvPr/>
        </p:nvSpPr>
        <p:spPr>
          <a:xfrm>
            <a:off x="743545" y="6365558"/>
            <a:ext cx="13143309" cy="1276469"/>
          </a:xfrm>
          <a:prstGeom prst="rect">
            <a:avLst/>
          </a:prstGeom>
          <a:solidFill>
            <a:srgbClr val="000000">
              <a:alpha val="4000"/>
            </a:srgbClr>
          </a:solidFill>
          <a:ln/>
        </p:spPr>
      </p:sp>
      <p:sp>
        <p:nvSpPr>
          <p:cNvPr id="30" name="Text 28"/>
          <p:cNvSpPr/>
          <p:nvPr/>
        </p:nvSpPr>
        <p:spPr>
          <a:xfrm>
            <a:off x="954048" y="6499265"/>
            <a:ext cx="286142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Problem Defined</a:t>
            </a:r>
            <a:endParaRPr lang="en-US" sz="1650" dirty="0"/>
          </a:p>
        </p:txBody>
      </p:sp>
      <p:sp>
        <p:nvSpPr>
          <p:cNvPr id="31" name="Text 29"/>
          <p:cNvSpPr/>
          <p:nvPr/>
        </p:nvSpPr>
        <p:spPr>
          <a:xfrm>
            <a:off x="4243626" y="6499265"/>
            <a:ext cx="2857619" cy="1009055"/>
          </a:xfrm>
          <a:prstGeom prst="rect">
            <a:avLst/>
          </a:prstGeom>
          <a:noFill/>
          <a:ln/>
        </p:spPr>
        <p:txBody>
          <a:bodyPr wrap="squar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How to send instant emergency alerts using cloud-based monitoring?</a:t>
            </a:r>
            <a:endParaRPr lang="en-US" sz="1650" dirty="0"/>
          </a:p>
        </p:txBody>
      </p:sp>
      <p:sp>
        <p:nvSpPr>
          <p:cNvPr id="32" name="Text 30"/>
          <p:cNvSpPr/>
          <p:nvPr/>
        </p:nvSpPr>
        <p:spPr>
          <a:xfrm>
            <a:off x="7529393" y="6499265"/>
            <a:ext cx="2857619" cy="336352"/>
          </a:xfrm>
          <a:prstGeom prst="rect">
            <a:avLst/>
          </a:prstGeom>
          <a:noFill/>
          <a:ln/>
        </p:spPr>
        <p:txBody>
          <a:bodyPr wrap="none" lIns="0" tIns="0" rIns="0" bIns="0" rtlCol="0" anchor="t"/>
          <a:lstStyle/>
          <a:p>
            <a:pPr algn="l" indent="0" marL="0">
              <a:lnSpc>
                <a:spcPts val="2600"/>
              </a:lnSpc>
              <a:buNone/>
            </a:pPr>
            <a:r>
              <a:rPr lang="en-US" sz="1650" b="1" dirty="0">
                <a:solidFill>
                  <a:srgbClr val="333F70"/>
                </a:solidFill>
                <a:latin typeface="Open Sans" pitchFamily="34" charset="0"/>
                <a:ea typeface="Open Sans" pitchFamily="34" charset="-122"/>
                <a:cs typeface="Open Sans" pitchFamily="34" charset="-120"/>
              </a:rPr>
              <a:t>Problem Defined</a:t>
            </a:r>
            <a:endParaRPr lang="en-US" sz="1650" dirty="0"/>
          </a:p>
        </p:txBody>
      </p:sp>
      <p:sp>
        <p:nvSpPr>
          <p:cNvPr id="33" name="Text 31"/>
          <p:cNvSpPr/>
          <p:nvPr/>
        </p:nvSpPr>
        <p:spPr>
          <a:xfrm>
            <a:off x="10815161" y="6499265"/>
            <a:ext cx="2861429" cy="1009055"/>
          </a:xfrm>
          <a:prstGeom prst="rect">
            <a:avLst/>
          </a:prstGeom>
          <a:noFill/>
          <a:ln/>
        </p:spPr>
        <p:txBody>
          <a:bodyPr wrap="square" lIns="0" tIns="0" rIns="0" bIns="0" rtlCol="0" anchor="t"/>
          <a:lstStyle/>
          <a:p>
            <a:pPr algn="l" indent="0" marL="0">
              <a:lnSpc>
                <a:spcPts val="2600"/>
              </a:lnSpc>
              <a:buNone/>
            </a:pPr>
            <a:r>
              <a:rPr lang="en-US" sz="1650" dirty="0">
                <a:solidFill>
                  <a:srgbClr val="333F70"/>
                </a:solidFill>
                <a:latin typeface="Open Sans" pitchFamily="34" charset="0"/>
                <a:ea typeface="Open Sans" pitchFamily="34" charset="-122"/>
                <a:cs typeface="Open Sans" pitchFamily="34" charset="-120"/>
              </a:rPr>
              <a:t>How to send instant emergency alerts using cloud-based monitoring?</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6521" y="744736"/>
            <a:ext cx="5810488" cy="657582"/>
          </a:xfrm>
          <a:prstGeom prst="rect">
            <a:avLst/>
          </a:prstGeom>
          <a:noFill/>
          <a:ln/>
        </p:spPr>
        <p:txBody>
          <a:bodyPr wrap="none" lIns="0" tIns="0" rIns="0" bIns="0" rtlCol="0" anchor="t"/>
          <a:lstStyle/>
          <a:p>
            <a:pPr algn="l" indent="0" marL="0">
              <a:lnSpc>
                <a:spcPts val="5150"/>
              </a:lnSpc>
              <a:buNone/>
            </a:pPr>
            <a:r>
              <a:rPr lang="en-US" sz="4100" b="1" dirty="0">
                <a:solidFill>
                  <a:srgbClr val="333F70"/>
                </a:solidFill>
                <a:latin typeface="Unbounded Bold" pitchFamily="34" charset="0"/>
                <a:ea typeface="Unbounded Bold" pitchFamily="34" charset="-122"/>
                <a:cs typeface="Unbounded Bold" pitchFamily="34" charset="-120"/>
              </a:rPr>
              <a:t>Literature Survey</a:t>
            </a:r>
            <a:endParaRPr lang="en-US" sz="4100" dirty="0"/>
          </a:p>
        </p:txBody>
      </p:sp>
      <p:sp>
        <p:nvSpPr>
          <p:cNvPr id="3" name="Shape 1"/>
          <p:cNvSpPr/>
          <p:nvPr/>
        </p:nvSpPr>
        <p:spPr>
          <a:xfrm>
            <a:off x="736521" y="1823204"/>
            <a:ext cx="13157359" cy="5661660"/>
          </a:xfrm>
          <a:prstGeom prst="roundRect">
            <a:avLst>
              <a:gd name="adj" fmla="val 1561"/>
            </a:avLst>
          </a:prstGeom>
          <a:noFill/>
          <a:ln w="7620">
            <a:solidFill>
              <a:srgbClr val="000000">
                <a:alpha val="8000"/>
              </a:srgbClr>
            </a:solidFill>
            <a:prstDash val="solid"/>
          </a:ln>
        </p:spPr>
      </p:sp>
      <p:sp>
        <p:nvSpPr>
          <p:cNvPr id="4" name="Shape 2"/>
          <p:cNvSpPr/>
          <p:nvPr/>
        </p:nvSpPr>
        <p:spPr>
          <a:xfrm>
            <a:off x="744141" y="1830824"/>
            <a:ext cx="13142119" cy="1277779"/>
          </a:xfrm>
          <a:prstGeom prst="rect">
            <a:avLst/>
          </a:prstGeom>
          <a:solidFill>
            <a:srgbClr val="FFFFFF">
              <a:alpha val="4000"/>
            </a:srgbClr>
          </a:solidFill>
          <a:ln/>
        </p:spPr>
      </p:sp>
      <p:sp>
        <p:nvSpPr>
          <p:cNvPr id="5" name="Text 3"/>
          <p:cNvSpPr/>
          <p:nvPr/>
        </p:nvSpPr>
        <p:spPr>
          <a:xfrm>
            <a:off x="954524" y="1964650"/>
            <a:ext cx="286095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Paper Title</a:t>
            </a:r>
            <a:endParaRPr lang="en-US" sz="1650" dirty="0"/>
          </a:p>
        </p:txBody>
      </p:sp>
      <p:sp>
        <p:nvSpPr>
          <p:cNvPr id="6" name="Text 4"/>
          <p:cNvSpPr/>
          <p:nvPr/>
        </p:nvSpPr>
        <p:spPr>
          <a:xfrm>
            <a:off x="4243864" y="1964650"/>
            <a:ext cx="2857143" cy="1010126"/>
          </a:xfrm>
          <a:prstGeom prst="rect">
            <a:avLst/>
          </a:prstGeom>
          <a:noFill/>
          <a:ln/>
        </p:spPr>
        <p:txBody>
          <a:bodyPr wrap="squar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Smart Healthcare Monitoring System Using Raspberry Pi on Trains</a:t>
            </a:r>
            <a:endParaRPr lang="en-US" sz="1650" dirty="0"/>
          </a:p>
        </p:txBody>
      </p:sp>
      <p:sp>
        <p:nvSpPr>
          <p:cNvPr id="7" name="Text 5"/>
          <p:cNvSpPr/>
          <p:nvPr/>
        </p:nvSpPr>
        <p:spPr>
          <a:xfrm>
            <a:off x="7529393" y="1964650"/>
            <a:ext cx="285714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Paper Title</a:t>
            </a:r>
            <a:endParaRPr lang="en-US" sz="1650" dirty="0"/>
          </a:p>
        </p:txBody>
      </p:sp>
      <p:sp>
        <p:nvSpPr>
          <p:cNvPr id="8" name="Text 6"/>
          <p:cNvSpPr/>
          <p:nvPr/>
        </p:nvSpPr>
        <p:spPr>
          <a:xfrm>
            <a:off x="10814923" y="1964650"/>
            <a:ext cx="2860953" cy="1010126"/>
          </a:xfrm>
          <a:prstGeom prst="rect">
            <a:avLst/>
          </a:prstGeom>
          <a:noFill/>
          <a:ln/>
        </p:spPr>
        <p:txBody>
          <a:bodyPr wrap="squar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Smart Healthcare Monitoring System Using Raspberry Pi on Trains</a:t>
            </a:r>
            <a:endParaRPr lang="en-US" sz="1650" dirty="0"/>
          </a:p>
        </p:txBody>
      </p:sp>
      <p:sp>
        <p:nvSpPr>
          <p:cNvPr id="9" name="Shape 7"/>
          <p:cNvSpPr/>
          <p:nvPr/>
        </p:nvSpPr>
        <p:spPr>
          <a:xfrm>
            <a:off x="744141" y="3108603"/>
            <a:ext cx="13142119" cy="604361"/>
          </a:xfrm>
          <a:prstGeom prst="rect">
            <a:avLst/>
          </a:prstGeom>
          <a:solidFill>
            <a:srgbClr val="000000">
              <a:alpha val="4000"/>
            </a:srgbClr>
          </a:solidFill>
          <a:ln/>
        </p:spPr>
      </p:sp>
      <p:sp>
        <p:nvSpPr>
          <p:cNvPr id="10" name="Text 8"/>
          <p:cNvSpPr/>
          <p:nvPr/>
        </p:nvSpPr>
        <p:spPr>
          <a:xfrm>
            <a:off x="954524" y="3242429"/>
            <a:ext cx="286095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Authors</a:t>
            </a:r>
            <a:endParaRPr lang="en-US" sz="1650" dirty="0"/>
          </a:p>
        </p:txBody>
      </p:sp>
      <p:sp>
        <p:nvSpPr>
          <p:cNvPr id="11" name="Text 9"/>
          <p:cNvSpPr/>
          <p:nvPr/>
        </p:nvSpPr>
        <p:spPr>
          <a:xfrm>
            <a:off x="4243864" y="3242429"/>
            <a:ext cx="2857143" cy="336709"/>
          </a:xfrm>
          <a:prstGeom prst="rect">
            <a:avLst/>
          </a:prstGeom>
          <a:noFill/>
          <a:ln/>
        </p:spPr>
        <p:txBody>
          <a:bodyPr wrap="non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A. A. Pawar, V. Patil</a:t>
            </a:r>
            <a:endParaRPr lang="en-US" sz="1650" dirty="0"/>
          </a:p>
        </p:txBody>
      </p:sp>
      <p:sp>
        <p:nvSpPr>
          <p:cNvPr id="12" name="Text 10"/>
          <p:cNvSpPr/>
          <p:nvPr/>
        </p:nvSpPr>
        <p:spPr>
          <a:xfrm>
            <a:off x="7529393" y="3242429"/>
            <a:ext cx="285714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Authors</a:t>
            </a:r>
            <a:endParaRPr lang="en-US" sz="1650" dirty="0"/>
          </a:p>
        </p:txBody>
      </p:sp>
      <p:sp>
        <p:nvSpPr>
          <p:cNvPr id="13" name="Text 11"/>
          <p:cNvSpPr/>
          <p:nvPr/>
        </p:nvSpPr>
        <p:spPr>
          <a:xfrm>
            <a:off x="10814923" y="3242429"/>
            <a:ext cx="2860953" cy="336709"/>
          </a:xfrm>
          <a:prstGeom prst="rect">
            <a:avLst/>
          </a:prstGeom>
          <a:noFill/>
          <a:ln/>
        </p:spPr>
        <p:txBody>
          <a:bodyPr wrap="non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A. A. Pawar, V. Patil</a:t>
            </a:r>
            <a:endParaRPr lang="en-US" sz="1650" dirty="0"/>
          </a:p>
        </p:txBody>
      </p:sp>
      <p:sp>
        <p:nvSpPr>
          <p:cNvPr id="14" name="Shape 12"/>
          <p:cNvSpPr/>
          <p:nvPr/>
        </p:nvSpPr>
        <p:spPr>
          <a:xfrm>
            <a:off x="744141" y="3712964"/>
            <a:ext cx="13142119" cy="604361"/>
          </a:xfrm>
          <a:prstGeom prst="rect">
            <a:avLst/>
          </a:prstGeom>
          <a:solidFill>
            <a:srgbClr val="FFFFFF">
              <a:alpha val="4000"/>
            </a:srgbClr>
          </a:solidFill>
          <a:ln/>
        </p:spPr>
      </p:sp>
      <p:sp>
        <p:nvSpPr>
          <p:cNvPr id="15" name="Text 13"/>
          <p:cNvSpPr/>
          <p:nvPr/>
        </p:nvSpPr>
        <p:spPr>
          <a:xfrm>
            <a:off x="954524" y="3846790"/>
            <a:ext cx="286095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Publication/year</a:t>
            </a:r>
            <a:endParaRPr lang="en-US" sz="1650" dirty="0"/>
          </a:p>
        </p:txBody>
      </p:sp>
      <p:sp>
        <p:nvSpPr>
          <p:cNvPr id="16" name="Text 14"/>
          <p:cNvSpPr/>
          <p:nvPr/>
        </p:nvSpPr>
        <p:spPr>
          <a:xfrm>
            <a:off x="4243864" y="3846790"/>
            <a:ext cx="2857143" cy="336709"/>
          </a:xfrm>
          <a:prstGeom prst="rect">
            <a:avLst/>
          </a:prstGeom>
          <a:noFill/>
          <a:ln/>
        </p:spPr>
        <p:txBody>
          <a:bodyPr wrap="non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2019</a:t>
            </a:r>
            <a:endParaRPr lang="en-US" sz="1650" dirty="0"/>
          </a:p>
        </p:txBody>
      </p:sp>
      <p:sp>
        <p:nvSpPr>
          <p:cNvPr id="17" name="Text 15"/>
          <p:cNvSpPr/>
          <p:nvPr/>
        </p:nvSpPr>
        <p:spPr>
          <a:xfrm>
            <a:off x="7529393" y="3846790"/>
            <a:ext cx="285714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Publication/year</a:t>
            </a:r>
            <a:endParaRPr lang="en-US" sz="1650" dirty="0"/>
          </a:p>
        </p:txBody>
      </p:sp>
      <p:sp>
        <p:nvSpPr>
          <p:cNvPr id="18" name="Text 16"/>
          <p:cNvSpPr/>
          <p:nvPr/>
        </p:nvSpPr>
        <p:spPr>
          <a:xfrm>
            <a:off x="10814923" y="3846790"/>
            <a:ext cx="2860953" cy="336709"/>
          </a:xfrm>
          <a:prstGeom prst="rect">
            <a:avLst/>
          </a:prstGeom>
          <a:noFill/>
          <a:ln/>
        </p:spPr>
        <p:txBody>
          <a:bodyPr wrap="non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2019</a:t>
            </a:r>
            <a:endParaRPr lang="en-US" sz="1650" dirty="0"/>
          </a:p>
        </p:txBody>
      </p:sp>
      <p:sp>
        <p:nvSpPr>
          <p:cNvPr id="19" name="Shape 17"/>
          <p:cNvSpPr/>
          <p:nvPr/>
        </p:nvSpPr>
        <p:spPr>
          <a:xfrm>
            <a:off x="744141" y="4317325"/>
            <a:ext cx="13142119" cy="941070"/>
          </a:xfrm>
          <a:prstGeom prst="rect">
            <a:avLst/>
          </a:prstGeom>
          <a:solidFill>
            <a:srgbClr val="000000">
              <a:alpha val="4000"/>
            </a:srgbClr>
          </a:solidFill>
          <a:ln/>
        </p:spPr>
      </p:sp>
      <p:sp>
        <p:nvSpPr>
          <p:cNvPr id="20" name="Text 18"/>
          <p:cNvSpPr/>
          <p:nvPr/>
        </p:nvSpPr>
        <p:spPr>
          <a:xfrm>
            <a:off x="954524" y="4451152"/>
            <a:ext cx="286095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Research Area/ Subtopic</a:t>
            </a:r>
            <a:endParaRPr lang="en-US" sz="1650" dirty="0"/>
          </a:p>
        </p:txBody>
      </p:sp>
      <p:sp>
        <p:nvSpPr>
          <p:cNvPr id="21" name="Text 19"/>
          <p:cNvSpPr/>
          <p:nvPr/>
        </p:nvSpPr>
        <p:spPr>
          <a:xfrm>
            <a:off x="4243864" y="4451152"/>
            <a:ext cx="2857143" cy="673418"/>
          </a:xfrm>
          <a:prstGeom prst="rect">
            <a:avLst/>
          </a:prstGeom>
          <a:noFill/>
          <a:ln/>
        </p:spPr>
        <p:txBody>
          <a:bodyPr wrap="squar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Embedded Health Systems on Trains</a:t>
            </a:r>
            <a:endParaRPr lang="en-US" sz="1650" dirty="0"/>
          </a:p>
        </p:txBody>
      </p:sp>
      <p:sp>
        <p:nvSpPr>
          <p:cNvPr id="22" name="Text 20"/>
          <p:cNvSpPr/>
          <p:nvPr/>
        </p:nvSpPr>
        <p:spPr>
          <a:xfrm>
            <a:off x="7529393" y="4451152"/>
            <a:ext cx="285714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Research Area/ Subtopic</a:t>
            </a:r>
            <a:endParaRPr lang="en-US" sz="1650" dirty="0"/>
          </a:p>
        </p:txBody>
      </p:sp>
      <p:sp>
        <p:nvSpPr>
          <p:cNvPr id="23" name="Text 21"/>
          <p:cNvSpPr/>
          <p:nvPr/>
        </p:nvSpPr>
        <p:spPr>
          <a:xfrm>
            <a:off x="10814923" y="4451152"/>
            <a:ext cx="2860953" cy="673418"/>
          </a:xfrm>
          <a:prstGeom prst="rect">
            <a:avLst/>
          </a:prstGeom>
          <a:noFill/>
          <a:ln/>
        </p:spPr>
        <p:txBody>
          <a:bodyPr wrap="squar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Embedded Health Systems on Trains</a:t>
            </a:r>
            <a:endParaRPr lang="en-US" sz="1650" dirty="0"/>
          </a:p>
        </p:txBody>
      </p:sp>
      <p:sp>
        <p:nvSpPr>
          <p:cNvPr id="24" name="Shape 22"/>
          <p:cNvSpPr/>
          <p:nvPr/>
        </p:nvSpPr>
        <p:spPr>
          <a:xfrm>
            <a:off x="744141" y="5258395"/>
            <a:ext cx="13142119" cy="941070"/>
          </a:xfrm>
          <a:prstGeom prst="rect">
            <a:avLst/>
          </a:prstGeom>
          <a:solidFill>
            <a:srgbClr val="FFFFFF">
              <a:alpha val="4000"/>
            </a:srgbClr>
          </a:solidFill>
          <a:ln/>
        </p:spPr>
      </p:sp>
      <p:sp>
        <p:nvSpPr>
          <p:cNvPr id="25" name="Text 23"/>
          <p:cNvSpPr/>
          <p:nvPr/>
        </p:nvSpPr>
        <p:spPr>
          <a:xfrm>
            <a:off x="954524" y="5392222"/>
            <a:ext cx="286095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Dataset</a:t>
            </a:r>
            <a:endParaRPr lang="en-US" sz="1650" dirty="0"/>
          </a:p>
        </p:txBody>
      </p:sp>
      <p:sp>
        <p:nvSpPr>
          <p:cNvPr id="26" name="Text 24"/>
          <p:cNvSpPr/>
          <p:nvPr/>
        </p:nvSpPr>
        <p:spPr>
          <a:xfrm>
            <a:off x="4243864" y="5392222"/>
            <a:ext cx="2857143" cy="673418"/>
          </a:xfrm>
          <a:prstGeom prst="rect">
            <a:avLst/>
          </a:prstGeom>
          <a:noFill/>
          <a:ln/>
        </p:spPr>
        <p:txBody>
          <a:bodyPr wrap="squar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Live sensor input via Raspberry Pi</a:t>
            </a:r>
            <a:endParaRPr lang="en-US" sz="1650" dirty="0"/>
          </a:p>
        </p:txBody>
      </p:sp>
      <p:sp>
        <p:nvSpPr>
          <p:cNvPr id="27" name="Text 25"/>
          <p:cNvSpPr/>
          <p:nvPr/>
        </p:nvSpPr>
        <p:spPr>
          <a:xfrm>
            <a:off x="7529393" y="5392222"/>
            <a:ext cx="285714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Dataset</a:t>
            </a:r>
            <a:endParaRPr lang="en-US" sz="1650" dirty="0"/>
          </a:p>
        </p:txBody>
      </p:sp>
      <p:sp>
        <p:nvSpPr>
          <p:cNvPr id="28" name="Text 26"/>
          <p:cNvSpPr/>
          <p:nvPr/>
        </p:nvSpPr>
        <p:spPr>
          <a:xfrm>
            <a:off x="10814923" y="5392222"/>
            <a:ext cx="2860953" cy="673418"/>
          </a:xfrm>
          <a:prstGeom prst="rect">
            <a:avLst/>
          </a:prstGeom>
          <a:noFill/>
          <a:ln/>
        </p:spPr>
        <p:txBody>
          <a:bodyPr wrap="squar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Live sensor input via Raspberry Pi</a:t>
            </a:r>
            <a:endParaRPr lang="en-US" sz="1650" dirty="0"/>
          </a:p>
        </p:txBody>
      </p:sp>
      <p:sp>
        <p:nvSpPr>
          <p:cNvPr id="29" name="Shape 27"/>
          <p:cNvSpPr/>
          <p:nvPr/>
        </p:nvSpPr>
        <p:spPr>
          <a:xfrm>
            <a:off x="744141" y="6199465"/>
            <a:ext cx="13142119" cy="1277779"/>
          </a:xfrm>
          <a:prstGeom prst="rect">
            <a:avLst/>
          </a:prstGeom>
          <a:solidFill>
            <a:srgbClr val="000000">
              <a:alpha val="4000"/>
            </a:srgbClr>
          </a:solidFill>
          <a:ln/>
        </p:spPr>
      </p:sp>
      <p:sp>
        <p:nvSpPr>
          <p:cNvPr id="30" name="Text 28"/>
          <p:cNvSpPr/>
          <p:nvPr/>
        </p:nvSpPr>
        <p:spPr>
          <a:xfrm>
            <a:off x="954524" y="6333292"/>
            <a:ext cx="286095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Problem Defined</a:t>
            </a:r>
            <a:endParaRPr lang="en-US" sz="1650" dirty="0"/>
          </a:p>
        </p:txBody>
      </p:sp>
      <p:sp>
        <p:nvSpPr>
          <p:cNvPr id="31" name="Text 29"/>
          <p:cNvSpPr/>
          <p:nvPr/>
        </p:nvSpPr>
        <p:spPr>
          <a:xfrm>
            <a:off x="4243864" y="6333292"/>
            <a:ext cx="2857143" cy="1010126"/>
          </a:xfrm>
          <a:prstGeom prst="rect">
            <a:avLst/>
          </a:prstGeom>
          <a:noFill/>
          <a:ln/>
        </p:spPr>
        <p:txBody>
          <a:bodyPr wrap="squar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Can Raspberry Pi serve as a low-cost health alerting solution on moving trains?</a:t>
            </a:r>
            <a:endParaRPr lang="en-US" sz="1650" dirty="0"/>
          </a:p>
        </p:txBody>
      </p:sp>
      <p:sp>
        <p:nvSpPr>
          <p:cNvPr id="32" name="Text 30"/>
          <p:cNvSpPr/>
          <p:nvPr/>
        </p:nvSpPr>
        <p:spPr>
          <a:xfrm>
            <a:off x="7529393" y="6333292"/>
            <a:ext cx="2857143" cy="336709"/>
          </a:xfrm>
          <a:prstGeom prst="rect">
            <a:avLst/>
          </a:prstGeom>
          <a:noFill/>
          <a:ln/>
        </p:spPr>
        <p:txBody>
          <a:bodyPr wrap="none" lIns="0" tIns="0" rIns="0" bIns="0" rtlCol="0" anchor="t"/>
          <a:lstStyle/>
          <a:p>
            <a:pPr algn="l" indent="0" marL="0">
              <a:lnSpc>
                <a:spcPts val="2650"/>
              </a:lnSpc>
              <a:buNone/>
            </a:pPr>
            <a:r>
              <a:rPr lang="en-US" sz="1650" b="1" dirty="0">
                <a:solidFill>
                  <a:srgbClr val="333F70"/>
                </a:solidFill>
                <a:latin typeface="Open Sans" pitchFamily="34" charset="0"/>
                <a:ea typeface="Open Sans" pitchFamily="34" charset="-122"/>
                <a:cs typeface="Open Sans" pitchFamily="34" charset="-120"/>
              </a:rPr>
              <a:t>Problem Defined</a:t>
            </a:r>
            <a:endParaRPr lang="en-US" sz="1650" dirty="0"/>
          </a:p>
        </p:txBody>
      </p:sp>
      <p:sp>
        <p:nvSpPr>
          <p:cNvPr id="33" name="Text 31"/>
          <p:cNvSpPr/>
          <p:nvPr/>
        </p:nvSpPr>
        <p:spPr>
          <a:xfrm>
            <a:off x="10814923" y="6333292"/>
            <a:ext cx="2860953" cy="1010126"/>
          </a:xfrm>
          <a:prstGeom prst="rect">
            <a:avLst/>
          </a:prstGeom>
          <a:noFill/>
          <a:ln/>
        </p:spPr>
        <p:txBody>
          <a:bodyPr wrap="square" lIns="0" tIns="0" rIns="0" bIns="0" rtlCol="0" anchor="t"/>
          <a:lstStyle/>
          <a:p>
            <a:pPr algn="l" indent="0" marL="0">
              <a:lnSpc>
                <a:spcPts val="2650"/>
              </a:lnSpc>
              <a:buNone/>
            </a:pPr>
            <a:r>
              <a:rPr lang="en-US" sz="1650" dirty="0">
                <a:solidFill>
                  <a:srgbClr val="333F70"/>
                </a:solidFill>
                <a:latin typeface="Open Sans" pitchFamily="34" charset="0"/>
                <a:ea typeface="Open Sans" pitchFamily="34" charset="-122"/>
                <a:cs typeface="Open Sans" pitchFamily="34" charset="-120"/>
              </a:rPr>
              <a:t>Can Raspberry Pi serve as a low-cost health alerting solution on moving trains?</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01873" y="739616"/>
            <a:ext cx="5538192" cy="626626"/>
          </a:xfrm>
          <a:prstGeom prst="rect">
            <a:avLst/>
          </a:prstGeom>
          <a:noFill/>
          <a:ln/>
        </p:spPr>
        <p:txBody>
          <a:bodyPr wrap="none" lIns="0" tIns="0" rIns="0" bIns="0" rtlCol="0" anchor="t"/>
          <a:lstStyle/>
          <a:p>
            <a:pPr algn="l" indent="0" marL="0">
              <a:lnSpc>
                <a:spcPts val="4900"/>
              </a:lnSpc>
              <a:buNone/>
            </a:pPr>
            <a:r>
              <a:rPr lang="en-US" sz="3900" b="1" dirty="0">
                <a:solidFill>
                  <a:srgbClr val="333F70"/>
                </a:solidFill>
                <a:latin typeface="Unbounded Bold" pitchFamily="34" charset="0"/>
                <a:ea typeface="Unbounded Bold" pitchFamily="34" charset="-122"/>
                <a:cs typeface="Unbounded Bold" pitchFamily="34" charset="-120"/>
              </a:rPr>
              <a:t>Literature Survey</a:t>
            </a:r>
            <a:endParaRPr lang="en-US" sz="3900" dirty="0"/>
          </a:p>
        </p:txBody>
      </p:sp>
      <p:sp>
        <p:nvSpPr>
          <p:cNvPr id="3" name="Shape 1"/>
          <p:cNvSpPr/>
          <p:nvPr/>
        </p:nvSpPr>
        <p:spPr>
          <a:xfrm>
            <a:off x="701873" y="1767364"/>
            <a:ext cx="13226653" cy="5722620"/>
          </a:xfrm>
          <a:prstGeom prst="roundRect">
            <a:avLst>
              <a:gd name="adj" fmla="val 1472"/>
            </a:avLst>
          </a:prstGeom>
          <a:noFill/>
          <a:ln w="7620">
            <a:solidFill>
              <a:srgbClr val="000000">
                <a:alpha val="8000"/>
              </a:srgbClr>
            </a:solidFill>
            <a:prstDash val="solid"/>
          </a:ln>
        </p:spPr>
      </p:sp>
      <p:sp>
        <p:nvSpPr>
          <p:cNvPr id="4" name="Shape 2"/>
          <p:cNvSpPr/>
          <p:nvPr/>
        </p:nvSpPr>
        <p:spPr>
          <a:xfrm>
            <a:off x="709493" y="1774984"/>
            <a:ext cx="13211413" cy="1539716"/>
          </a:xfrm>
          <a:prstGeom prst="rect">
            <a:avLst/>
          </a:prstGeom>
          <a:solidFill>
            <a:srgbClr val="FFFFFF">
              <a:alpha val="4000"/>
            </a:srgbClr>
          </a:solidFill>
          <a:ln/>
        </p:spPr>
      </p:sp>
      <p:sp>
        <p:nvSpPr>
          <p:cNvPr id="5" name="Text 3"/>
          <p:cNvSpPr/>
          <p:nvPr/>
        </p:nvSpPr>
        <p:spPr>
          <a:xfrm>
            <a:off x="910233" y="1902857"/>
            <a:ext cx="289798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Paper Title</a:t>
            </a:r>
            <a:endParaRPr lang="en-US" sz="1550" dirty="0"/>
          </a:p>
        </p:txBody>
      </p:sp>
      <p:sp>
        <p:nvSpPr>
          <p:cNvPr id="6" name="Text 4"/>
          <p:cNvSpPr/>
          <p:nvPr/>
        </p:nvSpPr>
        <p:spPr>
          <a:xfrm>
            <a:off x="4216837" y="1902857"/>
            <a:ext cx="2894171" cy="1283970"/>
          </a:xfrm>
          <a:prstGeom prst="rect">
            <a:avLst/>
          </a:prstGeom>
          <a:noFill/>
          <a:ln/>
        </p:spPr>
        <p:txBody>
          <a:bodyPr wrap="squar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Emergency Alert System for Elderly Patients Using Wearable Sensors and GSM Technology</a:t>
            </a:r>
            <a:endParaRPr lang="en-US" sz="1550" dirty="0"/>
          </a:p>
        </p:txBody>
      </p:sp>
      <p:sp>
        <p:nvSpPr>
          <p:cNvPr id="7" name="Text 5"/>
          <p:cNvSpPr/>
          <p:nvPr/>
        </p:nvSpPr>
        <p:spPr>
          <a:xfrm>
            <a:off x="7519630" y="1902857"/>
            <a:ext cx="289417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Paper Title</a:t>
            </a:r>
            <a:endParaRPr lang="en-US" sz="1550" dirty="0"/>
          </a:p>
        </p:txBody>
      </p:sp>
      <p:sp>
        <p:nvSpPr>
          <p:cNvPr id="8" name="Text 6"/>
          <p:cNvSpPr/>
          <p:nvPr/>
        </p:nvSpPr>
        <p:spPr>
          <a:xfrm>
            <a:off x="10822424" y="1902857"/>
            <a:ext cx="2897981" cy="1283970"/>
          </a:xfrm>
          <a:prstGeom prst="rect">
            <a:avLst/>
          </a:prstGeom>
          <a:noFill/>
          <a:ln/>
        </p:spPr>
        <p:txBody>
          <a:bodyPr wrap="squar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Emergency Alert System for Elderly Patients Using Wearable Sensors and GSM Technology</a:t>
            </a:r>
            <a:endParaRPr lang="en-US" sz="1550" dirty="0"/>
          </a:p>
        </p:txBody>
      </p:sp>
      <p:sp>
        <p:nvSpPr>
          <p:cNvPr id="9" name="Shape 7"/>
          <p:cNvSpPr/>
          <p:nvPr/>
        </p:nvSpPr>
        <p:spPr>
          <a:xfrm>
            <a:off x="709493" y="3314700"/>
            <a:ext cx="13211413" cy="576739"/>
          </a:xfrm>
          <a:prstGeom prst="rect">
            <a:avLst/>
          </a:prstGeom>
          <a:solidFill>
            <a:srgbClr val="000000">
              <a:alpha val="4000"/>
            </a:srgbClr>
          </a:solidFill>
          <a:ln/>
        </p:spPr>
      </p:sp>
      <p:sp>
        <p:nvSpPr>
          <p:cNvPr id="10" name="Text 8"/>
          <p:cNvSpPr/>
          <p:nvPr/>
        </p:nvSpPr>
        <p:spPr>
          <a:xfrm>
            <a:off x="910233" y="3442573"/>
            <a:ext cx="289798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Authors</a:t>
            </a:r>
            <a:endParaRPr lang="en-US" sz="1550" dirty="0"/>
          </a:p>
        </p:txBody>
      </p:sp>
      <p:sp>
        <p:nvSpPr>
          <p:cNvPr id="11" name="Text 9"/>
          <p:cNvSpPr/>
          <p:nvPr/>
        </p:nvSpPr>
        <p:spPr>
          <a:xfrm>
            <a:off x="4216837" y="3442573"/>
            <a:ext cx="2894171" cy="320992"/>
          </a:xfrm>
          <a:prstGeom prst="rect">
            <a:avLst/>
          </a:prstGeom>
          <a:noFill/>
          <a:ln/>
        </p:spPr>
        <p:txBody>
          <a:bodyPr wrap="non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S. Agarwal, K. S. Chatterjee</a:t>
            </a:r>
            <a:endParaRPr lang="en-US" sz="1550" dirty="0"/>
          </a:p>
        </p:txBody>
      </p:sp>
      <p:sp>
        <p:nvSpPr>
          <p:cNvPr id="12" name="Text 10"/>
          <p:cNvSpPr/>
          <p:nvPr/>
        </p:nvSpPr>
        <p:spPr>
          <a:xfrm>
            <a:off x="7519630" y="3442573"/>
            <a:ext cx="289417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Authors</a:t>
            </a:r>
            <a:endParaRPr lang="en-US" sz="1550" dirty="0"/>
          </a:p>
        </p:txBody>
      </p:sp>
      <p:sp>
        <p:nvSpPr>
          <p:cNvPr id="13" name="Text 11"/>
          <p:cNvSpPr/>
          <p:nvPr/>
        </p:nvSpPr>
        <p:spPr>
          <a:xfrm>
            <a:off x="10822424" y="3442573"/>
            <a:ext cx="2897981" cy="320992"/>
          </a:xfrm>
          <a:prstGeom prst="rect">
            <a:avLst/>
          </a:prstGeom>
          <a:noFill/>
          <a:ln/>
        </p:spPr>
        <p:txBody>
          <a:bodyPr wrap="non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S. Agarwal, K. S. Chatterjee</a:t>
            </a:r>
            <a:endParaRPr lang="en-US" sz="1550" dirty="0"/>
          </a:p>
        </p:txBody>
      </p:sp>
      <p:sp>
        <p:nvSpPr>
          <p:cNvPr id="14" name="Shape 12"/>
          <p:cNvSpPr/>
          <p:nvPr/>
        </p:nvSpPr>
        <p:spPr>
          <a:xfrm>
            <a:off x="709493" y="3891439"/>
            <a:ext cx="13211413" cy="576739"/>
          </a:xfrm>
          <a:prstGeom prst="rect">
            <a:avLst/>
          </a:prstGeom>
          <a:solidFill>
            <a:srgbClr val="FFFFFF">
              <a:alpha val="4000"/>
            </a:srgbClr>
          </a:solidFill>
          <a:ln/>
        </p:spPr>
      </p:sp>
      <p:sp>
        <p:nvSpPr>
          <p:cNvPr id="15" name="Text 13"/>
          <p:cNvSpPr/>
          <p:nvPr/>
        </p:nvSpPr>
        <p:spPr>
          <a:xfrm>
            <a:off x="910233" y="4019312"/>
            <a:ext cx="289798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Publication/year</a:t>
            </a:r>
            <a:endParaRPr lang="en-US" sz="1550" dirty="0"/>
          </a:p>
        </p:txBody>
      </p:sp>
      <p:sp>
        <p:nvSpPr>
          <p:cNvPr id="16" name="Text 14"/>
          <p:cNvSpPr/>
          <p:nvPr/>
        </p:nvSpPr>
        <p:spPr>
          <a:xfrm>
            <a:off x="4216837" y="4019312"/>
            <a:ext cx="2894171" cy="320992"/>
          </a:xfrm>
          <a:prstGeom prst="rect">
            <a:avLst/>
          </a:prstGeom>
          <a:noFill/>
          <a:ln/>
        </p:spPr>
        <p:txBody>
          <a:bodyPr wrap="non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2022</a:t>
            </a:r>
            <a:endParaRPr lang="en-US" sz="1550" dirty="0"/>
          </a:p>
        </p:txBody>
      </p:sp>
      <p:sp>
        <p:nvSpPr>
          <p:cNvPr id="17" name="Text 15"/>
          <p:cNvSpPr/>
          <p:nvPr/>
        </p:nvSpPr>
        <p:spPr>
          <a:xfrm>
            <a:off x="7519630" y="4019312"/>
            <a:ext cx="289417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Publication/year</a:t>
            </a:r>
            <a:endParaRPr lang="en-US" sz="1550" dirty="0"/>
          </a:p>
        </p:txBody>
      </p:sp>
      <p:sp>
        <p:nvSpPr>
          <p:cNvPr id="18" name="Text 16"/>
          <p:cNvSpPr/>
          <p:nvPr/>
        </p:nvSpPr>
        <p:spPr>
          <a:xfrm>
            <a:off x="10822424" y="4019312"/>
            <a:ext cx="2897981" cy="320992"/>
          </a:xfrm>
          <a:prstGeom prst="rect">
            <a:avLst/>
          </a:prstGeom>
          <a:noFill/>
          <a:ln/>
        </p:spPr>
        <p:txBody>
          <a:bodyPr wrap="non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2022</a:t>
            </a:r>
            <a:endParaRPr lang="en-US" sz="1550" dirty="0"/>
          </a:p>
        </p:txBody>
      </p:sp>
      <p:sp>
        <p:nvSpPr>
          <p:cNvPr id="19" name="Shape 17"/>
          <p:cNvSpPr/>
          <p:nvPr/>
        </p:nvSpPr>
        <p:spPr>
          <a:xfrm>
            <a:off x="709493" y="4468178"/>
            <a:ext cx="13211413" cy="897731"/>
          </a:xfrm>
          <a:prstGeom prst="rect">
            <a:avLst/>
          </a:prstGeom>
          <a:solidFill>
            <a:srgbClr val="000000">
              <a:alpha val="4000"/>
            </a:srgbClr>
          </a:solidFill>
          <a:ln/>
        </p:spPr>
      </p:sp>
      <p:sp>
        <p:nvSpPr>
          <p:cNvPr id="20" name="Text 18"/>
          <p:cNvSpPr/>
          <p:nvPr/>
        </p:nvSpPr>
        <p:spPr>
          <a:xfrm>
            <a:off x="910233" y="4596051"/>
            <a:ext cx="289798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Research Area/ Subtopic</a:t>
            </a:r>
            <a:endParaRPr lang="en-US" sz="1550" dirty="0"/>
          </a:p>
        </p:txBody>
      </p:sp>
      <p:sp>
        <p:nvSpPr>
          <p:cNvPr id="21" name="Text 19"/>
          <p:cNvSpPr/>
          <p:nvPr/>
        </p:nvSpPr>
        <p:spPr>
          <a:xfrm>
            <a:off x="4216837" y="4596051"/>
            <a:ext cx="2894171" cy="641985"/>
          </a:xfrm>
          <a:prstGeom prst="rect">
            <a:avLst/>
          </a:prstGeom>
          <a:noFill/>
          <a:ln/>
        </p:spPr>
        <p:txBody>
          <a:bodyPr wrap="squar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Wearable Technology &amp; GSM Communication</a:t>
            </a:r>
            <a:endParaRPr lang="en-US" sz="1550" dirty="0"/>
          </a:p>
        </p:txBody>
      </p:sp>
      <p:sp>
        <p:nvSpPr>
          <p:cNvPr id="22" name="Text 20"/>
          <p:cNvSpPr/>
          <p:nvPr/>
        </p:nvSpPr>
        <p:spPr>
          <a:xfrm>
            <a:off x="7519630" y="4596051"/>
            <a:ext cx="289417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Research Area/ Subtopic</a:t>
            </a:r>
            <a:endParaRPr lang="en-US" sz="1550" dirty="0"/>
          </a:p>
        </p:txBody>
      </p:sp>
      <p:sp>
        <p:nvSpPr>
          <p:cNvPr id="23" name="Text 21"/>
          <p:cNvSpPr/>
          <p:nvPr/>
        </p:nvSpPr>
        <p:spPr>
          <a:xfrm>
            <a:off x="10822424" y="4596051"/>
            <a:ext cx="2897981" cy="641985"/>
          </a:xfrm>
          <a:prstGeom prst="rect">
            <a:avLst/>
          </a:prstGeom>
          <a:noFill/>
          <a:ln/>
        </p:spPr>
        <p:txBody>
          <a:bodyPr wrap="squar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Wearable Technology &amp; GSM Communication</a:t>
            </a:r>
            <a:endParaRPr lang="en-US" sz="1550" dirty="0"/>
          </a:p>
        </p:txBody>
      </p:sp>
      <p:sp>
        <p:nvSpPr>
          <p:cNvPr id="24" name="Shape 22"/>
          <p:cNvSpPr/>
          <p:nvPr/>
        </p:nvSpPr>
        <p:spPr>
          <a:xfrm>
            <a:off x="709493" y="5365909"/>
            <a:ext cx="13211413" cy="897731"/>
          </a:xfrm>
          <a:prstGeom prst="rect">
            <a:avLst/>
          </a:prstGeom>
          <a:solidFill>
            <a:srgbClr val="FFFFFF">
              <a:alpha val="4000"/>
            </a:srgbClr>
          </a:solidFill>
          <a:ln/>
        </p:spPr>
      </p:sp>
      <p:sp>
        <p:nvSpPr>
          <p:cNvPr id="25" name="Text 23"/>
          <p:cNvSpPr/>
          <p:nvPr/>
        </p:nvSpPr>
        <p:spPr>
          <a:xfrm>
            <a:off x="910233" y="5493782"/>
            <a:ext cx="289798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Dataset</a:t>
            </a:r>
            <a:endParaRPr lang="en-US" sz="1550" dirty="0"/>
          </a:p>
        </p:txBody>
      </p:sp>
      <p:sp>
        <p:nvSpPr>
          <p:cNvPr id="26" name="Text 24"/>
          <p:cNvSpPr/>
          <p:nvPr/>
        </p:nvSpPr>
        <p:spPr>
          <a:xfrm>
            <a:off x="4216837" y="5493782"/>
            <a:ext cx="2894171" cy="641985"/>
          </a:xfrm>
          <a:prstGeom prst="rect">
            <a:avLst/>
          </a:prstGeom>
          <a:noFill/>
          <a:ln/>
        </p:spPr>
        <p:txBody>
          <a:bodyPr wrap="squar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Heart rate and motion sensor data from wearables</a:t>
            </a:r>
            <a:endParaRPr lang="en-US" sz="1550" dirty="0"/>
          </a:p>
        </p:txBody>
      </p:sp>
      <p:sp>
        <p:nvSpPr>
          <p:cNvPr id="27" name="Text 25"/>
          <p:cNvSpPr/>
          <p:nvPr/>
        </p:nvSpPr>
        <p:spPr>
          <a:xfrm>
            <a:off x="7519630" y="5493782"/>
            <a:ext cx="289417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Dataset</a:t>
            </a:r>
            <a:endParaRPr lang="en-US" sz="1550" dirty="0"/>
          </a:p>
        </p:txBody>
      </p:sp>
      <p:sp>
        <p:nvSpPr>
          <p:cNvPr id="28" name="Text 26"/>
          <p:cNvSpPr/>
          <p:nvPr/>
        </p:nvSpPr>
        <p:spPr>
          <a:xfrm>
            <a:off x="10822424" y="5493782"/>
            <a:ext cx="2897981" cy="641985"/>
          </a:xfrm>
          <a:prstGeom prst="rect">
            <a:avLst/>
          </a:prstGeom>
          <a:noFill/>
          <a:ln/>
        </p:spPr>
        <p:txBody>
          <a:bodyPr wrap="squar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Heart rate and motion sensor data from wearables</a:t>
            </a:r>
            <a:endParaRPr lang="en-US" sz="1550" dirty="0"/>
          </a:p>
        </p:txBody>
      </p:sp>
      <p:sp>
        <p:nvSpPr>
          <p:cNvPr id="29" name="Shape 27"/>
          <p:cNvSpPr/>
          <p:nvPr/>
        </p:nvSpPr>
        <p:spPr>
          <a:xfrm>
            <a:off x="709493" y="6263640"/>
            <a:ext cx="13211413" cy="1218724"/>
          </a:xfrm>
          <a:prstGeom prst="rect">
            <a:avLst/>
          </a:prstGeom>
          <a:solidFill>
            <a:srgbClr val="000000">
              <a:alpha val="4000"/>
            </a:srgbClr>
          </a:solidFill>
          <a:ln/>
        </p:spPr>
      </p:sp>
      <p:sp>
        <p:nvSpPr>
          <p:cNvPr id="30" name="Text 28"/>
          <p:cNvSpPr/>
          <p:nvPr/>
        </p:nvSpPr>
        <p:spPr>
          <a:xfrm>
            <a:off x="910233" y="6391513"/>
            <a:ext cx="289798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Problem Defined</a:t>
            </a:r>
            <a:endParaRPr lang="en-US" sz="1550" dirty="0"/>
          </a:p>
        </p:txBody>
      </p:sp>
      <p:sp>
        <p:nvSpPr>
          <p:cNvPr id="31" name="Text 29"/>
          <p:cNvSpPr/>
          <p:nvPr/>
        </p:nvSpPr>
        <p:spPr>
          <a:xfrm>
            <a:off x="4216837" y="6391513"/>
            <a:ext cx="2894171" cy="962978"/>
          </a:xfrm>
          <a:prstGeom prst="rect">
            <a:avLst/>
          </a:prstGeom>
          <a:noFill/>
          <a:ln/>
        </p:spPr>
        <p:txBody>
          <a:bodyPr wrap="squar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Can GSM-enabled wearables alert family or caregivers about elderly emergencies?</a:t>
            </a:r>
            <a:endParaRPr lang="en-US" sz="1550" dirty="0"/>
          </a:p>
        </p:txBody>
      </p:sp>
      <p:sp>
        <p:nvSpPr>
          <p:cNvPr id="32" name="Text 30"/>
          <p:cNvSpPr/>
          <p:nvPr/>
        </p:nvSpPr>
        <p:spPr>
          <a:xfrm>
            <a:off x="7519630" y="6391513"/>
            <a:ext cx="2894171" cy="320992"/>
          </a:xfrm>
          <a:prstGeom prst="rect">
            <a:avLst/>
          </a:prstGeom>
          <a:noFill/>
          <a:ln/>
        </p:spPr>
        <p:txBody>
          <a:bodyPr wrap="none" lIns="0" tIns="0" rIns="0" bIns="0" rtlCol="0" anchor="t"/>
          <a:lstStyle/>
          <a:p>
            <a:pPr algn="l" indent="0" marL="0">
              <a:lnSpc>
                <a:spcPts val="2500"/>
              </a:lnSpc>
              <a:buNone/>
            </a:pPr>
            <a:r>
              <a:rPr lang="en-US" sz="1550" b="1" dirty="0">
                <a:solidFill>
                  <a:srgbClr val="333F70"/>
                </a:solidFill>
                <a:latin typeface="Open Sans" pitchFamily="34" charset="0"/>
                <a:ea typeface="Open Sans" pitchFamily="34" charset="-122"/>
                <a:cs typeface="Open Sans" pitchFamily="34" charset="-120"/>
              </a:rPr>
              <a:t>Problem Defined</a:t>
            </a:r>
            <a:endParaRPr lang="en-US" sz="1550" dirty="0"/>
          </a:p>
        </p:txBody>
      </p:sp>
      <p:sp>
        <p:nvSpPr>
          <p:cNvPr id="33" name="Text 31"/>
          <p:cNvSpPr/>
          <p:nvPr/>
        </p:nvSpPr>
        <p:spPr>
          <a:xfrm>
            <a:off x="10822424" y="6391513"/>
            <a:ext cx="2897981" cy="962978"/>
          </a:xfrm>
          <a:prstGeom prst="rect">
            <a:avLst/>
          </a:prstGeom>
          <a:noFill/>
          <a:ln/>
        </p:spPr>
        <p:txBody>
          <a:bodyPr wrap="square" lIns="0" tIns="0" rIns="0" bIns="0" rtlCol="0" anchor="t"/>
          <a:lstStyle/>
          <a:p>
            <a:pPr algn="l" indent="0" marL="0">
              <a:lnSpc>
                <a:spcPts val="2500"/>
              </a:lnSpc>
              <a:buNone/>
            </a:pPr>
            <a:r>
              <a:rPr lang="en-US" sz="1550" dirty="0">
                <a:solidFill>
                  <a:srgbClr val="333F70"/>
                </a:solidFill>
                <a:latin typeface="Open Sans" pitchFamily="34" charset="0"/>
                <a:ea typeface="Open Sans" pitchFamily="34" charset="-122"/>
                <a:cs typeface="Open Sans" pitchFamily="34" charset="-120"/>
              </a:rPr>
              <a:t>Can GSM-enabled wearables alert family or caregivers about elderly emergencies?</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2025-06-09T17:17:44Z</dcterms:created>
  <dcterms:modified xsi:type="dcterms:W3CDTF">2025-06-09T17:17:44Z</dcterms:modified>
</cp:coreProperties>
</file>