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Lor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44015B-B124-4A94-895B-11449020915A}">
  <a:tblStyle styleId="{F944015B-B124-4A94-895B-1144902091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Lora-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Lora-italic.fntdata"/><Relationship Id="rId21" Type="http://schemas.openxmlformats.org/officeDocument/2006/relationships/slide" Target="slides/slide15.xml"/><Relationship Id="rId43" Type="http://schemas.openxmlformats.org/officeDocument/2006/relationships/font" Target="fonts/Lora-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or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fa2ee5727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fa2ee5727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0ef413c3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0ef413c3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0ef413c3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0ef413c3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0ef413c3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0ef413c3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0ef413c3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0ef413c3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70c940b2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70c940b2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0ef413c3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0ef413c3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0ef413c3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0ef413c3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0ef413c3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0ef413c3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0ef413c3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0ef413c3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0ef413c3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0ef413c3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0ef413c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0ef413c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0ef413c3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0ef413c3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0ef413c3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0ef413c3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70c940b2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70c940b2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70c940b2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70c940b2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70c940b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70c940b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70c940b2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70c940b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70c940b2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70c940b2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70c940b2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70c940b2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70c940b2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70c940b2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70c940b2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70c940b2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70c940b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70c940b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70c940b2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70c940b2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c3dfad08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c3dfad08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70c940b2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70c940b2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0ef413c3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0ef413c3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70c940b2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70c940b2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8d11065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8d11065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0ef413c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0ef413c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0ef413c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0ef413c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8d110652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8d110652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70c940b2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70c940b2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70c940b2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70c940b2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0c940b2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0c940b2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607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500"/>
              <a:buFont typeface="Lora"/>
              <a:buChar char="●"/>
              <a:defRPr sz="2500">
                <a:latin typeface="Lora"/>
                <a:ea typeface="Lora"/>
                <a:cs typeface="Lora"/>
                <a:sym typeface="Lora"/>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ora"/>
              <a:buChar char="●"/>
              <a:defRPr sz="1800">
                <a:solidFill>
                  <a:schemeClr val="dk1"/>
                </a:solidFill>
                <a:latin typeface="Lora"/>
                <a:ea typeface="Lora"/>
                <a:cs typeface="Lora"/>
                <a:sym typeface="Lora"/>
              </a:defRPr>
            </a:lvl1pPr>
            <a:lvl2pPr indent="-317500" lvl="1" marL="914400">
              <a:lnSpc>
                <a:spcPct val="115000"/>
              </a:lnSpc>
              <a:spcBef>
                <a:spcPts val="0"/>
              </a:spcBef>
              <a:spcAft>
                <a:spcPts val="0"/>
              </a:spcAft>
              <a:buClr>
                <a:schemeClr val="dk1"/>
              </a:buClr>
              <a:buSzPts val="1400"/>
              <a:buFont typeface="Lora"/>
              <a:buChar char="○"/>
              <a:defRPr>
                <a:solidFill>
                  <a:schemeClr val="dk1"/>
                </a:solidFill>
                <a:latin typeface="Lora"/>
                <a:ea typeface="Lora"/>
                <a:cs typeface="Lora"/>
                <a:sym typeface="Lora"/>
              </a:defRPr>
            </a:lvl2pPr>
            <a:lvl3pPr indent="-317500" lvl="2" marL="1371600">
              <a:lnSpc>
                <a:spcPct val="115000"/>
              </a:lnSpc>
              <a:spcBef>
                <a:spcPts val="0"/>
              </a:spcBef>
              <a:spcAft>
                <a:spcPts val="0"/>
              </a:spcAft>
              <a:buClr>
                <a:schemeClr val="dk1"/>
              </a:buClr>
              <a:buSzPts val="1400"/>
              <a:buFont typeface="Lora"/>
              <a:buChar char="■"/>
              <a:defRPr>
                <a:solidFill>
                  <a:schemeClr val="dk1"/>
                </a:solidFill>
                <a:latin typeface="Lora"/>
                <a:ea typeface="Lora"/>
                <a:cs typeface="Lora"/>
                <a:sym typeface="Lora"/>
              </a:defRPr>
            </a:lvl3pPr>
            <a:lvl4pPr indent="-317500" lvl="3" marL="1828800">
              <a:lnSpc>
                <a:spcPct val="115000"/>
              </a:lnSpc>
              <a:spcBef>
                <a:spcPts val="0"/>
              </a:spcBef>
              <a:spcAft>
                <a:spcPts val="0"/>
              </a:spcAft>
              <a:buClr>
                <a:schemeClr val="dk1"/>
              </a:buClr>
              <a:buSzPts val="1400"/>
              <a:buFont typeface="Lora"/>
              <a:buChar char="●"/>
              <a:defRPr>
                <a:solidFill>
                  <a:schemeClr val="dk1"/>
                </a:solidFill>
                <a:latin typeface="Lora"/>
                <a:ea typeface="Lora"/>
                <a:cs typeface="Lora"/>
                <a:sym typeface="Lora"/>
              </a:defRPr>
            </a:lvl4pPr>
            <a:lvl5pPr indent="-317500" lvl="4" marL="2286000">
              <a:lnSpc>
                <a:spcPct val="115000"/>
              </a:lnSpc>
              <a:spcBef>
                <a:spcPts val="0"/>
              </a:spcBef>
              <a:spcAft>
                <a:spcPts val="0"/>
              </a:spcAft>
              <a:buClr>
                <a:schemeClr val="dk1"/>
              </a:buClr>
              <a:buSzPts val="1400"/>
              <a:buFont typeface="Lora"/>
              <a:buChar char="○"/>
              <a:defRPr>
                <a:solidFill>
                  <a:schemeClr val="dk1"/>
                </a:solidFill>
                <a:latin typeface="Lora"/>
                <a:ea typeface="Lora"/>
                <a:cs typeface="Lora"/>
                <a:sym typeface="Lora"/>
              </a:defRPr>
            </a:lvl5pPr>
            <a:lvl6pPr indent="-317500" lvl="5" marL="2743200">
              <a:lnSpc>
                <a:spcPct val="115000"/>
              </a:lnSpc>
              <a:spcBef>
                <a:spcPts val="0"/>
              </a:spcBef>
              <a:spcAft>
                <a:spcPts val="0"/>
              </a:spcAft>
              <a:buClr>
                <a:schemeClr val="dk1"/>
              </a:buClr>
              <a:buSzPts val="1400"/>
              <a:buFont typeface="Lora"/>
              <a:buChar char="■"/>
              <a:defRPr>
                <a:solidFill>
                  <a:schemeClr val="dk1"/>
                </a:solidFill>
                <a:latin typeface="Lora"/>
                <a:ea typeface="Lora"/>
                <a:cs typeface="Lora"/>
                <a:sym typeface="Lora"/>
              </a:defRPr>
            </a:lvl6pPr>
            <a:lvl7pPr indent="-317500" lvl="6" marL="3200400">
              <a:lnSpc>
                <a:spcPct val="115000"/>
              </a:lnSpc>
              <a:spcBef>
                <a:spcPts val="0"/>
              </a:spcBef>
              <a:spcAft>
                <a:spcPts val="0"/>
              </a:spcAft>
              <a:buClr>
                <a:schemeClr val="dk1"/>
              </a:buClr>
              <a:buSzPts val="1400"/>
              <a:buFont typeface="Lora"/>
              <a:buChar char="●"/>
              <a:defRPr>
                <a:solidFill>
                  <a:schemeClr val="dk1"/>
                </a:solidFill>
                <a:latin typeface="Lora"/>
                <a:ea typeface="Lora"/>
                <a:cs typeface="Lora"/>
                <a:sym typeface="Lora"/>
              </a:defRPr>
            </a:lvl7pPr>
            <a:lvl8pPr indent="-317500" lvl="7" marL="3657600">
              <a:lnSpc>
                <a:spcPct val="115000"/>
              </a:lnSpc>
              <a:spcBef>
                <a:spcPts val="0"/>
              </a:spcBef>
              <a:spcAft>
                <a:spcPts val="0"/>
              </a:spcAft>
              <a:buClr>
                <a:schemeClr val="dk1"/>
              </a:buClr>
              <a:buSzPts val="1400"/>
              <a:buFont typeface="Lora"/>
              <a:buChar char="○"/>
              <a:defRPr>
                <a:solidFill>
                  <a:schemeClr val="dk1"/>
                </a:solidFill>
                <a:latin typeface="Lora"/>
                <a:ea typeface="Lora"/>
                <a:cs typeface="Lora"/>
                <a:sym typeface="Lora"/>
              </a:defRPr>
            </a:lvl8pPr>
            <a:lvl9pPr indent="-317500" lvl="8" marL="4114800">
              <a:lnSpc>
                <a:spcPct val="115000"/>
              </a:lnSpc>
              <a:spcBef>
                <a:spcPts val="0"/>
              </a:spcBef>
              <a:spcAft>
                <a:spcPts val="0"/>
              </a:spcAft>
              <a:buClr>
                <a:schemeClr val="dk1"/>
              </a:buClr>
              <a:buSzPts val="1400"/>
              <a:buFont typeface="Lora"/>
              <a:buChar char="■"/>
              <a:defRPr>
                <a:solidFill>
                  <a:schemeClr val="dk1"/>
                </a:solidFill>
                <a:latin typeface="Lora"/>
                <a:ea typeface="Lora"/>
                <a:cs typeface="Lora"/>
                <a:sym typeface="Lora"/>
              </a:defRPr>
            </a:lvl9pPr>
          </a:lstStyle>
          <a:p/>
        </p:txBody>
      </p:sp>
      <p:sp>
        <p:nvSpPr>
          <p:cNvPr id="7" name="Google Shape;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nvSpPr>
        <p:spPr>
          <a:xfrm>
            <a:off x="163050" y="2700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2800">
              <a:solidFill>
                <a:srgbClr val="000000"/>
              </a:solidFill>
              <a:latin typeface="Lora"/>
              <a:ea typeface="Lora"/>
              <a:cs typeface="Lora"/>
              <a:sym typeface="Lora"/>
            </a:endParaRPr>
          </a:p>
        </p:txBody>
      </p:sp>
      <p:sp>
        <p:nvSpPr>
          <p:cNvPr id="9" name="Google Shape;9;p1"/>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10" name="Google Shape;10;p1"/>
          <p:cNvSpPr/>
          <p:nvPr/>
        </p:nvSpPr>
        <p:spPr>
          <a:xfrm>
            <a:off x="0" y="625325"/>
            <a:ext cx="9144000" cy="768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5087575"/>
            <a:ext cx="9144000" cy="768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10832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latin typeface="Lora"/>
                <a:ea typeface="Lora"/>
                <a:cs typeface="Lora"/>
                <a:sym typeface="Lora"/>
              </a:rPr>
              <a:t>Robust Federated Learning Models for</a:t>
            </a:r>
            <a:endParaRPr sz="4800">
              <a:latin typeface="Lora"/>
              <a:ea typeface="Lora"/>
              <a:cs typeface="Lora"/>
              <a:sym typeface="Lora"/>
            </a:endParaRPr>
          </a:p>
          <a:p>
            <a:pPr indent="0" lvl="0" marL="0" rtl="0" algn="ctr">
              <a:spcBef>
                <a:spcPts val="0"/>
              </a:spcBef>
              <a:spcAft>
                <a:spcPts val="0"/>
              </a:spcAft>
              <a:buNone/>
            </a:pPr>
            <a:r>
              <a:rPr lang="en" sz="4800">
                <a:latin typeface="Lora"/>
                <a:ea typeface="Lora"/>
                <a:cs typeface="Lora"/>
                <a:sym typeface="Lora"/>
              </a:rPr>
              <a:t>Intrusion Detection Systems</a:t>
            </a:r>
            <a:endParaRPr sz="4800">
              <a:latin typeface="Lora"/>
              <a:ea typeface="Lora"/>
              <a:cs typeface="Lora"/>
              <a:sym typeface="Lora"/>
            </a:endParaRPr>
          </a:p>
        </p:txBody>
      </p:sp>
      <p:sp>
        <p:nvSpPr>
          <p:cNvPr id="58" name="Google Shape;58;p13"/>
          <p:cNvSpPr txBox="1"/>
          <p:nvPr>
            <p:ph idx="1" type="subTitle"/>
          </p:nvPr>
        </p:nvSpPr>
        <p:spPr>
          <a:xfrm>
            <a:off x="311700" y="3525575"/>
            <a:ext cx="8520600" cy="1025100"/>
          </a:xfrm>
          <a:prstGeom prst="rect">
            <a:avLst/>
          </a:prstGeom>
        </p:spPr>
        <p:txBody>
          <a:bodyPr anchorCtr="0" anchor="t" bIns="91425" lIns="91425" spcFirstLastPara="1" rIns="91425" wrap="square" tIns="91425">
            <a:normAutofit lnSpcReduction="10000"/>
          </a:bodyPr>
          <a:lstStyle/>
          <a:p>
            <a:pPr indent="0" lvl="0" marL="457200" rtl="0" algn="ctr">
              <a:lnSpc>
                <a:spcPct val="150000"/>
              </a:lnSpc>
              <a:spcBef>
                <a:spcPts val="0"/>
              </a:spcBef>
              <a:spcAft>
                <a:spcPts val="0"/>
              </a:spcAft>
              <a:buNone/>
            </a:pPr>
            <a:r>
              <a:rPr lang="en" sz="2300"/>
              <a:t>Sai Prasath S (17CS02002)</a:t>
            </a:r>
            <a:endParaRPr sz="2300"/>
          </a:p>
          <a:p>
            <a:pPr indent="0" lvl="0" marL="457200" rtl="0" algn="ctr">
              <a:lnSpc>
                <a:spcPct val="150000"/>
              </a:lnSpc>
              <a:spcBef>
                <a:spcPts val="0"/>
              </a:spcBef>
              <a:spcAft>
                <a:spcPts val="0"/>
              </a:spcAft>
              <a:buNone/>
            </a:pPr>
            <a:r>
              <a:rPr lang="en" sz="2300"/>
              <a:t>Dr. Padmalochan Bera</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Analyzing FL on NSL KDD dataset</a:t>
            </a:r>
            <a:endParaRPr/>
          </a:p>
        </p:txBody>
      </p:sp>
      <p:pic>
        <p:nvPicPr>
          <p:cNvPr id="115" name="Google Shape;115;p22"/>
          <p:cNvPicPr preferRelativeResize="0"/>
          <p:nvPr/>
        </p:nvPicPr>
        <p:blipFill>
          <a:blip r:embed="rId3">
            <a:alphaModFix/>
          </a:blip>
          <a:stretch>
            <a:fillRect/>
          </a:stretch>
        </p:blipFill>
        <p:spPr>
          <a:xfrm>
            <a:off x="564325" y="910363"/>
            <a:ext cx="4791075" cy="847725"/>
          </a:xfrm>
          <a:prstGeom prst="rect">
            <a:avLst/>
          </a:prstGeom>
          <a:noFill/>
          <a:ln>
            <a:noFill/>
          </a:ln>
        </p:spPr>
      </p:pic>
      <p:pic>
        <p:nvPicPr>
          <p:cNvPr id="116" name="Google Shape;116;p22"/>
          <p:cNvPicPr preferRelativeResize="0"/>
          <p:nvPr/>
        </p:nvPicPr>
        <p:blipFill>
          <a:blip r:embed="rId4">
            <a:alphaModFix/>
          </a:blip>
          <a:stretch>
            <a:fillRect/>
          </a:stretch>
        </p:blipFill>
        <p:spPr>
          <a:xfrm>
            <a:off x="150188" y="1819050"/>
            <a:ext cx="5730899" cy="2188425"/>
          </a:xfrm>
          <a:prstGeom prst="rect">
            <a:avLst/>
          </a:prstGeom>
          <a:noFill/>
          <a:ln>
            <a:noFill/>
          </a:ln>
        </p:spPr>
      </p:pic>
      <p:pic>
        <p:nvPicPr>
          <p:cNvPr id="117" name="Google Shape;117;p22"/>
          <p:cNvPicPr preferRelativeResize="0"/>
          <p:nvPr/>
        </p:nvPicPr>
        <p:blipFill>
          <a:blip r:embed="rId5">
            <a:alphaModFix/>
          </a:blip>
          <a:stretch>
            <a:fillRect/>
          </a:stretch>
        </p:blipFill>
        <p:spPr>
          <a:xfrm>
            <a:off x="6028700" y="910375"/>
            <a:ext cx="3008250" cy="2635600"/>
          </a:xfrm>
          <a:prstGeom prst="rect">
            <a:avLst/>
          </a:prstGeom>
          <a:noFill/>
          <a:ln>
            <a:noFill/>
          </a:ln>
        </p:spPr>
      </p:pic>
      <p:sp>
        <p:nvSpPr>
          <p:cNvPr id="118" name="Google Shape;118;p22"/>
          <p:cNvSpPr txBox="1"/>
          <p:nvPr/>
        </p:nvSpPr>
        <p:spPr>
          <a:xfrm>
            <a:off x="80500" y="4068425"/>
            <a:ext cx="69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IID Data:</a:t>
            </a:r>
            <a:r>
              <a:rPr lang="en">
                <a:latin typeface="Lora"/>
                <a:ea typeface="Lora"/>
                <a:cs typeface="Lora"/>
                <a:sym typeface="Lora"/>
              </a:rPr>
              <a:t> The goals of the clients and the </a:t>
            </a:r>
            <a:r>
              <a:rPr lang="en">
                <a:latin typeface="Lora"/>
                <a:ea typeface="Lora"/>
                <a:cs typeface="Lora"/>
                <a:sym typeface="Lora"/>
              </a:rPr>
              <a:t>server align with each other</a:t>
            </a:r>
            <a:endParaRPr>
              <a:latin typeface="Lora"/>
              <a:ea typeface="Lora"/>
              <a:cs typeface="Lora"/>
              <a:sym typeface="Lora"/>
            </a:endParaRPr>
          </a:p>
        </p:txBody>
      </p:sp>
      <p:sp>
        <p:nvSpPr>
          <p:cNvPr id="119" name="Google Shape;119;p22"/>
          <p:cNvSpPr txBox="1"/>
          <p:nvPr/>
        </p:nvSpPr>
        <p:spPr>
          <a:xfrm>
            <a:off x="6628000" y="3798375"/>
            <a:ext cx="23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Neural Network Model</a:t>
            </a:r>
            <a:endParaRPr>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Values compared in the process</a:t>
            </a:r>
            <a:endParaRPr/>
          </a:p>
        </p:txBody>
      </p:sp>
      <p:pic>
        <p:nvPicPr>
          <p:cNvPr id="125" name="Google Shape;125;p23"/>
          <p:cNvPicPr preferRelativeResize="0"/>
          <p:nvPr/>
        </p:nvPicPr>
        <p:blipFill>
          <a:blip r:embed="rId3">
            <a:alphaModFix/>
          </a:blip>
          <a:stretch>
            <a:fillRect/>
          </a:stretch>
        </p:blipFill>
        <p:spPr>
          <a:xfrm>
            <a:off x="1276325" y="724088"/>
            <a:ext cx="6052975" cy="2616125"/>
          </a:xfrm>
          <a:prstGeom prst="rect">
            <a:avLst/>
          </a:prstGeom>
          <a:noFill/>
          <a:ln>
            <a:noFill/>
          </a:ln>
        </p:spPr>
      </p:pic>
      <p:sp>
        <p:nvSpPr>
          <p:cNvPr id="126" name="Google Shape;126;p23"/>
          <p:cNvSpPr txBox="1"/>
          <p:nvPr>
            <p:ph idx="1" type="body"/>
          </p:nvPr>
        </p:nvSpPr>
        <p:spPr>
          <a:xfrm>
            <a:off x="364750" y="3279075"/>
            <a:ext cx="8520600" cy="213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Centralized Server:</a:t>
            </a:r>
            <a:r>
              <a:rPr lang="en" sz="1600"/>
              <a:t> Performance of traditional IDS system (Centralized training)</a:t>
            </a:r>
            <a:endParaRPr b="1" sz="1600"/>
          </a:p>
          <a:p>
            <a:pPr indent="0" lvl="0" marL="0" rtl="0" algn="l">
              <a:spcBef>
                <a:spcPts val="1200"/>
              </a:spcBef>
              <a:spcAft>
                <a:spcPts val="0"/>
              </a:spcAft>
              <a:buNone/>
            </a:pPr>
            <a:r>
              <a:rPr b="1" lang="en" sz="1600"/>
              <a:t>Local Client:</a:t>
            </a:r>
            <a:r>
              <a:rPr lang="en" sz="1600"/>
              <a:t> </a:t>
            </a:r>
            <a:r>
              <a:rPr lang="en" sz="1600"/>
              <a:t>Performance of a c</a:t>
            </a:r>
            <a:r>
              <a:rPr lang="en" sz="1600"/>
              <a:t>lient</a:t>
            </a:r>
            <a:r>
              <a:rPr lang="en" sz="1600"/>
              <a:t> that </a:t>
            </a:r>
            <a:r>
              <a:rPr lang="en" sz="1600"/>
              <a:t>trained only on its local data</a:t>
            </a:r>
            <a:endParaRPr sz="1600"/>
          </a:p>
          <a:p>
            <a:pPr indent="0" lvl="0" marL="0" rtl="0" algn="l">
              <a:spcBef>
                <a:spcPts val="1200"/>
              </a:spcBef>
              <a:spcAft>
                <a:spcPts val="0"/>
              </a:spcAft>
              <a:buNone/>
            </a:pPr>
            <a:r>
              <a:rPr b="1" lang="en" sz="1600"/>
              <a:t>Federated Client:</a:t>
            </a:r>
            <a:r>
              <a:rPr lang="en" sz="1600"/>
              <a:t> Performance of a client at the end of every local training</a:t>
            </a:r>
            <a:endParaRPr sz="1600"/>
          </a:p>
          <a:p>
            <a:pPr indent="0" lvl="0" marL="0" rtl="0" algn="l">
              <a:spcBef>
                <a:spcPts val="1200"/>
              </a:spcBef>
              <a:spcAft>
                <a:spcPts val="1200"/>
              </a:spcAft>
              <a:buNone/>
            </a:pPr>
            <a:r>
              <a:rPr b="1" lang="en" sz="1600"/>
              <a:t>Federated Server:</a:t>
            </a:r>
            <a:r>
              <a:rPr lang="en" sz="1600"/>
              <a:t> Performance of the aggregated model before the next updated round</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of FL: Overall Accuracy</a:t>
            </a:r>
            <a:endParaRPr/>
          </a:p>
        </p:txBody>
      </p:sp>
      <p:pic>
        <p:nvPicPr>
          <p:cNvPr id="132" name="Google Shape;132;p24"/>
          <p:cNvPicPr preferRelativeResize="0"/>
          <p:nvPr/>
        </p:nvPicPr>
        <p:blipFill>
          <a:blip r:embed="rId3">
            <a:alphaModFix/>
          </a:blip>
          <a:stretch>
            <a:fillRect/>
          </a:stretch>
        </p:blipFill>
        <p:spPr>
          <a:xfrm>
            <a:off x="989875" y="785125"/>
            <a:ext cx="6573044" cy="421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of FL: Final Accuracy</a:t>
            </a:r>
            <a:endParaRPr/>
          </a:p>
        </p:txBody>
      </p:sp>
      <p:pic>
        <p:nvPicPr>
          <p:cNvPr id="138" name="Google Shape;138;p25"/>
          <p:cNvPicPr preferRelativeResize="0"/>
          <p:nvPr/>
        </p:nvPicPr>
        <p:blipFill>
          <a:blip r:embed="rId3">
            <a:alphaModFix/>
          </a:blip>
          <a:stretch>
            <a:fillRect/>
          </a:stretch>
        </p:blipFill>
        <p:spPr>
          <a:xfrm>
            <a:off x="0" y="963938"/>
            <a:ext cx="9144001" cy="2923274"/>
          </a:xfrm>
          <a:prstGeom prst="rect">
            <a:avLst/>
          </a:prstGeom>
          <a:noFill/>
          <a:ln>
            <a:noFill/>
          </a:ln>
        </p:spPr>
      </p:pic>
      <p:sp>
        <p:nvSpPr>
          <p:cNvPr id="139" name="Google Shape;139;p25"/>
          <p:cNvSpPr txBox="1"/>
          <p:nvPr/>
        </p:nvSpPr>
        <p:spPr>
          <a:xfrm>
            <a:off x="153325" y="4042325"/>
            <a:ext cx="890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ora"/>
                <a:ea typeface="Lora"/>
                <a:cs typeface="Lora"/>
                <a:sym typeface="Lora"/>
              </a:rPr>
              <a:t>Central Server  &gt;  Federated Server  &gt; Federated Client  &gt;  Local Client</a:t>
            </a:r>
            <a:endParaRPr b="1">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999999"/>
              </a:buClr>
              <a:buSzPts val="2000"/>
              <a:buAutoNum type="arabicPeriod"/>
            </a:pPr>
            <a:r>
              <a:rPr lang="en" sz="2000">
                <a:solidFill>
                  <a:srgbClr val="999999"/>
                </a:solidFill>
              </a:rPr>
              <a:t>Traditional IDS vs Federated Learning infrastructure</a:t>
            </a:r>
            <a:endParaRPr sz="2000">
              <a:solidFill>
                <a:srgbClr val="999999"/>
              </a:solidFill>
            </a:endParaRPr>
          </a:p>
          <a:p>
            <a:pPr indent="-355600" lvl="0" marL="457200" rtl="0" algn="l">
              <a:lnSpc>
                <a:spcPct val="150000"/>
              </a:lnSpc>
              <a:spcBef>
                <a:spcPts val="0"/>
              </a:spcBef>
              <a:spcAft>
                <a:spcPts val="0"/>
              </a:spcAft>
              <a:buClr>
                <a:srgbClr val="999999"/>
              </a:buClr>
              <a:buSzPts val="2000"/>
              <a:buAutoNum type="arabicPeriod"/>
            </a:pPr>
            <a:r>
              <a:rPr lang="en" sz="2000">
                <a:solidFill>
                  <a:srgbClr val="999999"/>
                </a:solidFill>
              </a:rPr>
              <a:t>Baseline Performance of FL Models</a:t>
            </a:r>
            <a:endParaRPr sz="2000">
              <a:solidFill>
                <a:srgbClr val="999999"/>
              </a:solidFill>
            </a:endParaRPr>
          </a:p>
          <a:p>
            <a:pPr indent="-355600" lvl="0" marL="457200" rtl="0" algn="l">
              <a:lnSpc>
                <a:spcPct val="150000"/>
              </a:lnSpc>
              <a:spcBef>
                <a:spcPts val="0"/>
              </a:spcBef>
              <a:spcAft>
                <a:spcPts val="0"/>
              </a:spcAft>
              <a:buClr>
                <a:srgbClr val="000000"/>
              </a:buClr>
              <a:buSzPts val="2000"/>
              <a:buAutoNum type="arabicPeriod"/>
            </a:pPr>
            <a:r>
              <a:rPr lang="en" sz="2000">
                <a:solidFill>
                  <a:srgbClr val="000000"/>
                </a:solidFill>
              </a:rPr>
              <a:t>Attacks and Defenses for FL Models</a:t>
            </a:r>
            <a:endParaRPr sz="2000">
              <a:solidFill>
                <a:srgbClr val="000000"/>
              </a:solidFill>
            </a:endParaRPr>
          </a:p>
          <a:p>
            <a:pPr indent="0" lvl="0" marL="0" rtl="0" algn="l">
              <a:lnSpc>
                <a:spcPct val="150000"/>
              </a:lnSpc>
              <a:spcBef>
                <a:spcPts val="1200"/>
              </a:spcBef>
              <a:spcAft>
                <a:spcPts val="1200"/>
              </a:spcAft>
              <a:buNone/>
            </a:pPr>
            <a:r>
              <a:t/>
            </a:r>
            <a:endParaRPr sz="2000">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Attacks and Defenses for FL Models</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55600" lvl="0" marL="457200" rtl="0" algn="l">
              <a:lnSpc>
                <a:spcPct val="150000"/>
              </a:lnSpc>
              <a:spcBef>
                <a:spcPts val="0"/>
              </a:spcBef>
              <a:spcAft>
                <a:spcPts val="0"/>
              </a:spcAft>
              <a:buClr>
                <a:srgbClr val="FF0000"/>
              </a:buClr>
              <a:buSzPts val="2000"/>
              <a:buAutoNum type="arabicPeriod"/>
            </a:pPr>
            <a:r>
              <a:rPr lang="en" sz="2000">
                <a:solidFill>
                  <a:srgbClr val="FF0000"/>
                </a:solidFill>
              </a:rPr>
              <a:t>Non IID Distribution</a:t>
            </a:r>
            <a:endParaRPr sz="2000">
              <a:solidFill>
                <a:srgbClr val="FF0000"/>
              </a:solidFill>
            </a:endParaRPr>
          </a:p>
          <a:p>
            <a:pPr indent="-355600" lvl="1" marL="914400" rtl="0" algn="l">
              <a:lnSpc>
                <a:spcPct val="150000"/>
              </a:lnSpc>
              <a:spcBef>
                <a:spcPts val="0"/>
              </a:spcBef>
              <a:spcAft>
                <a:spcPts val="0"/>
              </a:spcAft>
              <a:buClr>
                <a:srgbClr val="0000FF"/>
              </a:buClr>
              <a:buSzPts val="2000"/>
              <a:buChar char="○"/>
            </a:pPr>
            <a:r>
              <a:rPr lang="en" sz="2000">
                <a:solidFill>
                  <a:srgbClr val="0000FF"/>
                </a:solidFill>
              </a:rPr>
              <a:t>RL based Weight Estimation</a:t>
            </a:r>
            <a:endParaRPr sz="2000">
              <a:solidFill>
                <a:srgbClr val="FF0000"/>
              </a:solidFill>
            </a:endParaRPr>
          </a:p>
          <a:p>
            <a:pPr indent="-355600" lvl="0" marL="457200" rtl="0" algn="l">
              <a:lnSpc>
                <a:spcPct val="150000"/>
              </a:lnSpc>
              <a:spcBef>
                <a:spcPts val="0"/>
              </a:spcBef>
              <a:spcAft>
                <a:spcPts val="0"/>
              </a:spcAft>
              <a:buClr>
                <a:srgbClr val="FF0000"/>
              </a:buClr>
              <a:buSzPts val="2000"/>
              <a:buAutoNum type="arabicPeriod"/>
            </a:pPr>
            <a:r>
              <a:rPr lang="en" sz="2000">
                <a:solidFill>
                  <a:srgbClr val="FF0000"/>
                </a:solidFill>
              </a:rPr>
              <a:t>Compromised Clients</a:t>
            </a:r>
            <a:endParaRPr sz="2000">
              <a:solidFill>
                <a:srgbClr val="FF0000"/>
              </a:solidFill>
            </a:endParaRPr>
          </a:p>
          <a:p>
            <a:pPr indent="-355600" lvl="1" marL="914400" rtl="0" algn="l">
              <a:lnSpc>
                <a:spcPct val="150000"/>
              </a:lnSpc>
              <a:spcBef>
                <a:spcPts val="0"/>
              </a:spcBef>
              <a:spcAft>
                <a:spcPts val="0"/>
              </a:spcAft>
              <a:buClr>
                <a:srgbClr val="0000FF"/>
              </a:buClr>
              <a:buSzPts val="2000"/>
              <a:buChar char="○"/>
            </a:pPr>
            <a:r>
              <a:rPr lang="en" sz="2000">
                <a:solidFill>
                  <a:srgbClr val="0000FF"/>
                </a:solidFill>
              </a:rPr>
              <a:t>RL based Weight Estimation</a:t>
            </a:r>
            <a:endParaRPr sz="2000">
              <a:solidFill>
                <a:srgbClr val="FF0000"/>
              </a:solidFill>
            </a:endParaRPr>
          </a:p>
          <a:p>
            <a:pPr indent="-355600" lvl="0" marL="457200" rtl="0" algn="l">
              <a:lnSpc>
                <a:spcPct val="150000"/>
              </a:lnSpc>
              <a:spcBef>
                <a:spcPts val="0"/>
              </a:spcBef>
              <a:spcAft>
                <a:spcPts val="0"/>
              </a:spcAft>
              <a:buClr>
                <a:srgbClr val="FF0000"/>
              </a:buClr>
              <a:buSzPts val="2000"/>
              <a:buAutoNum type="arabicPeriod"/>
            </a:pPr>
            <a:r>
              <a:rPr lang="en" sz="2000">
                <a:solidFill>
                  <a:srgbClr val="FF0000"/>
                </a:solidFill>
              </a:rPr>
              <a:t>Privacy Invasion Attacks</a:t>
            </a:r>
            <a:endParaRPr sz="2000">
              <a:solidFill>
                <a:srgbClr val="FF0000"/>
              </a:solidFill>
            </a:endParaRPr>
          </a:p>
          <a:p>
            <a:pPr indent="-355600" lvl="1" marL="914400" rtl="0" algn="l">
              <a:lnSpc>
                <a:spcPct val="150000"/>
              </a:lnSpc>
              <a:spcBef>
                <a:spcPts val="0"/>
              </a:spcBef>
              <a:spcAft>
                <a:spcPts val="0"/>
              </a:spcAft>
              <a:buClr>
                <a:srgbClr val="0000FF"/>
              </a:buClr>
              <a:buSzPts val="2000"/>
              <a:buChar char="○"/>
            </a:pPr>
            <a:r>
              <a:rPr lang="en" sz="2000">
                <a:solidFill>
                  <a:srgbClr val="0000FF"/>
                </a:solidFill>
              </a:rPr>
              <a:t>Differential Privacy</a:t>
            </a:r>
            <a:endParaRPr sz="2000">
              <a:solidFill>
                <a:srgbClr val="0000FF"/>
              </a:solidFill>
            </a:endParaRPr>
          </a:p>
          <a:p>
            <a:pPr indent="-355600" lvl="0" marL="457200" rtl="0" algn="l">
              <a:lnSpc>
                <a:spcPct val="150000"/>
              </a:lnSpc>
              <a:spcBef>
                <a:spcPts val="0"/>
              </a:spcBef>
              <a:spcAft>
                <a:spcPts val="0"/>
              </a:spcAft>
              <a:buClr>
                <a:srgbClr val="FF0000"/>
              </a:buClr>
              <a:buSzPts val="2000"/>
              <a:buAutoNum type="arabicPeriod"/>
            </a:pPr>
            <a:r>
              <a:rPr lang="en" sz="2000">
                <a:solidFill>
                  <a:srgbClr val="FF0000"/>
                </a:solidFill>
              </a:rPr>
              <a:t>Model Evasion Adversarial Attacks</a:t>
            </a:r>
            <a:endParaRPr sz="2000">
              <a:solidFill>
                <a:srgbClr val="FF0000"/>
              </a:solidFill>
            </a:endParaRPr>
          </a:p>
          <a:p>
            <a:pPr indent="-355600" lvl="1" marL="914400" rtl="0" algn="l">
              <a:lnSpc>
                <a:spcPct val="150000"/>
              </a:lnSpc>
              <a:spcBef>
                <a:spcPts val="0"/>
              </a:spcBef>
              <a:spcAft>
                <a:spcPts val="0"/>
              </a:spcAft>
              <a:buClr>
                <a:srgbClr val="0000FF"/>
              </a:buClr>
              <a:buSzPts val="2000"/>
              <a:buChar char="○"/>
            </a:pPr>
            <a:r>
              <a:rPr lang="en" sz="2000">
                <a:solidFill>
                  <a:srgbClr val="0000FF"/>
                </a:solidFill>
              </a:rPr>
              <a:t>Defensive Distillation and Adversarial Training</a:t>
            </a:r>
            <a:endParaRPr sz="200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Attack 1: </a:t>
            </a:r>
            <a:r>
              <a:rPr lang="en">
                <a:solidFill>
                  <a:srgbClr val="FF0000"/>
                </a:solidFill>
              </a:rPr>
              <a:t>Non IID Distribution:</a:t>
            </a:r>
            <a:endParaRPr>
              <a:solidFill>
                <a:srgbClr val="FF0000"/>
              </a:solidFill>
            </a:endParaRPr>
          </a:p>
        </p:txBody>
      </p:sp>
      <p:pic>
        <p:nvPicPr>
          <p:cNvPr id="157" name="Google Shape;157;p28"/>
          <p:cNvPicPr preferRelativeResize="0"/>
          <p:nvPr/>
        </p:nvPicPr>
        <p:blipFill>
          <a:blip r:embed="rId3">
            <a:alphaModFix/>
          </a:blip>
          <a:stretch>
            <a:fillRect/>
          </a:stretch>
        </p:blipFill>
        <p:spPr>
          <a:xfrm>
            <a:off x="251275" y="835525"/>
            <a:ext cx="6432476" cy="2045733"/>
          </a:xfrm>
          <a:prstGeom prst="rect">
            <a:avLst/>
          </a:prstGeom>
          <a:noFill/>
          <a:ln>
            <a:noFill/>
          </a:ln>
        </p:spPr>
      </p:pic>
      <p:pic>
        <p:nvPicPr>
          <p:cNvPr id="158" name="Google Shape;158;p28"/>
          <p:cNvPicPr preferRelativeResize="0"/>
          <p:nvPr/>
        </p:nvPicPr>
        <p:blipFill>
          <a:blip r:embed="rId4">
            <a:alphaModFix/>
          </a:blip>
          <a:stretch>
            <a:fillRect/>
          </a:stretch>
        </p:blipFill>
        <p:spPr>
          <a:xfrm>
            <a:off x="251275" y="2805046"/>
            <a:ext cx="6432468" cy="2045754"/>
          </a:xfrm>
          <a:prstGeom prst="rect">
            <a:avLst/>
          </a:prstGeom>
          <a:noFill/>
          <a:ln>
            <a:noFill/>
          </a:ln>
        </p:spPr>
      </p:pic>
      <p:sp>
        <p:nvSpPr>
          <p:cNvPr id="159" name="Google Shape;159;p28"/>
          <p:cNvSpPr txBox="1"/>
          <p:nvPr/>
        </p:nvSpPr>
        <p:spPr>
          <a:xfrm>
            <a:off x="6823200" y="1519350"/>
            <a:ext cx="23208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Because of the difference in distribution, clients and the server are </a:t>
            </a:r>
            <a:r>
              <a:rPr lang="en">
                <a:latin typeface="Lora"/>
                <a:ea typeface="Lora"/>
                <a:cs typeface="Lora"/>
                <a:sym typeface="Lora"/>
              </a:rPr>
              <a:t>trying</a:t>
            </a:r>
            <a:r>
              <a:rPr lang="en">
                <a:latin typeface="Lora"/>
                <a:ea typeface="Lora"/>
                <a:cs typeface="Lora"/>
                <a:sym typeface="Lora"/>
              </a:rPr>
              <a:t> to solve different problems. </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Client 10: Normal</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Client 6: Normal/DOS</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Server: All classes</a:t>
            </a:r>
            <a:endParaRPr>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of Non IID:</a:t>
            </a:r>
            <a:endParaRPr/>
          </a:p>
        </p:txBody>
      </p:sp>
      <p:pic>
        <p:nvPicPr>
          <p:cNvPr id="165" name="Google Shape;165;p29"/>
          <p:cNvPicPr preferRelativeResize="0"/>
          <p:nvPr/>
        </p:nvPicPr>
        <p:blipFill>
          <a:blip r:embed="rId3">
            <a:alphaModFix/>
          </a:blip>
          <a:stretch>
            <a:fillRect/>
          </a:stretch>
        </p:blipFill>
        <p:spPr>
          <a:xfrm>
            <a:off x="153375" y="1063875"/>
            <a:ext cx="5819501" cy="3735100"/>
          </a:xfrm>
          <a:prstGeom prst="rect">
            <a:avLst/>
          </a:prstGeom>
          <a:noFill/>
          <a:ln>
            <a:noFill/>
          </a:ln>
        </p:spPr>
      </p:pic>
      <p:sp>
        <p:nvSpPr>
          <p:cNvPr id="166" name="Google Shape;166;p29"/>
          <p:cNvSpPr txBox="1"/>
          <p:nvPr/>
        </p:nvSpPr>
        <p:spPr>
          <a:xfrm>
            <a:off x="6112250" y="1275425"/>
            <a:ext cx="2773800" cy="298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Clients that have enough data perform well. </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Clients that lack data perform worse. </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Overall performance is affected(-12%)</a:t>
            </a:r>
            <a:r>
              <a:rPr lang="en">
                <a:latin typeface="Lora"/>
                <a:ea typeface="Lora"/>
                <a:cs typeface="Lora"/>
                <a:sym typeface="Lora"/>
              </a:rPr>
              <a:t> due to the difference in the data distribution between the clients as they solve different problems.</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(Weight Divergence)</a:t>
            </a:r>
            <a:endParaRPr>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265900" y="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Advantages of knowledge sharing</a:t>
            </a:r>
            <a:endParaRPr/>
          </a:p>
        </p:txBody>
      </p:sp>
      <p:pic>
        <p:nvPicPr>
          <p:cNvPr id="172" name="Google Shape;172;p30"/>
          <p:cNvPicPr preferRelativeResize="0"/>
          <p:nvPr/>
        </p:nvPicPr>
        <p:blipFill>
          <a:blip r:embed="rId3">
            <a:alphaModFix/>
          </a:blip>
          <a:stretch>
            <a:fillRect/>
          </a:stretch>
        </p:blipFill>
        <p:spPr>
          <a:xfrm>
            <a:off x="251566" y="984425"/>
            <a:ext cx="5342606" cy="1813182"/>
          </a:xfrm>
          <a:prstGeom prst="rect">
            <a:avLst/>
          </a:prstGeom>
          <a:noFill/>
          <a:ln>
            <a:noFill/>
          </a:ln>
        </p:spPr>
      </p:pic>
      <p:sp>
        <p:nvSpPr>
          <p:cNvPr id="173" name="Google Shape;173;p30"/>
          <p:cNvSpPr txBox="1"/>
          <p:nvPr/>
        </p:nvSpPr>
        <p:spPr>
          <a:xfrm>
            <a:off x="5855900" y="1598825"/>
            <a:ext cx="31905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Despite the lack of data, client models gain a lot of knowledge due to the federated learning process. </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Client 2, 4, 5, 8, 9, and 10, haven’t encountered any DOS attacks, but still can detect them(day-0 setting) because of the federated learning process.</a:t>
            </a:r>
            <a:endParaRPr>
              <a:latin typeface="Lora"/>
              <a:ea typeface="Lora"/>
              <a:cs typeface="Lora"/>
              <a:sym typeface="Lora"/>
            </a:endParaRPr>
          </a:p>
        </p:txBody>
      </p:sp>
      <p:pic>
        <p:nvPicPr>
          <p:cNvPr id="174" name="Google Shape;174;p30"/>
          <p:cNvPicPr preferRelativeResize="0"/>
          <p:nvPr/>
        </p:nvPicPr>
        <p:blipFill>
          <a:blip r:embed="rId4">
            <a:alphaModFix/>
          </a:blip>
          <a:stretch>
            <a:fillRect/>
          </a:stretch>
        </p:blipFill>
        <p:spPr>
          <a:xfrm>
            <a:off x="138450" y="2939778"/>
            <a:ext cx="5583526" cy="18900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Adversarial attack types:</a:t>
            </a:r>
            <a:endParaRPr/>
          </a:p>
        </p:txBody>
      </p:sp>
      <p:sp>
        <p:nvSpPr>
          <p:cNvPr id="180" name="Google Shape;180;p31"/>
          <p:cNvSpPr txBox="1"/>
          <p:nvPr>
            <p:ph idx="1" type="body"/>
          </p:nvPr>
        </p:nvSpPr>
        <p:spPr>
          <a:xfrm>
            <a:off x="311700" y="840700"/>
            <a:ext cx="8520600" cy="372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FF"/>
              </a:buClr>
              <a:buSzPts val="1800"/>
              <a:buAutoNum type="arabicPeriod"/>
            </a:pPr>
            <a:r>
              <a:rPr lang="en">
                <a:solidFill>
                  <a:srgbClr val="0000FF"/>
                </a:solidFill>
              </a:rPr>
              <a:t>Dataset manipulation:</a:t>
            </a:r>
            <a:endParaRPr>
              <a:solidFill>
                <a:srgbClr val="0000FF"/>
              </a:solidFill>
            </a:endParaRPr>
          </a:p>
          <a:p>
            <a:pPr indent="-317500" lvl="1" marL="914400" rtl="0" algn="l">
              <a:spcBef>
                <a:spcPts val="0"/>
              </a:spcBef>
              <a:spcAft>
                <a:spcPts val="0"/>
              </a:spcAft>
              <a:buSzPts val="1400"/>
              <a:buAutoNum type="alphaLcPeriod"/>
            </a:pPr>
            <a:r>
              <a:rPr b="1" lang="en"/>
              <a:t>Label flipping:</a:t>
            </a:r>
            <a:r>
              <a:rPr lang="en"/>
              <a:t> The target value of the data points are flipped so reduce the performance of the model. For example, all the attack data points are labelled as normal. </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342900" lvl="0" marL="457200" rtl="0" algn="l">
              <a:spcBef>
                <a:spcPts val="1200"/>
              </a:spcBef>
              <a:spcAft>
                <a:spcPts val="0"/>
              </a:spcAft>
              <a:buClr>
                <a:srgbClr val="0000FF"/>
              </a:buClr>
              <a:buSzPts val="1800"/>
              <a:buAutoNum type="arabicPeriod"/>
            </a:pPr>
            <a:r>
              <a:rPr lang="en">
                <a:solidFill>
                  <a:srgbClr val="0000FF"/>
                </a:solidFill>
              </a:rPr>
              <a:t>Model manipulation:</a:t>
            </a:r>
            <a:endParaRPr>
              <a:solidFill>
                <a:srgbClr val="0000FF"/>
              </a:solidFill>
            </a:endParaRPr>
          </a:p>
          <a:p>
            <a:pPr indent="-317500" lvl="1" marL="914400" rtl="0" algn="l">
              <a:spcBef>
                <a:spcPts val="0"/>
              </a:spcBef>
              <a:spcAft>
                <a:spcPts val="0"/>
              </a:spcAft>
              <a:buSzPts val="1400"/>
              <a:buAutoNum type="alphaLcPeriod"/>
            </a:pPr>
            <a:r>
              <a:rPr lang="en"/>
              <a:t>Instead of changing the dataset, the weights of the trained model can be directly manipulated. </a:t>
            </a:r>
            <a:endParaRPr/>
          </a:p>
          <a:p>
            <a:pPr indent="-317500" lvl="1" marL="914400" rtl="0" algn="l">
              <a:spcBef>
                <a:spcPts val="0"/>
              </a:spcBef>
              <a:spcAft>
                <a:spcPts val="0"/>
              </a:spcAft>
              <a:buSzPts val="1400"/>
              <a:buAutoNum type="alphaLcPeriod"/>
            </a:pPr>
            <a:r>
              <a:rPr lang="en"/>
              <a:t>During Aggregation: w1 + w2 + w3 + w4 + w5 + w6 + w7 + w8 </a:t>
            </a:r>
            <a:r>
              <a:rPr lang="en">
                <a:solidFill>
                  <a:srgbClr val="FF0000"/>
                </a:solidFill>
              </a:rPr>
              <a:t>- 2 * w9 - 2* w10</a:t>
            </a:r>
            <a:endParaRPr>
              <a:solidFill>
                <a:srgbClr val="FF0000"/>
              </a:solidFill>
            </a:endParaRPr>
          </a:p>
        </p:txBody>
      </p:sp>
      <p:graphicFrame>
        <p:nvGraphicFramePr>
          <p:cNvPr id="181" name="Google Shape;181;p31"/>
          <p:cNvGraphicFramePr/>
          <p:nvPr/>
        </p:nvGraphicFramePr>
        <p:xfrm>
          <a:off x="1892550" y="1810550"/>
          <a:ext cx="3000000" cy="3000000"/>
        </p:xfrm>
        <a:graphic>
          <a:graphicData uri="http://schemas.openxmlformats.org/drawingml/2006/table">
            <a:tbl>
              <a:tblPr>
                <a:noFill/>
                <a:tableStyleId>{F944015B-B124-4A94-895B-11449020915A}</a:tableStyleId>
              </a:tblPr>
              <a:tblGrid>
                <a:gridCol w="524250"/>
                <a:gridCol w="524250"/>
              </a:tblGrid>
              <a:tr h="100000">
                <a:tc>
                  <a:txBody>
                    <a:bodyPr/>
                    <a:lstStyle/>
                    <a:p>
                      <a:pPr indent="0" lvl="0" marL="0" rtl="0" algn="ctr">
                        <a:spcBef>
                          <a:spcPts val="0"/>
                        </a:spcBef>
                        <a:spcAft>
                          <a:spcPts val="0"/>
                        </a:spcAft>
                        <a:buNone/>
                      </a:pPr>
                      <a:r>
                        <a:rPr lang="en" sz="1100"/>
                        <a:t>X1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r>
              <a:tr h="245975">
                <a:tc>
                  <a:txBody>
                    <a:bodyPr/>
                    <a:lstStyle/>
                    <a:p>
                      <a:pPr indent="0" lvl="0" marL="0" rtl="0" algn="ctr">
                        <a:spcBef>
                          <a:spcPts val="0"/>
                        </a:spcBef>
                        <a:spcAft>
                          <a:spcPts val="0"/>
                        </a:spcAft>
                        <a:buNone/>
                      </a:pPr>
                      <a:r>
                        <a:rPr lang="en" sz="1100"/>
                        <a:t>X2</a:t>
                      </a:r>
                      <a:endParaRPr sz="1100"/>
                    </a:p>
                  </a:txBody>
                  <a:tcPr marT="91425" marB="91425" marR="91425" marL="91425"/>
                </a:tc>
                <a:tc>
                  <a:txBody>
                    <a:bodyPr/>
                    <a:lstStyle/>
                    <a:p>
                      <a:pPr indent="0" lvl="0" marL="0" rtl="0" algn="ctr">
                        <a:spcBef>
                          <a:spcPts val="0"/>
                        </a:spcBef>
                        <a:spcAft>
                          <a:spcPts val="0"/>
                        </a:spcAft>
                        <a:buNone/>
                      </a:pPr>
                      <a:r>
                        <a:rPr lang="en" sz="1100"/>
                        <a:t>2</a:t>
                      </a:r>
                      <a:endParaRPr sz="1100"/>
                    </a:p>
                  </a:txBody>
                  <a:tcPr marT="91425" marB="91425" marR="91425" marL="91425"/>
                </a:tc>
              </a:tr>
              <a:tr h="270225">
                <a:tc>
                  <a:txBody>
                    <a:bodyPr/>
                    <a:lstStyle/>
                    <a:p>
                      <a:pPr indent="0" lvl="0" marL="0" rtl="0" algn="ctr">
                        <a:spcBef>
                          <a:spcPts val="0"/>
                        </a:spcBef>
                        <a:spcAft>
                          <a:spcPts val="0"/>
                        </a:spcAft>
                        <a:buNone/>
                      </a:pPr>
                      <a:r>
                        <a:rPr lang="en" sz="1100"/>
                        <a:t>X3</a:t>
                      </a:r>
                      <a:endParaRPr sz="1100"/>
                    </a:p>
                  </a:txBody>
                  <a:tcPr marT="91425" marB="91425" marR="91425" marL="91425"/>
                </a:tc>
                <a:tc>
                  <a:txBody>
                    <a:bodyPr/>
                    <a:lstStyle/>
                    <a:p>
                      <a:pPr indent="0" lvl="0" marL="0" rtl="0" algn="ctr">
                        <a:spcBef>
                          <a:spcPts val="0"/>
                        </a:spcBef>
                        <a:spcAft>
                          <a:spcPts val="0"/>
                        </a:spcAft>
                        <a:buNone/>
                      </a:pPr>
                      <a:r>
                        <a:rPr lang="en" sz="1100"/>
                        <a:t>3</a:t>
                      </a:r>
                      <a:endParaRPr sz="1100"/>
                    </a:p>
                  </a:txBody>
                  <a:tcPr marT="91425" marB="91425" marR="91425" marL="91425"/>
                </a:tc>
              </a:tr>
              <a:tr h="245975">
                <a:tc>
                  <a:txBody>
                    <a:bodyPr/>
                    <a:lstStyle/>
                    <a:p>
                      <a:pPr indent="0" lvl="0" marL="0" rtl="0" algn="ctr">
                        <a:spcBef>
                          <a:spcPts val="0"/>
                        </a:spcBef>
                        <a:spcAft>
                          <a:spcPts val="0"/>
                        </a:spcAft>
                        <a:buNone/>
                      </a:pPr>
                      <a:r>
                        <a:rPr lang="en" sz="1100"/>
                        <a:t>X4</a:t>
                      </a:r>
                      <a:endParaRPr sz="1100"/>
                    </a:p>
                  </a:txBody>
                  <a:tcPr marT="91425" marB="91425" marR="91425" marL="91425"/>
                </a:tc>
                <a:tc>
                  <a:txBody>
                    <a:bodyPr/>
                    <a:lstStyle/>
                    <a:p>
                      <a:pPr indent="0" lvl="0" marL="0" rtl="0" algn="ctr">
                        <a:spcBef>
                          <a:spcPts val="0"/>
                        </a:spcBef>
                        <a:spcAft>
                          <a:spcPts val="0"/>
                        </a:spcAft>
                        <a:buNone/>
                      </a:pPr>
                      <a:r>
                        <a:rPr lang="en" sz="1100"/>
                        <a:t>4</a:t>
                      </a:r>
                      <a:endParaRPr sz="1100"/>
                    </a:p>
                  </a:txBody>
                  <a:tcPr marT="91425" marB="91425" marR="91425" marL="91425"/>
                </a:tc>
              </a:tr>
            </a:tbl>
          </a:graphicData>
        </a:graphic>
      </p:graphicFrame>
      <p:sp>
        <p:nvSpPr>
          <p:cNvPr id="182" name="Google Shape;182;p31"/>
          <p:cNvSpPr/>
          <p:nvPr/>
        </p:nvSpPr>
        <p:spPr>
          <a:xfrm>
            <a:off x="3637900" y="2246950"/>
            <a:ext cx="810000" cy="32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83" name="Google Shape;183;p31"/>
          <p:cNvGraphicFramePr/>
          <p:nvPr/>
        </p:nvGraphicFramePr>
        <p:xfrm>
          <a:off x="4956800" y="1810550"/>
          <a:ext cx="3000000" cy="3000000"/>
        </p:xfrm>
        <a:graphic>
          <a:graphicData uri="http://schemas.openxmlformats.org/drawingml/2006/table">
            <a:tbl>
              <a:tblPr>
                <a:noFill/>
                <a:tableStyleId>{F944015B-B124-4A94-895B-11449020915A}</a:tableStyleId>
              </a:tblPr>
              <a:tblGrid>
                <a:gridCol w="524250"/>
                <a:gridCol w="524250"/>
              </a:tblGrid>
              <a:tr h="100000">
                <a:tc>
                  <a:txBody>
                    <a:bodyPr/>
                    <a:lstStyle/>
                    <a:p>
                      <a:pPr indent="0" lvl="0" marL="0" rtl="0" algn="ctr">
                        <a:spcBef>
                          <a:spcPts val="0"/>
                        </a:spcBef>
                        <a:spcAft>
                          <a:spcPts val="0"/>
                        </a:spcAft>
                        <a:buNone/>
                      </a:pPr>
                      <a:r>
                        <a:rPr lang="en" sz="1100"/>
                        <a:t>X1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r>
              <a:tr h="245975">
                <a:tc>
                  <a:txBody>
                    <a:bodyPr/>
                    <a:lstStyle/>
                    <a:p>
                      <a:pPr indent="0" lvl="0" marL="0" rtl="0" algn="ctr">
                        <a:spcBef>
                          <a:spcPts val="0"/>
                        </a:spcBef>
                        <a:spcAft>
                          <a:spcPts val="0"/>
                        </a:spcAft>
                        <a:buNone/>
                      </a:pPr>
                      <a:r>
                        <a:rPr lang="en" sz="1100">
                          <a:solidFill>
                            <a:srgbClr val="FF0000"/>
                          </a:solidFill>
                        </a:rPr>
                        <a:t>X2</a:t>
                      </a:r>
                      <a:endParaRPr sz="1100">
                        <a:solidFill>
                          <a:srgbClr val="FF0000"/>
                        </a:solidFill>
                      </a:endParaRPr>
                    </a:p>
                  </a:txBody>
                  <a:tcPr marT="91425" marB="91425" marR="91425" marL="91425"/>
                </a:tc>
                <a:tc>
                  <a:txBody>
                    <a:bodyPr/>
                    <a:lstStyle/>
                    <a:p>
                      <a:pPr indent="0" lvl="0" marL="0" rtl="0" algn="ctr">
                        <a:spcBef>
                          <a:spcPts val="0"/>
                        </a:spcBef>
                        <a:spcAft>
                          <a:spcPts val="0"/>
                        </a:spcAft>
                        <a:buNone/>
                      </a:pPr>
                      <a:r>
                        <a:rPr lang="en" sz="1100">
                          <a:solidFill>
                            <a:srgbClr val="FF0000"/>
                          </a:solidFill>
                        </a:rPr>
                        <a:t>4</a:t>
                      </a:r>
                      <a:endParaRPr sz="1100">
                        <a:solidFill>
                          <a:srgbClr val="FF0000"/>
                        </a:solidFill>
                      </a:endParaRPr>
                    </a:p>
                  </a:txBody>
                  <a:tcPr marT="91425" marB="91425" marR="91425" marL="91425"/>
                </a:tc>
              </a:tr>
              <a:tr h="270225">
                <a:tc>
                  <a:txBody>
                    <a:bodyPr/>
                    <a:lstStyle/>
                    <a:p>
                      <a:pPr indent="0" lvl="0" marL="0" rtl="0" algn="ctr">
                        <a:spcBef>
                          <a:spcPts val="0"/>
                        </a:spcBef>
                        <a:spcAft>
                          <a:spcPts val="0"/>
                        </a:spcAft>
                        <a:buNone/>
                      </a:pPr>
                      <a:r>
                        <a:rPr lang="en" sz="1100">
                          <a:solidFill>
                            <a:srgbClr val="FF0000"/>
                          </a:solidFill>
                        </a:rPr>
                        <a:t>X3</a:t>
                      </a:r>
                      <a:endParaRPr sz="1100">
                        <a:solidFill>
                          <a:srgbClr val="FF0000"/>
                        </a:solidFill>
                      </a:endParaRPr>
                    </a:p>
                  </a:txBody>
                  <a:tcPr marT="91425" marB="91425" marR="91425" marL="91425"/>
                </a:tc>
                <a:tc>
                  <a:txBody>
                    <a:bodyPr/>
                    <a:lstStyle/>
                    <a:p>
                      <a:pPr indent="0" lvl="0" marL="0" rtl="0" algn="ctr">
                        <a:spcBef>
                          <a:spcPts val="0"/>
                        </a:spcBef>
                        <a:spcAft>
                          <a:spcPts val="0"/>
                        </a:spcAft>
                        <a:buNone/>
                      </a:pPr>
                      <a:r>
                        <a:rPr lang="en" sz="1100">
                          <a:solidFill>
                            <a:srgbClr val="FF0000"/>
                          </a:solidFill>
                        </a:rPr>
                        <a:t>4</a:t>
                      </a:r>
                      <a:endParaRPr sz="1100">
                        <a:solidFill>
                          <a:srgbClr val="FF0000"/>
                        </a:solidFill>
                      </a:endParaRPr>
                    </a:p>
                  </a:txBody>
                  <a:tcPr marT="91425" marB="91425" marR="91425" marL="91425"/>
                </a:tc>
              </a:tr>
              <a:tr h="245975">
                <a:tc>
                  <a:txBody>
                    <a:bodyPr/>
                    <a:lstStyle/>
                    <a:p>
                      <a:pPr indent="0" lvl="0" marL="0" rtl="0" algn="ctr">
                        <a:spcBef>
                          <a:spcPts val="0"/>
                        </a:spcBef>
                        <a:spcAft>
                          <a:spcPts val="0"/>
                        </a:spcAft>
                        <a:buNone/>
                      </a:pPr>
                      <a:r>
                        <a:rPr lang="en" sz="1100"/>
                        <a:t>X4</a:t>
                      </a:r>
                      <a:endParaRPr sz="1100"/>
                    </a:p>
                  </a:txBody>
                  <a:tcPr marT="91425" marB="91425" marR="91425" marL="91425"/>
                </a:tc>
                <a:tc>
                  <a:txBody>
                    <a:bodyPr/>
                    <a:lstStyle/>
                    <a:p>
                      <a:pPr indent="0" lvl="0" marL="0" rtl="0" algn="ctr">
                        <a:spcBef>
                          <a:spcPts val="0"/>
                        </a:spcBef>
                        <a:spcAft>
                          <a:spcPts val="0"/>
                        </a:spcAft>
                        <a:buNone/>
                      </a:pPr>
                      <a:r>
                        <a:rPr lang="en" sz="1100"/>
                        <a:t>4</a:t>
                      </a:r>
                      <a:endParaRPr sz="11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000000"/>
              </a:buClr>
              <a:buSzPts val="2000"/>
              <a:buAutoNum type="arabicPeriod"/>
            </a:pPr>
            <a:r>
              <a:rPr lang="en" sz="2000">
                <a:solidFill>
                  <a:srgbClr val="000000"/>
                </a:solidFill>
              </a:rPr>
              <a:t>Traditional IDS vs Federated Learning infrastructure</a:t>
            </a:r>
            <a:endParaRPr sz="2000">
              <a:solidFill>
                <a:srgbClr val="000000"/>
              </a:solidFill>
            </a:endParaRPr>
          </a:p>
          <a:p>
            <a:pPr indent="-355600" lvl="0" marL="457200" rtl="0" algn="l">
              <a:lnSpc>
                <a:spcPct val="150000"/>
              </a:lnSpc>
              <a:spcBef>
                <a:spcPts val="0"/>
              </a:spcBef>
              <a:spcAft>
                <a:spcPts val="0"/>
              </a:spcAft>
              <a:buClr>
                <a:srgbClr val="000000"/>
              </a:buClr>
              <a:buSzPts val="2000"/>
              <a:buAutoNum type="arabicPeriod"/>
            </a:pPr>
            <a:r>
              <a:rPr lang="en" sz="2000">
                <a:solidFill>
                  <a:srgbClr val="000000"/>
                </a:solidFill>
              </a:rPr>
              <a:t>Baseline Performance of FL Models</a:t>
            </a:r>
            <a:endParaRPr sz="2000">
              <a:solidFill>
                <a:srgbClr val="000000"/>
              </a:solidFill>
            </a:endParaRPr>
          </a:p>
          <a:p>
            <a:pPr indent="-355600" lvl="0" marL="457200" rtl="0" algn="l">
              <a:lnSpc>
                <a:spcPct val="150000"/>
              </a:lnSpc>
              <a:spcBef>
                <a:spcPts val="0"/>
              </a:spcBef>
              <a:spcAft>
                <a:spcPts val="0"/>
              </a:spcAft>
              <a:buClr>
                <a:srgbClr val="000000"/>
              </a:buClr>
              <a:buSzPts val="2000"/>
              <a:buAutoNum type="arabicPeriod"/>
            </a:pPr>
            <a:r>
              <a:rPr lang="en" sz="2000">
                <a:solidFill>
                  <a:srgbClr val="000000"/>
                </a:solidFill>
              </a:rPr>
              <a:t>Attacks and Defenses for FL Models</a:t>
            </a:r>
            <a:endParaRPr sz="2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Manipulation: 20% compromised clients</a:t>
            </a:r>
            <a:endParaRPr/>
          </a:p>
        </p:txBody>
      </p:sp>
      <p:pic>
        <p:nvPicPr>
          <p:cNvPr id="189" name="Google Shape;189;p32"/>
          <p:cNvPicPr preferRelativeResize="0"/>
          <p:nvPr/>
        </p:nvPicPr>
        <p:blipFill>
          <a:blip r:embed="rId3">
            <a:alphaModFix/>
          </a:blip>
          <a:stretch>
            <a:fillRect/>
          </a:stretch>
        </p:blipFill>
        <p:spPr>
          <a:xfrm>
            <a:off x="173325" y="1272975"/>
            <a:ext cx="6163601" cy="3110851"/>
          </a:xfrm>
          <a:prstGeom prst="rect">
            <a:avLst/>
          </a:prstGeom>
          <a:noFill/>
          <a:ln>
            <a:noFill/>
          </a:ln>
        </p:spPr>
      </p:pic>
      <p:sp>
        <p:nvSpPr>
          <p:cNvPr id="190" name="Google Shape;190;p32"/>
          <p:cNvSpPr txBox="1"/>
          <p:nvPr/>
        </p:nvSpPr>
        <p:spPr>
          <a:xfrm>
            <a:off x="6544375" y="1272975"/>
            <a:ext cx="2411400" cy="298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Clients that are being attacked perform poorly. </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Notable, few other client performance is also compromised due to the attack. </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All other clients perform at high levels. </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Overall model accuracy falls by 8-10%.</a:t>
            </a:r>
            <a:endParaRPr b="1">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MITM: Weight Poisoning 20% </a:t>
            </a:r>
            <a:r>
              <a:rPr lang="en"/>
              <a:t>Compromised Clients</a:t>
            </a:r>
            <a:endParaRPr/>
          </a:p>
        </p:txBody>
      </p:sp>
      <p:pic>
        <p:nvPicPr>
          <p:cNvPr id="196" name="Google Shape;196;p33"/>
          <p:cNvPicPr preferRelativeResize="0"/>
          <p:nvPr/>
        </p:nvPicPr>
        <p:blipFill>
          <a:blip r:embed="rId3">
            <a:alphaModFix/>
          </a:blip>
          <a:stretch>
            <a:fillRect/>
          </a:stretch>
        </p:blipFill>
        <p:spPr>
          <a:xfrm>
            <a:off x="160275" y="1150975"/>
            <a:ext cx="6564574" cy="3296300"/>
          </a:xfrm>
          <a:prstGeom prst="rect">
            <a:avLst/>
          </a:prstGeom>
          <a:noFill/>
          <a:ln>
            <a:noFill/>
          </a:ln>
        </p:spPr>
      </p:pic>
      <p:sp>
        <p:nvSpPr>
          <p:cNvPr id="197" name="Google Shape;197;p33"/>
          <p:cNvSpPr txBox="1"/>
          <p:nvPr/>
        </p:nvSpPr>
        <p:spPr>
          <a:xfrm>
            <a:off x="6802250" y="947850"/>
            <a:ext cx="2272200" cy="341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Because the client accuracies are measured at the client side, the federated client </a:t>
            </a:r>
            <a:r>
              <a:rPr lang="en">
                <a:latin typeface="Lora"/>
                <a:ea typeface="Lora"/>
                <a:cs typeface="Lora"/>
                <a:sym typeface="Lora"/>
              </a:rPr>
              <a:t>accuracy</a:t>
            </a:r>
            <a:r>
              <a:rPr lang="en">
                <a:latin typeface="Lora"/>
                <a:ea typeface="Lora"/>
                <a:cs typeface="Lora"/>
                <a:sym typeface="Lora"/>
              </a:rPr>
              <a:t> remain high. </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Notably, the </a:t>
            </a:r>
            <a:r>
              <a:rPr b="1" lang="en">
                <a:latin typeface="Lora"/>
                <a:ea typeface="Lora"/>
                <a:cs typeface="Lora"/>
                <a:sym typeface="Lora"/>
              </a:rPr>
              <a:t>local clients outperform federated clients </a:t>
            </a:r>
            <a:r>
              <a:rPr lang="en">
                <a:latin typeface="Lora"/>
                <a:ea typeface="Lora"/>
                <a:cs typeface="Lora"/>
                <a:sym typeface="Lora"/>
              </a:rPr>
              <a:t>due to the severe model degradation due to this attack. </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Overall model performance reduces by 13-15%. </a:t>
            </a:r>
            <a:endParaRPr b="1">
              <a:latin typeface="Lora"/>
              <a:ea typeface="Lora"/>
              <a:cs typeface="Lora"/>
              <a:sym typeface="Lo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Defense 1: </a:t>
            </a:r>
            <a:r>
              <a:rPr lang="en">
                <a:solidFill>
                  <a:srgbClr val="0000FF"/>
                </a:solidFill>
              </a:rPr>
              <a:t>RL Based Weight Estimation</a:t>
            </a:r>
            <a:endParaRPr>
              <a:solidFill>
                <a:srgbClr val="0000FF"/>
              </a:solidFill>
            </a:endParaRPr>
          </a:p>
        </p:txBody>
      </p:sp>
      <p:pic>
        <p:nvPicPr>
          <p:cNvPr id="203" name="Google Shape;203;p34"/>
          <p:cNvPicPr preferRelativeResize="0"/>
          <p:nvPr/>
        </p:nvPicPr>
        <p:blipFill>
          <a:blip r:embed="rId3">
            <a:alphaModFix/>
          </a:blip>
          <a:stretch>
            <a:fillRect/>
          </a:stretch>
        </p:blipFill>
        <p:spPr>
          <a:xfrm>
            <a:off x="311700" y="1147275"/>
            <a:ext cx="5921375" cy="3347200"/>
          </a:xfrm>
          <a:prstGeom prst="rect">
            <a:avLst/>
          </a:prstGeom>
          <a:noFill/>
          <a:ln cap="flat" cmpd="sng" w="19050">
            <a:solidFill>
              <a:schemeClr val="dk2"/>
            </a:solidFill>
            <a:prstDash val="solid"/>
            <a:round/>
            <a:headEnd len="sm" w="sm" type="none"/>
            <a:tailEnd len="sm" w="sm" type="none"/>
          </a:ln>
        </p:spPr>
      </p:pic>
      <p:sp>
        <p:nvSpPr>
          <p:cNvPr id="204" name="Google Shape;204;p34"/>
          <p:cNvSpPr txBox="1"/>
          <p:nvPr/>
        </p:nvSpPr>
        <p:spPr>
          <a:xfrm>
            <a:off x="6516200" y="1384750"/>
            <a:ext cx="23532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ora"/>
                <a:ea typeface="Lora"/>
                <a:cs typeface="Lora"/>
                <a:sym typeface="Lora"/>
              </a:rPr>
              <a:t>Server trusts the clients completely and aggregates them without any consideration. </a:t>
            </a:r>
            <a:endParaRPr b="1">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Therefore, by looking at the client model performance, we select </a:t>
            </a:r>
            <a:r>
              <a:rPr b="1" lang="en">
                <a:latin typeface="Lora"/>
                <a:ea typeface="Lora"/>
                <a:cs typeface="Lora"/>
                <a:sym typeface="Lora"/>
              </a:rPr>
              <a:t>top-k clients </a:t>
            </a:r>
            <a:r>
              <a:rPr lang="en">
                <a:latin typeface="Lora"/>
                <a:ea typeface="Lora"/>
                <a:cs typeface="Lora"/>
                <a:sym typeface="Lora"/>
              </a:rPr>
              <a:t>for aggregation. </a:t>
            </a:r>
            <a:endParaRPr>
              <a:latin typeface="Lora"/>
              <a:ea typeface="Lora"/>
              <a:cs typeface="Lora"/>
              <a:sym typeface="Lor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Change in model weights</a:t>
            </a:r>
            <a:endParaRPr/>
          </a:p>
        </p:txBody>
      </p:sp>
      <p:pic>
        <p:nvPicPr>
          <p:cNvPr id="210" name="Google Shape;210;p35"/>
          <p:cNvPicPr preferRelativeResize="0"/>
          <p:nvPr/>
        </p:nvPicPr>
        <p:blipFill>
          <a:blip r:embed="rId3">
            <a:alphaModFix/>
          </a:blip>
          <a:stretch>
            <a:fillRect/>
          </a:stretch>
        </p:blipFill>
        <p:spPr>
          <a:xfrm>
            <a:off x="311700" y="1029175"/>
            <a:ext cx="5667375" cy="3400425"/>
          </a:xfrm>
          <a:prstGeom prst="rect">
            <a:avLst/>
          </a:prstGeom>
          <a:noFill/>
          <a:ln>
            <a:noFill/>
          </a:ln>
        </p:spPr>
      </p:pic>
      <p:sp>
        <p:nvSpPr>
          <p:cNvPr id="211" name="Google Shape;211;p35"/>
          <p:cNvSpPr txBox="1"/>
          <p:nvPr/>
        </p:nvSpPr>
        <p:spPr>
          <a:xfrm>
            <a:off x="6144675" y="855975"/>
            <a:ext cx="2950200" cy="363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By selecting high performing clients, we increase the average accuracy of the model by </a:t>
            </a:r>
            <a:r>
              <a:rPr b="1" lang="en">
                <a:latin typeface="Lora"/>
                <a:ea typeface="Lora"/>
                <a:cs typeface="Lora"/>
                <a:sym typeface="Lora"/>
              </a:rPr>
              <a:t>5.8% from 90.23% to 96.03%.</a:t>
            </a:r>
            <a:endParaRPr b="1">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Clients Selected:</a:t>
            </a:r>
            <a:endParaRPr b="1">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3 ⇒ 4</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4 ⇒ 10</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6 ⇒ 4</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8 ⇒ 7</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9 ⇒ 5</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Clients under attack:</a:t>
            </a:r>
            <a:endParaRPr b="1">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{0, 1} ⇒ Data Poisoning</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{2, 5} ⇒ Model Poisoning</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{7} ⇒ Non IID data</a:t>
            </a:r>
            <a:endParaRPr>
              <a:latin typeface="Lora"/>
              <a:ea typeface="Lora"/>
              <a:cs typeface="Lora"/>
              <a:sym typeface="Lor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Attack 3:</a:t>
            </a:r>
            <a:r>
              <a:rPr lang="en">
                <a:solidFill>
                  <a:srgbClr val="FF0000"/>
                </a:solidFill>
              </a:rPr>
              <a:t> Privacy Invasion: Membership Inference</a:t>
            </a:r>
            <a:endParaRPr>
              <a:solidFill>
                <a:srgbClr val="FF0000"/>
              </a:solidFill>
            </a:endParaRPr>
          </a:p>
        </p:txBody>
      </p:sp>
      <p:sp>
        <p:nvSpPr>
          <p:cNvPr id="217" name="Google Shape;217;p36"/>
          <p:cNvSpPr txBox="1"/>
          <p:nvPr>
            <p:ph idx="1" type="body"/>
          </p:nvPr>
        </p:nvSpPr>
        <p:spPr>
          <a:xfrm>
            <a:off x="311700" y="10072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Local Client Modes overfit on their local training dataset, therefore their predictions for a member in the </a:t>
            </a:r>
            <a:r>
              <a:rPr lang="en"/>
              <a:t>dataset is higher than a non-member. </a:t>
            </a:r>
            <a:endParaRPr/>
          </a:p>
        </p:txBody>
      </p:sp>
      <p:pic>
        <p:nvPicPr>
          <p:cNvPr id="218" name="Google Shape;218;p36"/>
          <p:cNvPicPr preferRelativeResize="0"/>
          <p:nvPr/>
        </p:nvPicPr>
        <p:blipFill>
          <a:blip r:embed="rId3">
            <a:alphaModFix/>
          </a:blip>
          <a:stretch>
            <a:fillRect/>
          </a:stretch>
        </p:blipFill>
        <p:spPr>
          <a:xfrm>
            <a:off x="1390925" y="1990797"/>
            <a:ext cx="6270376" cy="27092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 of Membership Inference Attacks </a:t>
            </a:r>
            <a:endParaRPr/>
          </a:p>
        </p:txBody>
      </p:sp>
      <p:pic>
        <p:nvPicPr>
          <p:cNvPr id="224" name="Google Shape;224;p37"/>
          <p:cNvPicPr preferRelativeResize="0"/>
          <p:nvPr/>
        </p:nvPicPr>
        <p:blipFill>
          <a:blip r:embed="rId3">
            <a:alphaModFix/>
          </a:blip>
          <a:stretch>
            <a:fillRect/>
          </a:stretch>
        </p:blipFill>
        <p:spPr>
          <a:xfrm>
            <a:off x="2238375" y="886225"/>
            <a:ext cx="4667250" cy="2362200"/>
          </a:xfrm>
          <a:prstGeom prst="rect">
            <a:avLst/>
          </a:prstGeom>
          <a:noFill/>
          <a:ln>
            <a:noFill/>
          </a:ln>
        </p:spPr>
      </p:pic>
      <p:sp>
        <p:nvSpPr>
          <p:cNvPr id="225" name="Google Shape;225;p37"/>
          <p:cNvSpPr txBox="1"/>
          <p:nvPr/>
        </p:nvSpPr>
        <p:spPr>
          <a:xfrm>
            <a:off x="-100" y="3553825"/>
            <a:ext cx="91440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Lora"/>
                <a:ea typeface="Lora"/>
                <a:cs typeface="Lora"/>
                <a:sym typeface="Lora"/>
              </a:rPr>
              <a:t>78.34% of the training data </a:t>
            </a:r>
            <a:r>
              <a:rPr lang="en" sz="1700">
                <a:latin typeface="Lora"/>
                <a:ea typeface="Lora"/>
                <a:cs typeface="Lora"/>
                <a:sym typeface="Lora"/>
              </a:rPr>
              <a:t>of the local clients can be correctly identified by this attack. </a:t>
            </a:r>
            <a:endParaRPr sz="1700">
              <a:latin typeface="Lora"/>
              <a:ea typeface="Lora"/>
              <a:cs typeface="Lora"/>
              <a:sym typeface="Lora"/>
            </a:endParaRPr>
          </a:p>
          <a:p>
            <a:pPr indent="0" lvl="0" marL="0" rtl="0" algn="ctr">
              <a:spcBef>
                <a:spcPts val="0"/>
              </a:spcBef>
              <a:spcAft>
                <a:spcPts val="0"/>
              </a:spcAft>
              <a:buNone/>
            </a:pPr>
            <a:r>
              <a:t/>
            </a:r>
            <a:endParaRPr sz="1700">
              <a:latin typeface="Lora"/>
              <a:ea typeface="Lora"/>
              <a:cs typeface="Lora"/>
              <a:sym typeface="Lora"/>
            </a:endParaRPr>
          </a:p>
          <a:p>
            <a:pPr indent="0" lvl="0" marL="0" rtl="0" algn="ctr">
              <a:spcBef>
                <a:spcPts val="0"/>
              </a:spcBef>
              <a:spcAft>
                <a:spcPts val="0"/>
              </a:spcAft>
              <a:buNone/>
            </a:pPr>
            <a:r>
              <a:rPr lang="en" sz="1700">
                <a:latin typeface="Lora"/>
                <a:ea typeface="Lora"/>
                <a:cs typeface="Lora"/>
                <a:sym typeface="Lora"/>
              </a:rPr>
              <a:t>As all the clients have a IID distribution, the overfitting allows the attacker to identify </a:t>
            </a:r>
            <a:r>
              <a:rPr b="1" lang="en" sz="1700">
                <a:latin typeface="Lora"/>
                <a:ea typeface="Lora"/>
                <a:cs typeface="Lora"/>
                <a:sym typeface="Lora"/>
              </a:rPr>
              <a:t>28.34% more </a:t>
            </a:r>
            <a:r>
              <a:rPr b="1" lang="en" sz="1700">
                <a:latin typeface="Lora"/>
                <a:ea typeface="Lora"/>
                <a:cs typeface="Lora"/>
                <a:sym typeface="Lora"/>
              </a:rPr>
              <a:t>data points</a:t>
            </a:r>
            <a:r>
              <a:rPr b="1" lang="en" sz="1700">
                <a:latin typeface="Lora"/>
                <a:ea typeface="Lora"/>
                <a:cs typeface="Lora"/>
                <a:sym typeface="Lora"/>
              </a:rPr>
              <a:t> than the base case</a:t>
            </a:r>
            <a:r>
              <a:rPr lang="en" sz="1700">
                <a:latin typeface="Lora"/>
                <a:ea typeface="Lora"/>
                <a:cs typeface="Lora"/>
                <a:sym typeface="Lora"/>
              </a:rPr>
              <a:t>. </a:t>
            </a:r>
            <a:endParaRPr sz="1700">
              <a:latin typeface="Lora"/>
              <a:ea typeface="Lora"/>
              <a:cs typeface="Lora"/>
              <a:sym typeface="Lo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46075"/>
            <a:ext cx="8775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Defense 2:</a:t>
            </a:r>
            <a:r>
              <a:rPr lang="en">
                <a:solidFill>
                  <a:srgbClr val="0000FF"/>
                </a:solidFill>
              </a:rPr>
              <a:t> Differential Privacy(DP)</a:t>
            </a:r>
            <a:endParaRPr>
              <a:solidFill>
                <a:srgbClr val="0000FF"/>
              </a:solidFill>
            </a:endParaRPr>
          </a:p>
        </p:txBody>
      </p:sp>
      <p:pic>
        <p:nvPicPr>
          <p:cNvPr id="231" name="Google Shape;231;p38"/>
          <p:cNvPicPr preferRelativeResize="0"/>
          <p:nvPr/>
        </p:nvPicPr>
        <p:blipFill>
          <a:blip r:embed="rId3">
            <a:alphaModFix/>
          </a:blip>
          <a:stretch>
            <a:fillRect/>
          </a:stretch>
        </p:blipFill>
        <p:spPr>
          <a:xfrm>
            <a:off x="1872000" y="771175"/>
            <a:ext cx="5572125" cy="2438400"/>
          </a:xfrm>
          <a:prstGeom prst="rect">
            <a:avLst/>
          </a:prstGeom>
          <a:noFill/>
          <a:ln cap="flat" cmpd="sng" w="19050">
            <a:solidFill>
              <a:schemeClr val="dk2"/>
            </a:solidFill>
            <a:prstDash val="solid"/>
            <a:round/>
            <a:headEnd len="sm" w="sm" type="none"/>
            <a:tailEnd len="sm" w="sm" type="none"/>
          </a:ln>
        </p:spPr>
      </p:pic>
      <p:sp>
        <p:nvSpPr>
          <p:cNvPr id="232" name="Google Shape;232;p38"/>
          <p:cNvSpPr txBox="1"/>
          <p:nvPr/>
        </p:nvSpPr>
        <p:spPr>
          <a:xfrm>
            <a:off x="305700" y="3530900"/>
            <a:ext cx="8697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Lora"/>
                <a:ea typeface="Lora"/>
                <a:cs typeface="Lora"/>
                <a:sym typeface="Lora"/>
              </a:rPr>
              <a:t>Forcing the model updates to forget any information regarding the training data points by modifying the gradients. </a:t>
            </a:r>
            <a:endParaRPr sz="1600">
              <a:latin typeface="Lora"/>
              <a:ea typeface="Lora"/>
              <a:cs typeface="Lora"/>
              <a:sym typeface="Lora"/>
            </a:endParaRPr>
          </a:p>
          <a:p>
            <a:pPr indent="0" lvl="0" marL="0" rtl="0" algn="ctr">
              <a:spcBef>
                <a:spcPts val="0"/>
              </a:spcBef>
              <a:spcAft>
                <a:spcPts val="0"/>
              </a:spcAft>
              <a:buNone/>
            </a:pPr>
            <a:r>
              <a:t/>
            </a:r>
            <a:endParaRPr sz="1600">
              <a:latin typeface="Lora"/>
              <a:ea typeface="Lora"/>
              <a:cs typeface="Lora"/>
              <a:sym typeface="Lora"/>
            </a:endParaRPr>
          </a:p>
          <a:p>
            <a:pPr indent="0" lvl="0" marL="0" rtl="0" algn="ctr">
              <a:spcBef>
                <a:spcPts val="0"/>
              </a:spcBef>
              <a:spcAft>
                <a:spcPts val="0"/>
              </a:spcAft>
              <a:buNone/>
            </a:pPr>
            <a:r>
              <a:rPr lang="en" sz="1600">
                <a:latin typeface="Lora"/>
                <a:ea typeface="Lora"/>
                <a:cs typeface="Lora"/>
                <a:sym typeface="Lora"/>
              </a:rPr>
              <a:t>Avoids model over fitting, thereby reducing the impact of privacy invasion attacks like membership inference. </a:t>
            </a:r>
            <a:endParaRPr sz="1600">
              <a:latin typeface="Lora"/>
              <a:ea typeface="Lora"/>
              <a:cs typeface="Lora"/>
              <a:sym typeface="Lo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 of Differential Privacy</a:t>
            </a:r>
            <a:endParaRPr/>
          </a:p>
        </p:txBody>
      </p:sp>
      <p:pic>
        <p:nvPicPr>
          <p:cNvPr id="238" name="Google Shape;238;p39"/>
          <p:cNvPicPr preferRelativeResize="0"/>
          <p:nvPr/>
        </p:nvPicPr>
        <p:blipFill>
          <a:blip r:embed="rId3">
            <a:alphaModFix/>
          </a:blip>
          <a:stretch>
            <a:fillRect/>
          </a:stretch>
        </p:blipFill>
        <p:spPr>
          <a:xfrm>
            <a:off x="1348025" y="755875"/>
            <a:ext cx="6447949" cy="2615825"/>
          </a:xfrm>
          <a:prstGeom prst="rect">
            <a:avLst/>
          </a:prstGeom>
          <a:noFill/>
          <a:ln>
            <a:noFill/>
          </a:ln>
        </p:spPr>
      </p:pic>
      <p:sp>
        <p:nvSpPr>
          <p:cNvPr id="239" name="Google Shape;239;p39"/>
          <p:cNvSpPr txBox="1"/>
          <p:nvPr/>
        </p:nvSpPr>
        <p:spPr>
          <a:xfrm>
            <a:off x="122275" y="3507975"/>
            <a:ext cx="90717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Lora"/>
                <a:ea typeface="Lora"/>
                <a:cs typeface="Lora"/>
                <a:sym typeface="Lora"/>
              </a:rPr>
              <a:t>With DP, the difference between the average model prediction probability for the members and non-members is reduced significantly </a:t>
            </a:r>
            <a:endParaRPr sz="1500">
              <a:latin typeface="Lora"/>
              <a:ea typeface="Lora"/>
              <a:cs typeface="Lora"/>
              <a:sym typeface="Lora"/>
            </a:endParaRPr>
          </a:p>
          <a:p>
            <a:pPr indent="0" lvl="0" marL="0" rtl="0" algn="ctr">
              <a:spcBef>
                <a:spcPts val="0"/>
              </a:spcBef>
              <a:spcAft>
                <a:spcPts val="0"/>
              </a:spcAft>
              <a:buNone/>
            </a:pPr>
            <a:r>
              <a:t/>
            </a:r>
            <a:endParaRPr sz="1500">
              <a:latin typeface="Lora"/>
              <a:ea typeface="Lora"/>
              <a:cs typeface="Lora"/>
              <a:sym typeface="Lora"/>
            </a:endParaRPr>
          </a:p>
          <a:p>
            <a:pPr indent="0" lvl="0" marL="0" rtl="0" algn="ctr">
              <a:spcBef>
                <a:spcPts val="0"/>
              </a:spcBef>
              <a:spcAft>
                <a:spcPts val="0"/>
              </a:spcAft>
              <a:buNone/>
            </a:pPr>
            <a:r>
              <a:rPr b="1" lang="en" sz="1500">
                <a:latin typeface="Lora"/>
                <a:ea typeface="Lora"/>
                <a:cs typeface="Lora"/>
                <a:sym typeface="Lora"/>
              </a:rPr>
              <a:t>⇒ Reduces the impact of membership inference attack accuracy from 78.34 to 55.53%(-22.81%)</a:t>
            </a:r>
            <a:endParaRPr b="1" sz="1500">
              <a:latin typeface="Lora"/>
              <a:ea typeface="Lora"/>
              <a:cs typeface="Lora"/>
              <a:sym typeface="Lora"/>
            </a:endParaRPr>
          </a:p>
          <a:p>
            <a:pPr indent="0" lvl="0" marL="0" rtl="0" algn="ctr">
              <a:spcBef>
                <a:spcPts val="0"/>
              </a:spcBef>
              <a:spcAft>
                <a:spcPts val="0"/>
              </a:spcAft>
              <a:buNone/>
            </a:pPr>
            <a:r>
              <a:rPr b="1" lang="en" sz="1500">
                <a:latin typeface="Lora"/>
                <a:ea typeface="Lora"/>
                <a:cs typeface="Lora"/>
                <a:sym typeface="Lora"/>
              </a:rPr>
              <a:t>⇒ Reduces the prediction confidence by 3-4%</a:t>
            </a:r>
            <a:endParaRPr b="1" sz="1500">
              <a:latin typeface="Lora"/>
              <a:ea typeface="Lora"/>
              <a:cs typeface="Lora"/>
              <a:sym typeface="Lo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Attack 4:</a:t>
            </a:r>
            <a:r>
              <a:rPr lang="en">
                <a:solidFill>
                  <a:srgbClr val="FF0000"/>
                </a:solidFill>
              </a:rPr>
              <a:t> Model Evasion Adversarial Attacks (FGSM)</a:t>
            </a:r>
            <a:endParaRPr>
              <a:solidFill>
                <a:srgbClr val="FF0000"/>
              </a:solidFill>
            </a:endParaRPr>
          </a:p>
        </p:txBody>
      </p:sp>
      <p:pic>
        <p:nvPicPr>
          <p:cNvPr id="245" name="Google Shape;245;p40"/>
          <p:cNvPicPr preferRelativeResize="0"/>
          <p:nvPr/>
        </p:nvPicPr>
        <p:blipFill>
          <a:blip r:embed="rId3">
            <a:alphaModFix/>
          </a:blip>
          <a:stretch>
            <a:fillRect/>
          </a:stretch>
        </p:blipFill>
        <p:spPr>
          <a:xfrm>
            <a:off x="940850" y="2984075"/>
            <a:ext cx="3872224" cy="1991875"/>
          </a:xfrm>
          <a:prstGeom prst="rect">
            <a:avLst/>
          </a:prstGeom>
          <a:noFill/>
          <a:ln>
            <a:noFill/>
          </a:ln>
        </p:spPr>
      </p:pic>
      <p:pic>
        <p:nvPicPr>
          <p:cNvPr id="246" name="Google Shape;246;p40"/>
          <p:cNvPicPr preferRelativeResize="0"/>
          <p:nvPr/>
        </p:nvPicPr>
        <p:blipFill>
          <a:blip r:embed="rId4">
            <a:alphaModFix/>
          </a:blip>
          <a:stretch>
            <a:fillRect/>
          </a:stretch>
        </p:blipFill>
        <p:spPr>
          <a:xfrm>
            <a:off x="221625" y="764273"/>
            <a:ext cx="5310675" cy="2135450"/>
          </a:xfrm>
          <a:prstGeom prst="rect">
            <a:avLst/>
          </a:prstGeom>
          <a:noFill/>
          <a:ln>
            <a:noFill/>
          </a:ln>
        </p:spPr>
      </p:pic>
      <p:sp>
        <p:nvSpPr>
          <p:cNvPr id="247" name="Google Shape;247;p40"/>
          <p:cNvSpPr txBox="1"/>
          <p:nvPr/>
        </p:nvSpPr>
        <p:spPr>
          <a:xfrm>
            <a:off x="5532300" y="1192250"/>
            <a:ext cx="3431400" cy="289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Lora"/>
                <a:ea typeface="Lora"/>
                <a:cs typeface="Lora"/>
                <a:sym typeface="Lora"/>
              </a:rPr>
              <a:t>The average </a:t>
            </a:r>
            <a:r>
              <a:rPr b="1" lang="en" sz="1600">
                <a:latin typeface="Lora"/>
                <a:ea typeface="Lora"/>
                <a:cs typeface="Lora"/>
                <a:sym typeface="Lora"/>
              </a:rPr>
              <a:t>adversarial</a:t>
            </a:r>
            <a:r>
              <a:rPr b="1" lang="en" sz="1600">
                <a:latin typeface="Lora"/>
                <a:ea typeface="Lora"/>
                <a:cs typeface="Lora"/>
                <a:sym typeface="Lora"/>
              </a:rPr>
              <a:t> attack accuracy of the model = 44.58%</a:t>
            </a:r>
            <a:endParaRPr b="1" sz="1600">
              <a:latin typeface="Lora"/>
              <a:ea typeface="Lora"/>
              <a:cs typeface="Lora"/>
              <a:sym typeface="Lora"/>
            </a:endParaRPr>
          </a:p>
          <a:p>
            <a:pPr indent="0" lvl="0" marL="0" rtl="0" algn="ctr">
              <a:spcBef>
                <a:spcPts val="0"/>
              </a:spcBef>
              <a:spcAft>
                <a:spcPts val="0"/>
              </a:spcAft>
              <a:buNone/>
            </a:pPr>
            <a:r>
              <a:t/>
            </a:r>
            <a:endParaRPr sz="1600">
              <a:latin typeface="Lora"/>
              <a:ea typeface="Lora"/>
              <a:cs typeface="Lora"/>
              <a:sym typeface="Lora"/>
            </a:endParaRPr>
          </a:p>
          <a:p>
            <a:pPr indent="0" lvl="0" marL="0" rtl="0" algn="ctr">
              <a:spcBef>
                <a:spcPts val="0"/>
              </a:spcBef>
              <a:spcAft>
                <a:spcPts val="0"/>
              </a:spcAft>
              <a:buNone/>
            </a:pPr>
            <a:r>
              <a:rPr lang="en" sz="1600">
                <a:latin typeface="Lora"/>
                <a:ea typeface="Lora"/>
                <a:cs typeface="Lora"/>
                <a:sym typeface="Lora"/>
              </a:rPr>
              <a:t>Only 44.58% of the generated adversarial samples are correctly classified. </a:t>
            </a:r>
            <a:endParaRPr sz="1600">
              <a:latin typeface="Lora"/>
              <a:ea typeface="Lora"/>
              <a:cs typeface="Lora"/>
              <a:sym typeface="Lora"/>
            </a:endParaRPr>
          </a:p>
          <a:p>
            <a:pPr indent="0" lvl="0" marL="0" rtl="0" algn="ctr">
              <a:spcBef>
                <a:spcPts val="0"/>
              </a:spcBef>
              <a:spcAft>
                <a:spcPts val="0"/>
              </a:spcAft>
              <a:buNone/>
            </a:pPr>
            <a:r>
              <a:t/>
            </a:r>
            <a:endParaRPr sz="1600">
              <a:latin typeface="Lora"/>
              <a:ea typeface="Lora"/>
              <a:cs typeface="Lora"/>
              <a:sym typeface="Lora"/>
            </a:endParaRPr>
          </a:p>
          <a:p>
            <a:pPr indent="0" lvl="0" marL="0" rtl="0" algn="ctr">
              <a:spcBef>
                <a:spcPts val="0"/>
              </a:spcBef>
              <a:spcAft>
                <a:spcPts val="0"/>
              </a:spcAft>
              <a:buNone/>
            </a:pPr>
            <a:r>
              <a:rPr lang="en" sz="1600">
                <a:latin typeface="Lora"/>
                <a:ea typeface="Lora"/>
                <a:cs typeface="Lora"/>
                <a:sym typeface="Lora"/>
              </a:rPr>
              <a:t>Remaining 55.42% of </a:t>
            </a:r>
            <a:r>
              <a:rPr lang="en" sz="1600">
                <a:latin typeface="Lora"/>
                <a:ea typeface="Lora"/>
                <a:cs typeface="Lora"/>
                <a:sym typeface="Lora"/>
              </a:rPr>
              <a:t>the</a:t>
            </a:r>
            <a:r>
              <a:rPr lang="en" sz="1600">
                <a:latin typeface="Lora"/>
                <a:ea typeface="Lora"/>
                <a:cs typeface="Lora"/>
                <a:sym typeface="Lora"/>
              </a:rPr>
              <a:t> generated </a:t>
            </a:r>
            <a:r>
              <a:rPr lang="en" sz="1600">
                <a:latin typeface="Lora"/>
                <a:ea typeface="Lora"/>
                <a:cs typeface="Lora"/>
                <a:sym typeface="Lora"/>
              </a:rPr>
              <a:t>samples</a:t>
            </a:r>
            <a:r>
              <a:rPr lang="en" sz="1600">
                <a:latin typeface="Lora"/>
                <a:ea typeface="Lora"/>
                <a:cs typeface="Lora"/>
                <a:sym typeface="Lora"/>
              </a:rPr>
              <a:t> are misclassified by the model due to the added perturbation. </a:t>
            </a:r>
            <a:endParaRPr sz="1600">
              <a:latin typeface="Lora"/>
              <a:ea typeface="Lora"/>
              <a:cs typeface="Lora"/>
              <a:sym typeface="L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6075"/>
            <a:ext cx="8744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0000FF"/>
                </a:solidFill>
              </a:rPr>
              <a:t>Defense 3:</a:t>
            </a:r>
            <a:r>
              <a:rPr lang="en" sz="2200">
                <a:solidFill>
                  <a:srgbClr val="0000FF"/>
                </a:solidFill>
              </a:rPr>
              <a:t> Defensive Distillation(DD) and Adversarial Training(AT)</a:t>
            </a:r>
            <a:endParaRPr sz="2200">
              <a:solidFill>
                <a:srgbClr val="0000FF"/>
              </a:solidFill>
            </a:endParaRPr>
          </a:p>
        </p:txBody>
      </p:sp>
      <p:pic>
        <p:nvPicPr>
          <p:cNvPr id="253" name="Google Shape;253;p41"/>
          <p:cNvPicPr preferRelativeResize="0"/>
          <p:nvPr/>
        </p:nvPicPr>
        <p:blipFill>
          <a:blip r:embed="rId3">
            <a:alphaModFix/>
          </a:blip>
          <a:stretch>
            <a:fillRect/>
          </a:stretch>
        </p:blipFill>
        <p:spPr>
          <a:xfrm>
            <a:off x="2430375" y="1604225"/>
            <a:ext cx="4748924" cy="1819675"/>
          </a:xfrm>
          <a:prstGeom prst="rect">
            <a:avLst/>
          </a:prstGeom>
          <a:noFill/>
          <a:ln>
            <a:noFill/>
          </a:ln>
        </p:spPr>
      </p:pic>
      <p:sp>
        <p:nvSpPr>
          <p:cNvPr id="254" name="Google Shape;254;p41"/>
          <p:cNvSpPr txBox="1"/>
          <p:nvPr/>
        </p:nvSpPr>
        <p:spPr>
          <a:xfrm>
            <a:off x="280650" y="733675"/>
            <a:ext cx="8582700" cy="4617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Lora"/>
              <a:buChar char="●"/>
            </a:pPr>
            <a:r>
              <a:rPr b="1" lang="en" sz="1600">
                <a:latin typeface="Lora"/>
                <a:ea typeface="Lora"/>
                <a:cs typeface="Lora"/>
                <a:sym typeface="Lora"/>
              </a:rPr>
              <a:t>Defensive Distillation:</a:t>
            </a:r>
            <a:endParaRPr b="1" sz="1600">
              <a:latin typeface="Lora"/>
              <a:ea typeface="Lora"/>
              <a:cs typeface="Lora"/>
              <a:sym typeface="Lora"/>
            </a:endParaRPr>
          </a:p>
          <a:p>
            <a:pPr indent="-330200" lvl="1" marL="914400" rtl="0" algn="l">
              <a:spcBef>
                <a:spcPts val="0"/>
              </a:spcBef>
              <a:spcAft>
                <a:spcPts val="0"/>
              </a:spcAft>
              <a:buSzPts val="1600"/>
              <a:buFont typeface="Lora"/>
              <a:buChar char="○"/>
            </a:pPr>
            <a:r>
              <a:rPr lang="en" sz="1600">
                <a:latin typeface="Lora"/>
                <a:ea typeface="Lora"/>
                <a:cs typeface="Lora"/>
                <a:sym typeface="Lora"/>
              </a:rPr>
              <a:t>Train the model using soft labels instead of hard labels to reduce the gradient at the boundaries. </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Adversarial Training:</a:t>
            </a:r>
            <a:endParaRPr b="1" sz="1600">
              <a:latin typeface="Lora"/>
              <a:ea typeface="Lora"/>
              <a:cs typeface="Lora"/>
              <a:sym typeface="Lora"/>
            </a:endParaRPr>
          </a:p>
          <a:p>
            <a:pPr indent="-330200" lvl="1" marL="914400" rtl="0" algn="l">
              <a:spcBef>
                <a:spcPts val="0"/>
              </a:spcBef>
              <a:spcAft>
                <a:spcPts val="0"/>
              </a:spcAft>
              <a:buSzPts val="1600"/>
              <a:buFont typeface="Lora"/>
              <a:buChar char="○"/>
            </a:pPr>
            <a:r>
              <a:rPr lang="en" sz="1600">
                <a:latin typeface="Lora"/>
                <a:ea typeface="Lora"/>
                <a:cs typeface="Lora"/>
                <a:sym typeface="Lora"/>
              </a:rPr>
              <a:t>Generate adversarial samples by attacking the model</a:t>
            </a:r>
            <a:endParaRPr sz="1600">
              <a:latin typeface="Lora"/>
              <a:ea typeface="Lora"/>
              <a:cs typeface="Lora"/>
              <a:sym typeface="Lora"/>
            </a:endParaRPr>
          </a:p>
          <a:p>
            <a:pPr indent="-330200" lvl="1" marL="914400" rtl="0" algn="l">
              <a:spcBef>
                <a:spcPts val="0"/>
              </a:spcBef>
              <a:spcAft>
                <a:spcPts val="0"/>
              </a:spcAft>
              <a:buSzPts val="1600"/>
              <a:buFont typeface="Lora"/>
              <a:buChar char="○"/>
            </a:pPr>
            <a:r>
              <a:rPr lang="en" sz="1600">
                <a:latin typeface="Lora"/>
                <a:ea typeface="Lora"/>
                <a:cs typeface="Lora"/>
                <a:sym typeface="Lora"/>
              </a:rPr>
              <a:t>Label the adversarial samples with their actual class and add them to the training dataset</a:t>
            </a:r>
            <a:endParaRPr sz="1600">
              <a:latin typeface="Lora"/>
              <a:ea typeface="Lora"/>
              <a:cs typeface="Lora"/>
              <a:sym typeface="Lora"/>
            </a:endParaRPr>
          </a:p>
          <a:p>
            <a:pPr indent="-330200" lvl="1" marL="914400" rtl="0" algn="l">
              <a:spcBef>
                <a:spcPts val="0"/>
              </a:spcBef>
              <a:spcAft>
                <a:spcPts val="0"/>
              </a:spcAft>
              <a:buSzPts val="1600"/>
              <a:buFont typeface="Lora"/>
              <a:buChar char="○"/>
            </a:pPr>
            <a:r>
              <a:rPr lang="en" sz="1600">
                <a:latin typeface="Lora"/>
                <a:ea typeface="Lora"/>
                <a:cs typeface="Lora"/>
                <a:sym typeface="Lora"/>
              </a:rPr>
              <a:t>Retrain the model with both the true data and adversarial sample with correct labels</a:t>
            </a:r>
            <a:endParaRPr sz="1600">
              <a:latin typeface="Lora"/>
              <a:ea typeface="Lora"/>
              <a:cs typeface="Lora"/>
              <a:sym typeface="Lora"/>
            </a:endParaRPr>
          </a:p>
          <a:p>
            <a:pPr indent="0" lvl="0" marL="0" rtl="0" algn="l">
              <a:spcBef>
                <a:spcPts val="0"/>
              </a:spcBef>
              <a:spcAft>
                <a:spcPts val="0"/>
              </a:spcAft>
              <a:buNone/>
            </a:pPr>
            <a:r>
              <a:rPr lang="en" sz="1600">
                <a:latin typeface="Lora"/>
                <a:ea typeface="Lora"/>
                <a:cs typeface="Lora"/>
                <a:sym typeface="Lora"/>
              </a:rPr>
              <a:t>	</a:t>
            </a:r>
            <a:endParaRPr sz="16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000000"/>
              </a:buClr>
              <a:buSzPts val="2000"/>
              <a:buAutoNum type="arabicPeriod"/>
            </a:pPr>
            <a:r>
              <a:rPr lang="en" sz="2000">
                <a:solidFill>
                  <a:srgbClr val="000000"/>
                </a:solidFill>
              </a:rPr>
              <a:t>Traditional IDS vs Federated Learning infrastructure</a:t>
            </a:r>
            <a:endParaRPr sz="2000">
              <a:solidFill>
                <a:srgbClr val="000000"/>
              </a:solidFill>
            </a:endParaRPr>
          </a:p>
          <a:p>
            <a:pPr indent="-355600" lvl="0" marL="457200" rtl="0" algn="l">
              <a:lnSpc>
                <a:spcPct val="150000"/>
              </a:lnSpc>
              <a:spcBef>
                <a:spcPts val="0"/>
              </a:spcBef>
              <a:spcAft>
                <a:spcPts val="0"/>
              </a:spcAft>
              <a:buClr>
                <a:srgbClr val="999999"/>
              </a:buClr>
              <a:buSzPts val="2000"/>
              <a:buAutoNum type="arabicPeriod"/>
            </a:pPr>
            <a:r>
              <a:rPr lang="en" sz="2000">
                <a:solidFill>
                  <a:srgbClr val="999999"/>
                </a:solidFill>
              </a:rPr>
              <a:t>Baseline Performance of FL Models</a:t>
            </a:r>
            <a:endParaRPr sz="2000">
              <a:solidFill>
                <a:srgbClr val="999999"/>
              </a:solidFill>
            </a:endParaRPr>
          </a:p>
          <a:p>
            <a:pPr indent="-355600" lvl="0" marL="457200" rtl="0" algn="l">
              <a:lnSpc>
                <a:spcPct val="150000"/>
              </a:lnSpc>
              <a:spcBef>
                <a:spcPts val="0"/>
              </a:spcBef>
              <a:spcAft>
                <a:spcPts val="0"/>
              </a:spcAft>
              <a:buClr>
                <a:srgbClr val="999999"/>
              </a:buClr>
              <a:buSzPts val="2000"/>
              <a:buAutoNum type="arabicPeriod"/>
            </a:pPr>
            <a:r>
              <a:rPr lang="en" sz="2000">
                <a:solidFill>
                  <a:srgbClr val="999999"/>
                </a:solidFill>
              </a:rPr>
              <a:t>Attacks and Defenses for FL Models</a:t>
            </a:r>
            <a:endParaRPr sz="2000">
              <a:solidFill>
                <a:srgbClr val="99999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 of DD and AT:</a:t>
            </a:r>
            <a:endParaRPr/>
          </a:p>
        </p:txBody>
      </p:sp>
      <p:pic>
        <p:nvPicPr>
          <p:cNvPr id="260" name="Google Shape;260;p42"/>
          <p:cNvPicPr preferRelativeResize="0"/>
          <p:nvPr/>
        </p:nvPicPr>
        <p:blipFill>
          <a:blip r:embed="rId3">
            <a:alphaModFix/>
          </a:blip>
          <a:stretch>
            <a:fillRect/>
          </a:stretch>
        </p:blipFill>
        <p:spPr>
          <a:xfrm>
            <a:off x="46575" y="1115075"/>
            <a:ext cx="5884124" cy="3126575"/>
          </a:xfrm>
          <a:prstGeom prst="rect">
            <a:avLst/>
          </a:prstGeom>
          <a:noFill/>
          <a:ln>
            <a:noFill/>
          </a:ln>
        </p:spPr>
      </p:pic>
      <p:sp>
        <p:nvSpPr>
          <p:cNvPr id="261" name="Google Shape;261;p42"/>
          <p:cNvSpPr txBox="1"/>
          <p:nvPr/>
        </p:nvSpPr>
        <p:spPr>
          <a:xfrm>
            <a:off x="5930700" y="672550"/>
            <a:ext cx="3018900" cy="4710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ora"/>
                <a:ea typeface="Lora"/>
                <a:cs typeface="Lora"/>
                <a:sym typeface="Lora"/>
              </a:rPr>
              <a:t>Model Classification Accuracy:</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True Model: 95.73%</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With DD: 89.32% (-6.41%)</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With AT: 95.44% (-0.29%)</a:t>
            </a:r>
            <a:endParaRPr>
              <a:latin typeface="Lora"/>
              <a:ea typeface="Lora"/>
              <a:cs typeface="Lora"/>
              <a:sym typeface="Lora"/>
            </a:endParaRPr>
          </a:p>
          <a:p>
            <a:pPr indent="0" lvl="0" marL="0" rtl="0" algn="l">
              <a:spcBef>
                <a:spcPts val="0"/>
              </a:spcBef>
              <a:spcAft>
                <a:spcPts val="0"/>
              </a:spcAft>
              <a:buNone/>
            </a:pPr>
            <a:r>
              <a:t/>
            </a:r>
            <a:endParaRPr b="1">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Adversarial Accuracy:</a:t>
            </a:r>
            <a:endParaRPr b="1">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True Model: 44.58%</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With DD: 68.93% (+24.35%)</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With AT: 69.03% (+24.45%)</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Therefore, the defense techniques improves the accuracy against adversarial sample by around 24%. </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However, the target accuracy of DD models reduces by 6% whereas the AT model almost remains the same</a:t>
            </a:r>
            <a:r>
              <a:rPr lang="en">
                <a:latin typeface="Lora"/>
                <a:ea typeface="Lora"/>
                <a:cs typeface="Lora"/>
                <a:sym typeface="Lora"/>
              </a:rPr>
              <a:t>. </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Conclusion (1), </a:t>
            </a:r>
            <a:endParaRPr/>
          </a:p>
        </p:txBody>
      </p:sp>
      <p:sp>
        <p:nvSpPr>
          <p:cNvPr id="267" name="Google Shape;26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FF0000"/>
                </a:solidFill>
              </a:rPr>
              <a:t>On IID data</a:t>
            </a:r>
            <a:r>
              <a:rPr lang="en"/>
              <a:t>, FL models achieve high performance without compromising client privacy and security. </a:t>
            </a:r>
            <a:endParaRPr/>
          </a:p>
          <a:p>
            <a:pPr indent="-342900" lvl="0" marL="457200" rtl="0" algn="l">
              <a:spcBef>
                <a:spcPts val="0"/>
              </a:spcBef>
              <a:spcAft>
                <a:spcPts val="0"/>
              </a:spcAft>
              <a:buSzPts val="1800"/>
              <a:buChar char="●"/>
            </a:pPr>
            <a:r>
              <a:rPr lang="en">
                <a:solidFill>
                  <a:srgbClr val="FF0000"/>
                </a:solidFill>
              </a:rPr>
              <a:t>On Non IID data</a:t>
            </a:r>
            <a:r>
              <a:rPr lang="en"/>
              <a:t>, FL models performance degrades, but </a:t>
            </a:r>
            <a:r>
              <a:rPr lang="en"/>
              <a:t>share valuable knowledge that can help other clients detect day-0 attacks. </a:t>
            </a:r>
            <a:endParaRPr/>
          </a:p>
          <a:p>
            <a:pPr indent="-342900" lvl="0" marL="457200" rtl="0" algn="l">
              <a:spcBef>
                <a:spcPts val="0"/>
              </a:spcBef>
              <a:spcAft>
                <a:spcPts val="0"/>
              </a:spcAft>
              <a:buSzPts val="1800"/>
              <a:buChar char="●"/>
            </a:pPr>
            <a:r>
              <a:rPr lang="en">
                <a:solidFill>
                  <a:srgbClr val="FF0000"/>
                </a:solidFill>
              </a:rPr>
              <a:t>Data and Model poisoning attacks</a:t>
            </a:r>
            <a:r>
              <a:rPr lang="en"/>
              <a:t> significantly impact the performance of the FL model as the clients are blindly trusted. </a:t>
            </a:r>
            <a:endParaRPr/>
          </a:p>
          <a:p>
            <a:pPr indent="-342900" lvl="0" marL="457200" rtl="0" algn="l">
              <a:spcBef>
                <a:spcPts val="0"/>
              </a:spcBef>
              <a:spcAft>
                <a:spcPts val="0"/>
              </a:spcAft>
              <a:buSzPts val="1800"/>
              <a:buChar char="●"/>
            </a:pPr>
            <a:r>
              <a:rPr lang="en">
                <a:solidFill>
                  <a:srgbClr val="FF0000"/>
                </a:solidFill>
              </a:rPr>
              <a:t>Using an RL based weighting DQN</a:t>
            </a:r>
            <a:r>
              <a:rPr lang="en"/>
              <a:t>, poorly performing client models can ignored and more importance can be given to the ones that perform well.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Conclusion (2), </a:t>
            </a:r>
            <a:endParaRPr/>
          </a:p>
        </p:txBody>
      </p:sp>
      <p:sp>
        <p:nvSpPr>
          <p:cNvPr id="273" name="Google Shape;27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FF0000"/>
                </a:solidFill>
              </a:rPr>
              <a:t>Privacy invasion attacks like membership inference</a:t>
            </a:r>
            <a:r>
              <a:rPr lang="en"/>
              <a:t>, exploit the over </a:t>
            </a:r>
            <a:r>
              <a:rPr lang="en"/>
              <a:t>fitting</a:t>
            </a:r>
            <a:r>
              <a:rPr lang="en"/>
              <a:t> property of the FL models to attack them. </a:t>
            </a:r>
            <a:endParaRPr/>
          </a:p>
          <a:p>
            <a:pPr indent="-342900" lvl="0" marL="457200" rtl="0" algn="l">
              <a:spcBef>
                <a:spcPts val="0"/>
              </a:spcBef>
              <a:spcAft>
                <a:spcPts val="0"/>
              </a:spcAft>
              <a:buSzPts val="1800"/>
              <a:buChar char="●"/>
            </a:pPr>
            <a:r>
              <a:rPr lang="en">
                <a:solidFill>
                  <a:srgbClr val="FF0000"/>
                </a:solidFill>
              </a:rPr>
              <a:t>Differential Privacy</a:t>
            </a:r>
            <a:r>
              <a:rPr lang="en"/>
              <a:t>, can be used to protect FL models against privacy attacks as they remove overfitting by clipping and adding noise to gradients before update. </a:t>
            </a:r>
            <a:endParaRPr/>
          </a:p>
          <a:p>
            <a:pPr indent="-342900" lvl="0" marL="457200" rtl="0" algn="l">
              <a:spcBef>
                <a:spcPts val="0"/>
              </a:spcBef>
              <a:spcAft>
                <a:spcPts val="0"/>
              </a:spcAft>
              <a:buSzPts val="1800"/>
              <a:buChar char="●"/>
            </a:pPr>
            <a:r>
              <a:rPr lang="en">
                <a:solidFill>
                  <a:srgbClr val="FF0000"/>
                </a:solidFill>
              </a:rPr>
              <a:t>Model evasion attacks(FGSM)</a:t>
            </a:r>
            <a:r>
              <a:rPr lang="en"/>
              <a:t> can impact the deployment performance of the model by generating adversarial samples on the model boundaries. </a:t>
            </a:r>
            <a:endParaRPr/>
          </a:p>
          <a:p>
            <a:pPr indent="-342900" lvl="0" marL="457200" rtl="0" algn="l">
              <a:spcBef>
                <a:spcPts val="0"/>
              </a:spcBef>
              <a:spcAft>
                <a:spcPts val="0"/>
              </a:spcAft>
              <a:buSzPts val="1800"/>
              <a:buChar char="●"/>
            </a:pPr>
            <a:r>
              <a:rPr lang="en">
                <a:solidFill>
                  <a:srgbClr val="FF0000"/>
                </a:solidFill>
              </a:rPr>
              <a:t>Defensive Distillation and Adversarial Training</a:t>
            </a:r>
            <a:r>
              <a:rPr lang="en"/>
              <a:t>, can protect models from evasion attacks by reducing the gradients </a:t>
            </a:r>
            <a:r>
              <a:rPr lang="en"/>
              <a:t>across</a:t>
            </a:r>
            <a:r>
              <a:rPr lang="en"/>
              <a:t> the boundaries but comes at the cost of model’s classification accuracy.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0" name="Google Shape;280;p45"/>
          <p:cNvPicPr preferRelativeResize="0"/>
          <p:nvPr/>
        </p:nvPicPr>
        <p:blipFill>
          <a:blip r:embed="rId3">
            <a:alphaModFix/>
          </a:blip>
          <a:stretch>
            <a:fillRect/>
          </a:stretch>
        </p:blipFill>
        <p:spPr>
          <a:xfrm>
            <a:off x="2023925" y="844450"/>
            <a:ext cx="4670474" cy="3531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References(1)</a:t>
            </a:r>
            <a:endParaRPr/>
          </a:p>
        </p:txBody>
      </p:sp>
      <p:sp>
        <p:nvSpPr>
          <p:cNvPr id="286" name="Google Shape;286;p4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250"/>
              <a:t>[1] Dapeng Man, Fanyi Zeng, Wu Yang, Miao Yu, Jiguang Lv, and Yijing Wang. Intelligent intrusion detection based on federated learning for edge-assisted internet of things. Security and Communication Networks, 2021, 2021.</a:t>
            </a:r>
            <a:endParaRPr sz="1250"/>
          </a:p>
          <a:p>
            <a:pPr indent="0" lvl="0" marL="0" rtl="0" algn="l">
              <a:lnSpc>
                <a:spcPct val="95000"/>
              </a:lnSpc>
              <a:spcBef>
                <a:spcPts val="1200"/>
              </a:spcBef>
              <a:spcAft>
                <a:spcPts val="0"/>
              </a:spcAft>
              <a:buSzPts val="275"/>
              <a:buNone/>
            </a:pPr>
            <a:r>
              <a:rPr lang="en" sz="1250"/>
              <a:t>[2] Ruijie Zhao, Yue Yin, Yong Shi, and Zhi Xue. Intelligent intrusion detection based on federated learning aided long short-term memory. Physical Communication, 42:101157, 2020.</a:t>
            </a:r>
            <a:endParaRPr sz="1250"/>
          </a:p>
          <a:p>
            <a:pPr indent="0" lvl="0" marL="0" rtl="0" algn="l">
              <a:lnSpc>
                <a:spcPct val="95000"/>
              </a:lnSpc>
              <a:spcBef>
                <a:spcPts val="1200"/>
              </a:spcBef>
              <a:spcAft>
                <a:spcPts val="0"/>
              </a:spcAft>
              <a:buSzPts val="1100"/>
              <a:buNone/>
            </a:pPr>
            <a:r>
              <a:rPr lang="en" sz="1250"/>
              <a:t>[3] Sawsan Abdul Rahman, Hanine Tout, Chamseddine Talhi, and Azzam Mourad. Internet of things intrusion detection: Centralized, on-device, or federated learning? IEEE Network, 34(6):310–317, 2020.</a:t>
            </a:r>
            <a:endParaRPr sz="1250"/>
          </a:p>
          <a:p>
            <a:pPr indent="0" lvl="0" marL="0" rtl="0" algn="l">
              <a:lnSpc>
                <a:spcPct val="95000"/>
              </a:lnSpc>
              <a:spcBef>
                <a:spcPts val="1200"/>
              </a:spcBef>
              <a:spcAft>
                <a:spcPts val="0"/>
              </a:spcAft>
              <a:buSzPts val="1100"/>
              <a:buNone/>
            </a:pPr>
            <a:r>
              <a:rPr lang="en" sz="1250"/>
              <a:t>[4] Yue Zhao, Meng Li, Liangzhen Lai, Naveen Suda, Damon Civin, and Vikas Chandra. Federated learning with non-iid data. arXiv preprint arXiv:1806.00582, 2018.</a:t>
            </a:r>
            <a:endParaRPr sz="1250"/>
          </a:p>
          <a:p>
            <a:pPr indent="0" lvl="0" marL="0" rtl="0" algn="l">
              <a:lnSpc>
                <a:spcPct val="95000"/>
              </a:lnSpc>
              <a:spcBef>
                <a:spcPts val="1200"/>
              </a:spcBef>
              <a:spcAft>
                <a:spcPts val="0"/>
              </a:spcAft>
              <a:buSzPts val="1100"/>
              <a:buNone/>
            </a:pPr>
            <a:r>
              <a:rPr lang="en" sz="1250"/>
              <a:t>[5]Valerian Rey, Pedro Miguel Sánchez Sánchez, Alberto Huertas Celdrán, Gérôme Bovet, and Martin Jaggi. Federated learning for malware detection in iot devices. arXiv preprint arXiv:2104.09994, 2021.</a:t>
            </a:r>
            <a:endParaRPr sz="1250"/>
          </a:p>
          <a:p>
            <a:pPr indent="0" lvl="0" marL="0" rtl="0" algn="l">
              <a:lnSpc>
                <a:spcPct val="95000"/>
              </a:lnSpc>
              <a:spcBef>
                <a:spcPts val="1200"/>
              </a:spcBef>
              <a:spcAft>
                <a:spcPts val="0"/>
              </a:spcAft>
              <a:buSzPts val="1100"/>
              <a:buNone/>
            </a:pPr>
            <a:r>
              <a:rPr lang="en" sz="1250"/>
              <a:t>[6] Oualid Zari, Chuan Xu, and Giovanni Neglia. Efficient passive membership inference attack in federated learning. arXiv preprint arXiv:2111.00430, 2021.</a:t>
            </a:r>
            <a:endParaRPr sz="1250"/>
          </a:p>
          <a:p>
            <a:pPr indent="0" lvl="0" marL="0" rtl="0" algn="l">
              <a:lnSpc>
                <a:spcPct val="95000"/>
              </a:lnSpc>
              <a:spcBef>
                <a:spcPts val="1200"/>
              </a:spcBef>
              <a:spcAft>
                <a:spcPts val="0"/>
              </a:spcAft>
              <a:buSzPts val="1100"/>
              <a:buNone/>
            </a:pPr>
            <a:r>
              <a:rPr lang="en" sz="1250"/>
              <a:t>[7] Milad Nasr, Reza Shokri, and Amir Houmansadr. Comprehensive privacy analysis of deep learning: Passive and active white-box inference attacks against centralized and federated learning. In 2019 IEEE symposium on security and privacy (SP), pages 739–753. IEEE, 2019.</a:t>
            </a:r>
            <a:endParaRPr sz="1250"/>
          </a:p>
          <a:p>
            <a:pPr indent="0" lvl="0" marL="0" rtl="0" algn="l">
              <a:lnSpc>
                <a:spcPct val="95000"/>
              </a:lnSpc>
              <a:spcBef>
                <a:spcPts val="1200"/>
              </a:spcBef>
              <a:spcAft>
                <a:spcPts val="0"/>
              </a:spcAft>
              <a:buSzPts val="1100"/>
              <a:buNone/>
            </a:pPr>
            <a:r>
              <a:t/>
            </a:r>
            <a:endParaRPr sz="1250"/>
          </a:p>
          <a:p>
            <a:pPr indent="0" lvl="0" marL="0" rtl="0" algn="l">
              <a:lnSpc>
                <a:spcPct val="95000"/>
              </a:lnSpc>
              <a:spcBef>
                <a:spcPts val="1200"/>
              </a:spcBef>
              <a:spcAft>
                <a:spcPts val="0"/>
              </a:spcAft>
              <a:buSzPts val="1100"/>
              <a:buNone/>
            </a:pPr>
            <a:r>
              <a:t/>
            </a:r>
            <a:endParaRPr sz="1250"/>
          </a:p>
          <a:p>
            <a:pPr indent="0" lvl="0" marL="0" rtl="0" algn="l">
              <a:lnSpc>
                <a:spcPct val="95000"/>
              </a:lnSpc>
              <a:spcBef>
                <a:spcPts val="1200"/>
              </a:spcBef>
              <a:spcAft>
                <a:spcPts val="0"/>
              </a:spcAft>
              <a:buSzPts val="1100"/>
              <a:buNone/>
            </a:pPr>
            <a:r>
              <a:t/>
            </a:r>
            <a:endParaRPr sz="1250"/>
          </a:p>
          <a:p>
            <a:pPr indent="0" lvl="0" marL="0" rtl="0" algn="l">
              <a:lnSpc>
                <a:spcPct val="95000"/>
              </a:lnSpc>
              <a:spcBef>
                <a:spcPts val="1200"/>
              </a:spcBef>
              <a:spcAft>
                <a:spcPts val="0"/>
              </a:spcAft>
              <a:buSzPts val="1100"/>
              <a:buNone/>
            </a:pPr>
            <a:r>
              <a:t/>
            </a:r>
            <a:endParaRPr sz="1250"/>
          </a:p>
          <a:p>
            <a:pPr indent="0" lvl="0" marL="0" rtl="0" algn="l">
              <a:lnSpc>
                <a:spcPct val="95000"/>
              </a:lnSpc>
              <a:spcBef>
                <a:spcPts val="1200"/>
              </a:spcBef>
              <a:spcAft>
                <a:spcPts val="0"/>
              </a:spcAft>
              <a:buClr>
                <a:schemeClr val="dk1"/>
              </a:buClr>
              <a:buSzPts val="1100"/>
              <a:buFont typeface="Arial"/>
              <a:buNone/>
            </a:pPr>
            <a:r>
              <a:t/>
            </a:r>
            <a:endParaRPr sz="1250"/>
          </a:p>
          <a:p>
            <a:pPr indent="0" lvl="0" marL="0" rtl="0" algn="l">
              <a:lnSpc>
                <a:spcPct val="95000"/>
              </a:lnSpc>
              <a:spcBef>
                <a:spcPts val="1200"/>
              </a:spcBef>
              <a:spcAft>
                <a:spcPts val="0"/>
              </a:spcAft>
              <a:buSzPts val="275"/>
              <a:buNone/>
            </a:pPr>
            <a:r>
              <a:t/>
            </a:r>
            <a:endParaRPr sz="1250"/>
          </a:p>
          <a:p>
            <a:pPr indent="0" lvl="0" marL="0" rtl="0" algn="l">
              <a:lnSpc>
                <a:spcPct val="95000"/>
              </a:lnSpc>
              <a:spcBef>
                <a:spcPts val="1200"/>
              </a:spcBef>
              <a:spcAft>
                <a:spcPts val="1200"/>
              </a:spcAft>
              <a:buSzPts val="275"/>
              <a:buNone/>
            </a:pPr>
            <a:r>
              <a:t/>
            </a:r>
            <a:endParaRPr sz="125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References(2)</a:t>
            </a:r>
            <a:endParaRPr/>
          </a:p>
        </p:txBody>
      </p:sp>
      <p:sp>
        <p:nvSpPr>
          <p:cNvPr id="292" name="Google Shape;292;p47"/>
          <p:cNvSpPr txBox="1"/>
          <p:nvPr>
            <p:ph idx="1" type="body"/>
          </p:nvPr>
        </p:nvSpPr>
        <p:spPr>
          <a:xfrm>
            <a:off x="311700" y="9308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281"/>
              <a:t>[8] Ian J Goodfellow, Jonathon Shlens, and Christian Szegedy. Explaining and harnessing adversarial examples. arXiv preprint arXiv:1412.6572, 2014.</a:t>
            </a:r>
            <a:endParaRPr sz="1281"/>
          </a:p>
          <a:p>
            <a:pPr indent="0" lvl="0" marL="0" rtl="0" algn="l">
              <a:lnSpc>
                <a:spcPct val="95000"/>
              </a:lnSpc>
              <a:spcBef>
                <a:spcPts val="1200"/>
              </a:spcBef>
              <a:spcAft>
                <a:spcPts val="0"/>
              </a:spcAft>
              <a:buSzPts val="688"/>
              <a:buNone/>
            </a:pPr>
            <a:r>
              <a:rPr lang="en" sz="1281"/>
              <a:t>[9] Sannara Ek, François Portet, Philippe Lalanda, and German Vega. Evaluation of federated learning aggregation algorithms: application to human activity recognition. In Adjunct Proceedings of the 2020 ACM International Joint Conference on Pervasive and Ubiquitous Computing and Proceedings of the 2020 ACM International Symposium on Wearable Computers, pages 638–643, 2020.</a:t>
            </a:r>
            <a:endParaRPr sz="1281"/>
          </a:p>
          <a:p>
            <a:pPr indent="0" lvl="0" marL="0" rtl="0" algn="l">
              <a:lnSpc>
                <a:spcPct val="95000"/>
              </a:lnSpc>
              <a:spcBef>
                <a:spcPts val="1200"/>
              </a:spcBef>
              <a:spcAft>
                <a:spcPts val="0"/>
              </a:spcAft>
              <a:buSzPts val="688"/>
              <a:buNone/>
            </a:pPr>
            <a:r>
              <a:rPr lang="en" sz="1281"/>
              <a:t>[10] Thore Graepel, Kristin Lauter, and Michael Naehrig. Ml confidential: Machine learning on encrypted data. In International Conference on Information Security and Cryptology, pages 1–21. Springer, 2012.</a:t>
            </a:r>
            <a:endParaRPr sz="1281"/>
          </a:p>
          <a:p>
            <a:pPr indent="0" lvl="0" marL="0" rtl="0" algn="l">
              <a:lnSpc>
                <a:spcPct val="95000"/>
              </a:lnSpc>
              <a:spcBef>
                <a:spcPts val="1200"/>
              </a:spcBef>
              <a:spcAft>
                <a:spcPts val="0"/>
              </a:spcAft>
              <a:buSzPts val="688"/>
              <a:buNone/>
            </a:pPr>
            <a:r>
              <a:rPr lang="en" sz="1281"/>
              <a:t>[1</a:t>
            </a:r>
            <a:r>
              <a:rPr lang="en" sz="1281"/>
              <a:t>1</a:t>
            </a:r>
            <a:r>
              <a:rPr lang="en" sz="1281"/>
              <a:t>] Martin Abadi, Andy Chu, Ian Goodfellow, H Brendan McMahan, Ilya Mironov, Kunal Talwar, and Li Zhang. Deep learning with differential privacy. In Proceedings of the 2016 ACM SIGSAC conference on computer and communications security, pages 308–318, 2016.</a:t>
            </a:r>
            <a:endParaRPr sz="1281"/>
          </a:p>
          <a:p>
            <a:pPr indent="0" lvl="0" marL="0" rtl="0" algn="l">
              <a:lnSpc>
                <a:spcPct val="95000"/>
              </a:lnSpc>
              <a:spcBef>
                <a:spcPts val="1200"/>
              </a:spcBef>
              <a:spcAft>
                <a:spcPts val="0"/>
              </a:spcAft>
              <a:buSzPts val="688"/>
              <a:buNone/>
            </a:pPr>
            <a:r>
              <a:rPr lang="en" sz="1281"/>
              <a:t>[12] Nicolas Papernot, Patrick McDaniel, Xi Wu, Somesh Jha, and Ananthram Swami. Distillation as a defense to adversarial perturbations against deep neural networks. In 2016 IEEE symposium on security and privacy (SP), pages 582–597. IEEE, 2016.</a:t>
            </a:r>
            <a:endParaRPr sz="1281"/>
          </a:p>
          <a:p>
            <a:pPr indent="0" lvl="0" marL="0" rtl="0" algn="l">
              <a:lnSpc>
                <a:spcPct val="95000"/>
              </a:lnSpc>
              <a:spcBef>
                <a:spcPts val="1200"/>
              </a:spcBef>
              <a:spcAft>
                <a:spcPts val="0"/>
              </a:spcAft>
              <a:buSzPts val="688"/>
              <a:buNone/>
            </a:pPr>
            <a:r>
              <a:t/>
            </a:r>
            <a:endParaRPr sz="1281"/>
          </a:p>
          <a:p>
            <a:pPr indent="0" lvl="0" marL="0" rtl="0" algn="l">
              <a:lnSpc>
                <a:spcPct val="95000"/>
              </a:lnSpc>
              <a:spcBef>
                <a:spcPts val="1200"/>
              </a:spcBef>
              <a:spcAft>
                <a:spcPts val="0"/>
              </a:spcAft>
              <a:buSzPts val="688"/>
              <a:buNone/>
            </a:pPr>
            <a:r>
              <a:t/>
            </a:r>
            <a:endParaRPr sz="1281"/>
          </a:p>
          <a:p>
            <a:pPr indent="0" lvl="0" marL="0" rtl="0" algn="l">
              <a:lnSpc>
                <a:spcPct val="95000"/>
              </a:lnSpc>
              <a:spcBef>
                <a:spcPts val="1200"/>
              </a:spcBef>
              <a:spcAft>
                <a:spcPts val="0"/>
              </a:spcAft>
              <a:buSzPts val="688"/>
              <a:buNone/>
            </a:pPr>
            <a:r>
              <a:t/>
            </a:r>
            <a:endParaRPr sz="1281"/>
          </a:p>
          <a:p>
            <a:pPr indent="0" lvl="0" marL="0" rtl="0" algn="l">
              <a:lnSpc>
                <a:spcPct val="95000"/>
              </a:lnSpc>
              <a:spcBef>
                <a:spcPts val="1200"/>
              </a:spcBef>
              <a:spcAft>
                <a:spcPts val="0"/>
              </a:spcAft>
              <a:buClr>
                <a:schemeClr val="dk1"/>
              </a:buClr>
              <a:buSzPts val="688"/>
              <a:buFont typeface="Arial"/>
              <a:buNone/>
            </a:pPr>
            <a:r>
              <a:t/>
            </a:r>
            <a:endParaRPr sz="1281"/>
          </a:p>
          <a:p>
            <a:pPr indent="0" lvl="0" marL="0" rtl="0" algn="l">
              <a:lnSpc>
                <a:spcPct val="95000"/>
              </a:lnSpc>
              <a:spcBef>
                <a:spcPts val="1200"/>
              </a:spcBef>
              <a:spcAft>
                <a:spcPts val="1200"/>
              </a:spcAft>
              <a:buSzPts val="688"/>
              <a:buNone/>
            </a:pPr>
            <a:r>
              <a:t/>
            </a:r>
            <a:endParaRPr sz="128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Traditional IDS Systems</a:t>
            </a:r>
            <a:endParaRPr/>
          </a:p>
        </p:txBody>
      </p:sp>
      <p:sp>
        <p:nvSpPr>
          <p:cNvPr id="76" name="Google Shape;76;p16"/>
          <p:cNvSpPr txBox="1"/>
          <p:nvPr>
            <p:ph idx="1" type="body"/>
          </p:nvPr>
        </p:nvSpPr>
        <p:spPr>
          <a:xfrm>
            <a:off x="360550" y="3615350"/>
            <a:ext cx="8104800" cy="1374000"/>
          </a:xfrm>
          <a:prstGeom prst="rect">
            <a:avLst/>
          </a:prstGeom>
        </p:spPr>
        <p:txBody>
          <a:bodyPr anchorCtr="0" anchor="t" bIns="91425" lIns="91425" spcFirstLastPara="1" rIns="91425" wrap="square" tIns="91425">
            <a:noAutofit/>
          </a:bodyPr>
          <a:lstStyle/>
          <a:p>
            <a:pPr indent="-359727" lvl="0" marL="457200" rtl="0" algn="l">
              <a:lnSpc>
                <a:spcPct val="150000"/>
              </a:lnSpc>
              <a:spcBef>
                <a:spcPts val="0"/>
              </a:spcBef>
              <a:spcAft>
                <a:spcPts val="0"/>
              </a:spcAft>
              <a:buSzPts val="2065"/>
              <a:buChar char="●"/>
            </a:pPr>
            <a:r>
              <a:rPr lang="en" sz="2065"/>
              <a:t>Monitored and Controlled by a central server</a:t>
            </a:r>
            <a:endParaRPr sz="2065"/>
          </a:p>
          <a:p>
            <a:pPr indent="-359727" lvl="0" marL="457200" rtl="0" algn="l">
              <a:lnSpc>
                <a:spcPct val="150000"/>
              </a:lnSpc>
              <a:spcBef>
                <a:spcPts val="0"/>
              </a:spcBef>
              <a:spcAft>
                <a:spcPts val="0"/>
              </a:spcAft>
              <a:buSzPts val="2065"/>
              <a:buChar char="●"/>
            </a:pPr>
            <a:r>
              <a:rPr lang="en" sz="2065"/>
              <a:t>All distributed units share their data with the central server</a:t>
            </a:r>
            <a:endParaRPr sz="2065"/>
          </a:p>
          <a:p>
            <a:pPr indent="-359727" lvl="0" marL="457200" rtl="0" algn="l">
              <a:lnSpc>
                <a:spcPct val="150000"/>
              </a:lnSpc>
              <a:spcBef>
                <a:spcPts val="0"/>
              </a:spcBef>
              <a:spcAft>
                <a:spcPts val="0"/>
              </a:spcAft>
              <a:buSzPts val="2065"/>
              <a:buChar char="●"/>
            </a:pPr>
            <a:r>
              <a:rPr lang="en" sz="2065"/>
              <a:t>Data processed and analyzed at the central server</a:t>
            </a:r>
            <a:endParaRPr sz="2065"/>
          </a:p>
          <a:p>
            <a:pPr indent="0" lvl="0" marL="0" rtl="0" algn="l">
              <a:lnSpc>
                <a:spcPct val="150000"/>
              </a:lnSpc>
              <a:spcBef>
                <a:spcPts val="1200"/>
              </a:spcBef>
              <a:spcAft>
                <a:spcPts val="1200"/>
              </a:spcAft>
              <a:buSzPts val="1018"/>
              <a:buNone/>
            </a:pPr>
            <a:r>
              <a:t/>
            </a:r>
            <a:endParaRPr sz="2065"/>
          </a:p>
        </p:txBody>
      </p:sp>
      <p:pic>
        <p:nvPicPr>
          <p:cNvPr id="77" name="Google Shape;77;p16"/>
          <p:cNvPicPr preferRelativeResize="0"/>
          <p:nvPr/>
        </p:nvPicPr>
        <p:blipFill>
          <a:blip r:embed="rId3">
            <a:alphaModFix/>
          </a:blip>
          <a:stretch>
            <a:fillRect/>
          </a:stretch>
        </p:blipFill>
        <p:spPr>
          <a:xfrm>
            <a:off x="4389774" y="1066800"/>
            <a:ext cx="3801276" cy="2279275"/>
          </a:xfrm>
          <a:prstGeom prst="rect">
            <a:avLst/>
          </a:prstGeom>
          <a:noFill/>
          <a:ln cap="flat" cmpd="sng" w="9525">
            <a:solidFill>
              <a:schemeClr val="dk2"/>
            </a:solidFill>
            <a:prstDash val="solid"/>
            <a:round/>
            <a:headEnd len="sm" w="sm" type="none"/>
            <a:tailEnd len="sm" w="sm" type="none"/>
          </a:ln>
        </p:spPr>
      </p:pic>
      <p:pic>
        <p:nvPicPr>
          <p:cNvPr id="78" name="Google Shape;78;p16"/>
          <p:cNvPicPr preferRelativeResize="0"/>
          <p:nvPr/>
        </p:nvPicPr>
        <p:blipFill>
          <a:blip r:embed="rId4">
            <a:alphaModFix/>
          </a:blip>
          <a:stretch>
            <a:fillRect/>
          </a:stretch>
        </p:blipFill>
        <p:spPr>
          <a:xfrm>
            <a:off x="1107050" y="800275"/>
            <a:ext cx="2794150" cy="2633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Drawbacks of Traditional IDS</a:t>
            </a:r>
            <a:endParaRPr/>
          </a:p>
        </p:txBody>
      </p:sp>
      <p:sp>
        <p:nvSpPr>
          <p:cNvPr id="84" name="Google Shape;84;p17"/>
          <p:cNvSpPr txBox="1"/>
          <p:nvPr>
            <p:ph idx="1" type="body"/>
          </p:nvPr>
        </p:nvSpPr>
        <p:spPr>
          <a:xfrm>
            <a:off x="380200" y="681850"/>
            <a:ext cx="8520600" cy="3328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100"/>
          </a:p>
          <a:p>
            <a:pPr indent="-361950" lvl="0" marL="457200" rtl="0" algn="l">
              <a:lnSpc>
                <a:spcPct val="150000"/>
              </a:lnSpc>
              <a:spcBef>
                <a:spcPts val="1200"/>
              </a:spcBef>
              <a:spcAft>
                <a:spcPts val="0"/>
              </a:spcAft>
              <a:buClr>
                <a:srgbClr val="FF0000"/>
              </a:buClr>
              <a:buSzPts val="2100"/>
              <a:buChar char="●"/>
            </a:pPr>
            <a:r>
              <a:rPr lang="en" sz="2100">
                <a:solidFill>
                  <a:srgbClr val="FF0000"/>
                </a:solidFill>
              </a:rPr>
              <a:t>Lack of Privacy and Security  </a:t>
            </a:r>
            <a:endParaRPr sz="1700">
              <a:solidFill>
                <a:srgbClr val="0000FF"/>
              </a:solidFill>
            </a:endParaRPr>
          </a:p>
          <a:p>
            <a:pPr indent="-361950" lvl="0" marL="457200" rtl="0" algn="l">
              <a:lnSpc>
                <a:spcPct val="150000"/>
              </a:lnSpc>
              <a:spcBef>
                <a:spcPts val="0"/>
              </a:spcBef>
              <a:spcAft>
                <a:spcPts val="0"/>
              </a:spcAft>
              <a:buClr>
                <a:srgbClr val="FF0000"/>
              </a:buClr>
              <a:buSzPts val="2100"/>
              <a:buChar char="●"/>
            </a:pPr>
            <a:r>
              <a:rPr lang="en" sz="2100">
                <a:solidFill>
                  <a:srgbClr val="FF0000"/>
                </a:solidFill>
              </a:rPr>
              <a:t>Large storage and high computational power required</a:t>
            </a:r>
            <a:endParaRPr sz="1700">
              <a:solidFill>
                <a:srgbClr val="0000FF"/>
              </a:solidFill>
            </a:endParaRPr>
          </a:p>
          <a:p>
            <a:pPr indent="-361950" lvl="0" marL="457200" rtl="0" algn="l">
              <a:lnSpc>
                <a:spcPct val="150000"/>
              </a:lnSpc>
              <a:spcBef>
                <a:spcPts val="0"/>
              </a:spcBef>
              <a:spcAft>
                <a:spcPts val="0"/>
              </a:spcAft>
              <a:buClr>
                <a:srgbClr val="FF0000"/>
              </a:buClr>
              <a:buSzPts val="2100"/>
              <a:buChar char="●"/>
            </a:pPr>
            <a:r>
              <a:rPr lang="en" sz="2100">
                <a:solidFill>
                  <a:srgbClr val="FF0000"/>
                </a:solidFill>
              </a:rPr>
              <a:t>Single point of failure</a:t>
            </a:r>
            <a:endParaRPr sz="1700">
              <a:solidFill>
                <a:srgbClr val="0000FF"/>
              </a:solidFill>
            </a:endParaRPr>
          </a:p>
          <a:p>
            <a:pPr indent="0" lvl="0" marL="0" rtl="0" algn="l">
              <a:lnSpc>
                <a:spcPct val="150000"/>
              </a:lnSpc>
              <a:spcBef>
                <a:spcPts val="1200"/>
              </a:spcBef>
              <a:spcAft>
                <a:spcPts val="1200"/>
              </a:spcAft>
              <a:buNone/>
            </a:pPr>
            <a:r>
              <a:t/>
            </a:r>
            <a:endParaRPr sz="17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Federated Learning Models</a:t>
            </a:r>
            <a:endParaRPr/>
          </a:p>
        </p:txBody>
      </p:sp>
      <p:sp>
        <p:nvSpPr>
          <p:cNvPr id="90" name="Google Shape;90;p18"/>
          <p:cNvSpPr txBox="1"/>
          <p:nvPr/>
        </p:nvSpPr>
        <p:spPr>
          <a:xfrm>
            <a:off x="6098825" y="901775"/>
            <a:ext cx="2961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Step 1:</a:t>
            </a:r>
            <a:r>
              <a:rPr lang="en">
                <a:latin typeface="Lora"/>
                <a:ea typeface="Lora"/>
                <a:cs typeface="Lora"/>
                <a:sym typeface="Lora"/>
              </a:rPr>
              <a:t> Server Sends Models(with random initial weights) to the users </a:t>
            </a:r>
            <a:r>
              <a:rPr lang="en">
                <a:latin typeface="Lora"/>
                <a:ea typeface="Lora"/>
                <a:cs typeface="Lora"/>
                <a:sym typeface="Lora"/>
              </a:rPr>
              <a:t>and</a:t>
            </a:r>
            <a:r>
              <a:rPr lang="en">
                <a:latin typeface="Lora"/>
                <a:ea typeface="Lora"/>
                <a:cs typeface="Lora"/>
                <a:sym typeface="Lora"/>
              </a:rPr>
              <a:t> they train the model with local data</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b="1" lang="en">
                <a:latin typeface="Lora"/>
                <a:ea typeface="Lora"/>
                <a:cs typeface="Lora"/>
                <a:sym typeface="Lora"/>
              </a:rPr>
              <a:t>Step 2: </a:t>
            </a:r>
            <a:r>
              <a:rPr lang="en">
                <a:latin typeface="Lora"/>
                <a:ea typeface="Lora"/>
                <a:cs typeface="Lora"/>
                <a:sym typeface="Lora"/>
              </a:rPr>
              <a:t>Users </a:t>
            </a:r>
            <a:r>
              <a:rPr lang="en">
                <a:latin typeface="Lora"/>
                <a:ea typeface="Lora"/>
                <a:cs typeface="Lora"/>
                <a:sym typeface="Lora"/>
              </a:rPr>
              <a:t>share the updated model with the server</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b="1" lang="en">
                <a:latin typeface="Lora"/>
                <a:ea typeface="Lora"/>
                <a:cs typeface="Lora"/>
                <a:sym typeface="Lora"/>
              </a:rPr>
              <a:t>Step 3: </a:t>
            </a:r>
            <a:r>
              <a:rPr lang="en">
                <a:latin typeface="Lora"/>
                <a:ea typeface="Lora"/>
                <a:cs typeface="Lora"/>
                <a:sym typeface="Lora"/>
              </a:rPr>
              <a:t>The Server aggregates the user models and creates a final mode</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lang="en">
                <a:latin typeface="Lora"/>
                <a:ea typeface="Lora"/>
                <a:cs typeface="Lora"/>
                <a:sym typeface="Lora"/>
              </a:rPr>
              <a:t>Step 4: The aggregated model is shared with the users. </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lang="en">
                <a:latin typeface="Lora"/>
                <a:ea typeface="Lora"/>
                <a:cs typeface="Lora"/>
                <a:sym typeface="Lora"/>
              </a:rPr>
              <a:t>Repeat Steps 1-4 till the model performance converges</a:t>
            </a:r>
            <a:endParaRPr>
              <a:latin typeface="Lora"/>
              <a:ea typeface="Lora"/>
              <a:cs typeface="Lora"/>
              <a:sym typeface="Lora"/>
            </a:endParaRPr>
          </a:p>
        </p:txBody>
      </p:sp>
      <p:pic>
        <p:nvPicPr>
          <p:cNvPr id="91" name="Google Shape;91;p18"/>
          <p:cNvPicPr preferRelativeResize="0"/>
          <p:nvPr/>
        </p:nvPicPr>
        <p:blipFill>
          <a:blip r:embed="rId3">
            <a:alphaModFix/>
          </a:blip>
          <a:stretch>
            <a:fillRect/>
          </a:stretch>
        </p:blipFill>
        <p:spPr>
          <a:xfrm>
            <a:off x="580375" y="778850"/>
            <a:ext cx="4817747" cy="4219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does FL solve this problem?</a:t>
            </a:r>
            <a:endParaRPr/>
          </a:p>
        </p:txBody>
      </p:sp>
      <p:sp>
        <p:nvSpPr>
          <p:cNvPr id="97" name="Google Shape;97;p19"/>
          <p:cNvSpPr txBox="1"/>
          <p:nvPr>
            <p:ph idx="1" type="body"/>
          </p:nvPr>
        </p:nvSpPr>
        <p:spPr>
          <a:xfrm>
            <a:off x="380200" y="681850"/>
            <a:ext cx="8520600" cy="33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361950" lvl="0" marL="457200" rtl="0" algn="l">
              <a:spcBef>
                <a:spcPts val="1200"/>
              </a:spcBef>
              <a:spcAft>
                <a:spcPts val="0"/>
              </a:spcAft>
              <a:buClr>
                <a:srgbClr val="FF0000"/>
              </a:buClr>
              <a:buSzPts val="2100"/>
              <a:buChar char="●"/>
            </a:pPr>
            <a:r>
              <a:rPr lang="en" sz="2100">
                <a:solidFill>
                  <a:srgbClr val="FF0000"/>
                </a:solidFill>
              </a:rPr>
              <a:t>Lack of Privacy and Security  </a:t>
            </a:r>
            <a:endParaRPr sz="2100">
              <a:solidFill>
                <a:srgbClr val="FF0000"/>
              </a:solidFill>
            </a:endParaRPr>
          </a:p>
          <a:p>
            <a:pPr indent="-336550" lvl="1" marL="914400" rtl="0" algn="l">
              <a:spcBef>
                <a:spcPts val="0"/>
              </a:spcBef>
              <a:spcAft>
                <a:spcPts val="0"/>
              </a:spcAft>
              <a:buClr>
                <a:srgbClr val="0000FF"/>
              </a:buClr>
              <a:buSzPts val="1700"/>
              <a:buChar char="○"/>
            </a:pPr>
            <a:r>
              <a:rPr lang="en" sz="1700">
                <a:solidFill>
                  <a:srgbClr val="0000FF"/>
                </a:solidFill>
              </a:rPr>
              <a:t>Don’t need to upload any private information to a central server </a:t>
            </a:r>
            <a:endParaRPr sz="1700">
              <a:solidFill>
                <a:srgbClr val="0000FF"/>
              </a:solidFill>
            </a:endParaRPr>
          </a:p>
          <a:p>
            <a:pPr indent="-336550" lvl="1" marL="914400" rtl="0" algn="l">
              <a:spcBef>
                <a:spcPts val="0"/>
              </a:spcBef>
              <a:spcAft>
                <a:spcPts val="0"/>
              </a:spcAft>
              <a:buClr>
                <a:srgbClr val="0000FF"/>
              </a:buClr>
              <a:buSzPts val="1700"/>
              <a:buChar char="○"/>
            </a:pPr>
            <a:r>
              <a:rPr lang="en" sz="1700">
                <a:solidFill>
                  <a:srgbClr val="0000FF"/>
                </a:solidFill>
              </a:rPr>
              <a:t>Models are shared instead of data</a:t>
            </a:r>
            <a:endParaRPr sz="1700">
              <a:solidFill>
                <a:srgbClr val="0000FF"/>
              </a:solidFill>
            </a:endParaRPr>
          </a:p>
          <a:p>
            <a:pPr indent="-361950" lvl="0" marL="457200" rtl="0" algn="l">
              <a:spcBef>
                <a:spcPts val="0"/>
              </a:spcBef>
              <a:spcAft>
                <a:spcPts val="0"/>
              </a:spcAft>
              <a:buClr>
                <a:srgbClr val="FF0000"/>
              </a:buClr>
              <a:buSzPts val="2100"/>
              <a:buChar char="●"/>
            </a:pPr>
            <a:r>
              <a:rPr lang="en" sz="2100">
                <a:solidFill>
                  <a:srgbClr val="FF0000"/>
                </a:solidFill>
              </a:rPr>
              <a:t>Large storage and high computational power required</a:t>
            </a:r>
            <a:endParaRPr sz="2100">
              <a:solidFill>
                <a:srgbClr val="FF0000"/>
              </a:solidFill>
            </a:endParaRPr>
          </a:p>
          <a:p>
            <a:pPr indent="-336550" lvl="1" marL="914400" rtl="0" algn="l">
              <a:spcBef>
                <a:spcPts val="0"/>
              </a:spcBef>
              <a:spcAft>
                <a:spcPts val="0"/>
              </a:spcAft>
              <a:buClr>
                <a:srgbClr val="0000FF"/>
              </a:buClr>
              <a:buSzPts val="1700"/>
              <a:buChar char="○"/>
            </a:pPr>
            <a:r>
              <a:rPr lang="en" sz="1700">
                <a:solidFill>
                  <a:srgbClr val="0000FF"/>
                </a:solidFill>
              </a:rPr>
              <a:t>Uses distributed training to minimize the requirements </a:t>
            </a:r>
            <a:endParaRPr sz="1700">
              <a:solidFill>
                <a:srgbClr val="0000FF"/>
              </a:solidFill>
            </a:endParaRPr>
          </a:p>
          <a:p>
            <a:pPr indent="-336550" lvl="1" marL="914400" rtl="0" algn="l">
              <a:spcBef>
                <a:spcPts val="0"/>
              </a:spcBef>
              <a:spcAft>
                <a:spcPts val="0"/>
              </a:spcAft>
              <a:buClr>
                <a:srgbClr val="0000FF"/>
              </a:buClr>
              <a:buSzPts val="1700"/>
              <a:buChar char="○"/>
            </a:pPr>
            <a:r>
              <a:rPr lang="en" sz="1700">
                <a:solidFill>
                  <a:srgbClr val="0000FF"/>
                </a:solidFill>
              </a:rPr>
              <a:t>Ex: Mobile phones can be used for training the models</a:t>
            </a:r>
            <a:endParaRPr sz="1700">
              <a:solidFill>
                <a:srgbClr val="0000FF"/>
              </a:solidFill>
            </a:endParaRPr>
          </a:p>
          <a:p>
            <a:pPr indent="-361950" lvl="0" marL="457200" rtl="0" algn="l">
              <a:spcBef>
                <a:spcPts val="0"/>
              </a:spcBef>
              <a:spcAft>
                <a:spcPts val="0"/>
              </a:spcAft>
              <a:buClr>
                <a:srgbClr val="FF0000"/>
              </a:buClr>
              <a:buSzPts val="2100"/>
              <a:buChar char="●"/>
            </a:pPr>
            <a:r>
              <a:rPr lang="en" sz="2100">
                <a:solidFill>
                  <a:srgbClr val="FF0000"/>
                </a:solidFill>
              </a:rPr>
              <a:t>Single point of failure</a:t>
            </a:r>
            <a:endParaRPr sz="2100">
              <a:solidFill>
                <a:srgbClr val="FF0000"/>
              </a:solidFill>
            </a:endParaRPr>
          </a:p>
          <a:p>
            <a:pPr indent="-336550" lvl="1" marL="914400" rtl="0" algn="l">
              <a:spcBef>
                <a:spcPts val="0"/>
              </a:spcBef>
              <a:spcAft>
                <a:spcPts val="0"/>
              </a:spcAft>
              <a:buClr>
                <a:srgbClr val="0000FF"/>
              </a:buClr>
              <a:buSzPts val="1700"/>
              <a:buChar char="○"/>
            </a:pPr>
            <a:r>
              <a:rPr lang="en" sz="1700">
                <a:solidFill>
                  <a:srgbClr val="0000FF"/>
                </a:solidFill>
              </a:rPr>
              <a:t>Due to the decentralized nature of the FL training process, different subsets of clients can be used for the update process.</a:t>
            </a:r>
            <a:endParaRPr sz="1700">
              <a:solidFill>
                <a:srgbClr val="0000FF"/>
              </a:solidFill>
            </a:endParaRPr>
          </a:p>
          <a:p>
            <a:pPr indent="0" lvl="0" marL="0" rtl="0" algn="l">
              <a:spcBef>
                <a:spcPts val="1200"/>
              </a:spcBef>
              <a:spcAft>
                <a:spcPts val="1200"/>
              </a:spcAft>
              <a:buNone/>
            </a:pPr>
            <a:r>
              <a:t/>
            </a:r>
            <a:endParaRPr sz="17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Works and Our Contributions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0000"/>
              </a:buClr>
              <a:buSzPts val="1800"/>
              <a:buChar char="●"/>
            </a:pPr>
            <a:r>
              <a:rPr lang="en">
                <a:solidFill>
                  <a:srgbClr val="FF0000"/>
                </a:solidFill>
              </a:rPr>
              <a:t>Most research works on IDS focus on improving the accuracy and reducing the false positive rates of the models. </a:t>
            </a:r>
            <a:endParaRPr>
              <a:solidFill>
                <a:srgbClr val="FF0000"/>
              </a:solidFill>
            </a:endParaRPr>
          </a:p>
          <a:p>
            <a:pPr indent="-342900" lvl="1" marL="914400" rtl="0" algn="l">
              <a:spcBef>
                <a:spcPts val="0"/>
              </a:spcBef>
              <a:spcAft>
                <a:spcPts val="0"/>
              </a:spcAft>
              <a:buClr>
                <a:srgbClr val="0000FF"/>
              </a:buClr>
              <a:buSzPts val="1800"/>
              <a:buChar char="○"/>
            </a:pPr>
            <a:r>
              <a:rPr lang="en" sz="1800">
                <a:solidFill>
                  <a:srgbClr val="0000FF"/>
                </a:solidFill>
              </a:rPr>
              <a:t>We focus on the privacy and security aspects of IDS models using FL.</a:t>
            </a:r>
            <a:endParaRPr sz="1800">
              <a:solidFill>
                <a:srgbClr val="0000FF"/>
              </a:solidFill>
            </a:endParaRPr>
          </a:p>
          <a:p>
            <a:pPr indent="0" lvl="0" marL="914400" rtl="0" algn="l">
              <a:spcBef>
                <a:spcPts val="1200"/>
              </a:spcBef>
              <a:spcAft>
                <a:spcPts val="0"/>
              </a:spcAft>
              <a:buNone/>
            </a:pPr>
            <a:r>
              <a:rPr lang="en" sz="1800"/>
              <a:t> </a:t>
            </a:r>
            <a:endParaRPr sz="1800"/>
          </a:p>
          <a:p>
            <a:pPr indent="-342900" lvl="0" marL="457200" rtl="0" algn="l">
              <a:spcBef>
                <a:spcPts val="1200"/>
              </a:spcBef>
              <a:spcAft>
                <a:spcPts val="0"/>
              </a:spcAft>
              <a:buClr>
                <a:srgbClr val="FF0000"/>
              </a:buClr>
              <a:buSzPts val="1800"/>
              <a:buChar char="●"/>
            </a:pPr>
            <a:r>
              <a:rPr lang="en">
                <a:solidFill>
                  <a:srgbClr val="FF0000"/>
                </a:solidFill>
              </a:rPr>
              <a:t>There exist few research works on FL for IDS, but they don’t analyze the robustness of the models against various attacks and defenses. </a:t>
            </a:r>
            <a:endParaRPr>
              <a:solidFill>
                <a:srgbClr val="FF0000"/>
              </a:solidFill>
            </a:endParaRPr>
          </a:p>
          <a:p>
            <a:pPr indent="-342900" lvl="1" marL="914400" rtl="0" algn="l">
              <a:spcBef>
                <a:spcPts val="0"/>
              </a:spcBef>
              <a:spcAft>
                <a:spcPts val="0"/>
              </a:spcAft>
              <a:buClr>
                <a:srgbClr val="0000FF"/>
              </a:buClr>
              <a:buSzPts val="1800"/>
              <a:buChar char="○"/>
            </a:pPr>
            <a:r>
              <a:rPr lang="en" sz="1800">
                <a:solidFill>
                  <a:srgbClr val="0000FF"/>
                </a:solidFill>
              </a:rPr>
              <a:t>We empirically analyze impact of various attacks on the FL model and evaluate the potential of various defenses. </a:t>
            </a:r>
            <a:endParaRPr sz="18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60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999999"/>
              </a:buClr>
              <a:buSzPts val="2000"/>
              <a:buAutoNum type="arabicPeriod"/>
            </a:pPr>
            <a:r>
              <a:rPr lang="en" sz="2000">
                <a:solidFill>
                  <a:srgbClr val="999999"/>
                </a:solidFill>
              </a:rPr>
              <a:t>Traditional IDS vs Federated Learning infrastructure</a:t>
            </a:r>
            <a:endParaRPr sz="2000">
              <a:solidFill>
                <a:srgbClr val="999999"/>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Baseline Performance of FL Models</a:t>
            </a:r>
            <a:endParaRPr sz="2000">
              <a:solidFill>
                <a:srgbClr val="000000"/>
              </a:solidFill>
            </a:endParaRPr>
          </a:p>
          <a:p>
            <a:pPr indent="-355600" lvl="0" marL="457200" rtl="0" algn="l">
              <a:spcBef>
                <a:spcPts val="0"/>
              </a:spcBef>
              <a:spcAft>
                <a:spcPts val="0"/>
              </a:spcAft>
              <a:buClr>
                <a:srgbClr val="999999"/>
              </a:buClr>
              <a:buSzPts val="2000"/>
              <a:buAutoNum type="arabicPeriod"/>
            </a:pPr>
            <a:r>
              <a:rPr lang="en" sz="2000">
                <a:solidFill>
                  <a:srgbClr val="999999"/>
                </a:solidFill>
              </a:rPr>
              <a:t>Attacks and Defenses for FL Models</a:t>
            </a:r>
            <a:endParaRPr sz="20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