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9" r:id="rId1"/>
  </p:sldMasterIdLst>
  <p:sldIdLst>
    <p:sldId id="256" r:id="rId2"/>
    <p:sldId id="257" r:id="rId3"/>
    <p:sldId id="264" r:id="rId4"/>
    <p:sldId id="265" r:id="rId5"/>
    <p:sldId id="266" r:id="rId6"/>
    <p:sldId id="267" r:id="rId7"/>
    <p:sldId id="268" r:id="rId8"/>
    <p:sldId id="271" r:id="rId9"/>
    <p:sldId id="272" r:id="rId10"/>
    <p:sldId id="269" r:id="rId11"/>
    <p:sldId id="270" r:id="rId12"/>
    <p:sldId id="263" r:id="rId13"/>
    <p:sldId id="262" r:id="rId14"/>
  </p:sldIdLst>
  <p:sldSz cx="9144000" cy="5143500" type="screen16x9"/>
  <p:notesSz cx="9144000" cy="5143500"/>
  <p:embeddedFontLst>
    <p:embeddedFont>
      <p:font typeface="Tw Cen MT" pitchFamily="34" charset="0"/>
      <p:regular r:id="rId15"/>
      <p:bold r:id="rId16"/>
      <p:italic r:id="rId17"/>
      <p:boldItalic r:id="rId18"/>
    </p:embeddedFont>
    <p:embeddedFont>
      <p:font typeface="CFJCTS+PublicSans-Bold"/>
      <p:regular r:id="rId19"/>
    </p:embeddedFont>
    <p:embeddedFont>
      <p:font typeface="Arial Rounded MT Bold" pitchFamily="34" charset="0"/>
      <p:regular r:id="rId20"/>
    </p:embeddedFont>
    <p:embeddedFont>
      <p:font typeface="ILIIOR+EBGaramond-Bold"/>
      <p:regular r:id="rId21"/>
    </p:embeddedFont>
    <p:embeddedFont>
      <p:font typeface="PVLNNE+ArialMT"/>
      <p:regular r:id="rId22"/>
    </p:embeddedFont>
    <p:embeddedFont>
      <p:font typeface="CFRUAJ+EBGaramond-Medium"/>
      <p:regular r:id="rId23"/>
    </p:embeddedFont>
    <p:embeddedFont>
      <p:font typeface="KQGMTU+Arial-BoldMT"/>
      <p:regular r:id="rId24"/>
    </p:embeddedFont>
    <p:embeddedFont>
      <p:font typeface="Bell MT" pitchFamily="18" charset="0"/>
      <p:regular r:id="rId25"/>
      <p:bold r:id="rId26"/>
      <p:italic r:id="rId27"/>
    </p:embeddedFont>
    <p:embeddedFont>
      <p:font typeface="RMKPBC+PublicSans-BoldItalic"/>
      <p:regular r:id="rId28"/>
    </p:embeddedFont>
    <p:embeddedFont>
      <p:font typeface="Arial Black" pitchFamily="34" charset="0"/>
      <p:bold r:id="rId29"/>
    </p:embeddedFont>
    <p:embeddedFont>
      <p:font typeface="Wingdings 2" pitchFamily="18" charset="2"/>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356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45" d="100"/>
          <a:sy n="145" d="100"/>
        </p:scale>
        <p:origin x="-654" y="-102"/>
      </p:cViewPr>
      <p:guideLst>
        <p:guide orient="horz" pos="3168"/>
        <p:guide pos="244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fld id="{1D8BD707-D9CF-40AE-B4C6-C98DA3205C09}" type="datetimeFigureOut">
              <a:rPr lang="en-US" smtClean="0"/>
              <a:pPr/>
              <a:t>9/27/2023</a:t>
            </a:fld>
            <a:endParaRPr lang="en-US"/>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457200"/>
            <a:ext cx="5562600" cy="413742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4686302"/>
            <a:ext cx="2209800" cy="273844"/>
          </a:xfrm>
        </p:spPr>
        <p:txBody>
          <a:bodyPr/>
          <a:lstStyle/>
          <a:p>
            <a:fld id="{1D8BD707-D9CF-40AE-B4C6-C98DA3205C09}" type="datetimeFigureOut">
              <a:rPr lang="en-US" smtClean="0"/>
              <a:pPr/>
              <a:t>9/27/2023</a:t>
            </a:fld>
            <a:endParaRPr lang="en-US"/>
          </a:p>
        </p:txBody>
      </p:sp>
      <p:sp>
        <p:nvSpPr>
          <p:cNvPr id="5" name="Footer Placeholder 4"/>
          <p:cNvSpPr>
            <a:spLocks noGrp="1"/>
          </p:cNvSpPr>
          <p:nvPr>
            <p:ph type="ftr" sz="quarter" idx="11"/>
          </p:nvPr>
        </p:nvSpPr>
        <p:spPr>
          <a:xfrm>
            <a:off x="457202" y="4686156"/>
            <a:ext cx="5573483" cy="273844"/>
          </a:xfrm>
        </p:spPr>
        <p:txBody>
          <a:bodyPr/>
          <a:lstStyle/>
          <a:p>
            <a:endParaRPr lang="en-US"/>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6056313" y="77787"/>
            <a:ext cx="40005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9/27/2023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9/27/2023</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192175"/>
            <a:ext cx="38862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192175"/>
            <a:ext cx="38862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9/27/2023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04787"/>
            <a:ext cx="8153400" cy="652463"/>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1828800"/>
            <a:ext cx="3886200" cy="26860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1828800"/>
            <a:ext cx="3886200" cy="26860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9/27/2023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04787"/>
            <a:ext cx="8077200" cy="652463"/>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314450"/>
            <a:ext cx="6400800" cy="33147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4686300"/>
            <a:ext cx="2667000" cy="273844"/>
          </a:xfrm>
        </p:spPr>
        <p:txBody>
          <a:bodyPr rtlCol="0"/>
          <a:lstStyle/>
          <a:p>
            <a:fld id="{1D8BD707-D9CF-40AE-B4C6-C98DA3205C09}" type="datetimeFigureOut">
              <a:rPr lang="en-US" smtClean="0"/>
              <a:pPr/>
              <a:t>9/27/2023</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4686155"/>
            <a:ext cx="4572000" cy="273844"/>
          </a:xfrm>
        </p:spPr>
        <p:txBody>
          <a:bodyPr rtlCol="0"/>
          <a:lstStyle/>
          <a:p>
            <a:endParaRPr lang="en-US"/>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71450"/>
            <a:ext cx="8153400" cy="74295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200150"/>
            <a:ext cx="8153400" cy="339471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9/27/2023</a:t>
            </a:fld>
            <a:endParaRPr lang="en-US"/>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business.tutsplus.com/articles/the-secret-to-getting-a-lot-of-web-design-work--fsw-390" TargetMode="External"/><Relationship Id="rId2" Type="http://schemas.openxmlformats.org/officeDocument/2006/relationships/hyperlink" Target="http://www.smashingmagazine.com/2013/06/workflow-design-develop-modern-portfolio-website/"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7147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182416" cy="1116664"/>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smtClean="0">
                <a:solidFill>
                  <a:srgbClr val="223669"/>
                </a:solidFill>
                <a:latin typeface="CFJCTS+PublicSans-Bold"/>
                <a:cs typeface="CFJCTS+PublicSans-Bold"/>
              </a:rPr>
              <a:t>“</a:t>
            </a:r>
            <a:r>
              <a:rPr lang="en-IN" sz="2400" b="1" dirty="0" smtClean="0">
                <a:solidFill>
                  <a:srgbClr val="223669"/>
                </a:solidFill>
                <a:latin typeface="CFJCTS+PublicSans-Bold"/>
                <a:cs typeface="CFJCTS+PublicSans-Bold"/>
              </a:rPr>
              <a:t> </a:t>
            </a:r>
            <a:r>
              <a:rPr lang="en-US" sz="2400" b="1" dirty="0" smtClean="0">
                <a:solidFill>
                  <a:srgbClr val="223669"/>
                </a:solidFill>
                <a:latin typeface="Arial Rounded MT Bold" panose="020F0704030504030204" pitchFamily="34" charset="0"/>
                <a:cs typeface="CFJCTS+PublicSans-Bold"/>
              </a:rPr>
              <a:t>Portfolio</a:t>
            </a:r>
            <a:r>
              <a:rPr lang="en-US" sz="2400" b="1" dirty="0" smtClean="0">
                <a:solidFill>
                  <a:srgbClr val="223669"/>
                </a:solidFill>
                <a:latin typeface="CFJCTS+PublicSans-Bold"/>
                <a:cs typeface="CFJCTS+PublicSans-Bold"/>
              </a:rPr>
              <a:t> </a:t>
            </a:r>
            <a:r>
              <a:rPr lang="en-US" sz="2400" b="1" dirty="0" smtClean="0">
                <a:solidFill>
                  <a:srgbClr val="223669"/>
                </a:solidFill>
                <a:latin typeface="Arial Rounded MT Bold" panose="020F0704030504030204" pitchFamily="34" charset="0"/>
                <a:cs typeface="Times New Roman" panose="02020603050405020304" pitchFamily="18" charset="0"/>
              </a:rPr>
              <a:t>Website </a:t>
            </a:r>
            <a:r>
              <a:rPr sz="2400" b="1" dirty="0" smtClean="0">
                <a:solidFill>
                  <a:srgbClr val="223669"/>
                </a:solidFill>
                <a:latin typeface="CFJCTS+PublicSans-Bold"/>
                <a:cs typeface="CFJCTS+PublicSans-Bold"/>
              </a:rPr>
              <a:t>”</a:t>
            </a:r>
            <a:endParaRPr sz="2400" b="1" dirty="0">
              <a:solidFill>
                <a:srgbClr val="223669"/>
              </a:solidFill>
              <a:latin typeface="CFJCTS+PublicSans-Bold"/>
              <a:cs typeface="CFJCTS+PublicSans-Bold"/>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Class diagram </a:t>
            </a:r>
            <a:endParaRPr lang="en-IN" dirty="0"/>
          </a:p>
        </p:txBody>
      </p:sp>
      <p:sp>
        <p:nvSpPr>
          <p:cNvPr id="3" name="Text Placeholder 2"/>
          <p:cNvSpPr>
            <a:spLocks noGrp="1"/>
          </p:cNvSpPr>
          <p:nvPr>
            <p:ph type="body" idx="1"/>
          </p:nvPr>
        </p:nvSpPr>
        <p:spPr>
          <a:xfrm>
            <a:off x="642910" y="1214428"/>
            <a:ext cx="8153400" cy="3394710"/>
          </a:xfrm>
        </p:spPr>
        <p:txBody>
          <a:bodyPr>
            <a:noAutofit/>
          </a:bodyPr>
          <a:lstStyle/>
          <a:p>
            <a:pPr marL="0" indent="0">
              <a:buNone/>
            </a:pPr>
            <a:r>
              <a:rPr lang="en-US" sz="1500" dirty="0">
                <a:latin typeface="Bell MT" pitchFamily="18" charset="0"/>
              </a:rPr>
              <a:t>A class is an abstract, user-defined description of a type of data. It identifies the attributes of the</a:t>
            </a:r>
          </a:p>
          <a:p>
            <a:pPr marL="0" indent="0">
              <a:buNone/>
            </a:pPr>
            <a:r>
              <a:rPr lang="en-US" sz="1500" dirty="0">
                <a:latin typeface="Bell MT" pitchFamily="18" charset="0"/>
              </a:rPr>
              <a:t>data and the operations that can be performed on instances (i.e. objects) of the data. A class of</a:t>
            </a:r>
          </a:p>
          <a:p>
            <a:pPr marL="0" indent="0">
              <a:buNone/>
            </a:pPr>
            <a:r>
              <a:rPr lang="en-US" sz="1500" dirty="0">
                <a:latin typeface="Bell MT" pitchFamily="18" charset="0"/>
              </a:rPr>
              <a:t>data has a name, a set of attributes that describes its characteristics, and a set of operations that</a:t>
            </a:r>
          </a:p>
          <a:p>
            <a:pPr marL="0" indent="0">
              <a:buNone/>
            </a:pPr>
            <a:r>
              <a:rPr lang="en-US" sz="1500" dirty="0">
                <a:latin typeface="Bell MT" pitchFamily="18" charset="0"/>
              </a:rPr>
              <a:t>can be performed on the objects of that class. The classes’ structure and their relationships to</a:t>
            </a:r>
          </a:p>
          <a:p>
            <a:pPr marL="0" indent="0">
              <a:buNone/>
            </a:pPr>
            <a:r>
              <a:rPr lang="en-US" sz="1500" dirty="0">
                <a:latin typeface="Bell MT" pitchFamily="18" charset="0"/>
              </a:rPr>
              <a:t>each other frozen in time represent the static model. In this project there are certain main classes which are related to other classes required for their working. There are different kinds of</a:t>
            </a:r>
          </a:p>
          <a:p>
            <a:pPr marL="0" indent="0">
              <a:buNone/>
            </a:pPr>
            <a:r>
              <a:rPr lang="en-US" sz="1500" dirty="0">
                <a:latin typeface="Bell MT" pitchFamily="18" charset="0"/>
              </a:rPr>
              <a:t>relationships between the classes as shown in the diagram like normal association, aggregation,</a:t>
            </a:r>
          </a:p>
          <a:p>
            <a:pPr marL="0" indent="0">
              <a:buNone/>
            </a:pPr>
            <a:r>
              <a:rPr lang="en-US" sz="1500" dirty="0">
                <a:latin typeface="Bell MT" pitchFamily="18" charset="0"/>
              </a:rPr>
              <a:t>and generalization. The relationships are depicted using a role name and multiplicities. Here</a:t>
            </a:r>
          </a:p>
          <a:p>
            <a:pPr marL="0" indent="0">
              <a:buNone/>
            </a:pPr>
            <a:r>
              <a:rPr lang="en-US" sz="1500" dirty="0" smtClean="0">
                <a:latin typeface="Bell MT" pitchFamily="18" charset="0"/>
              </a:rPr>
              <a:t>‘user’, ‘project’ , ‘Contact form’ and ‘about me’ </a:t>
            </a:r>
            <a:r>
              <a:rPr lang="en-US" sz="1500" dirty="0">
                <a:latin typeface="Bell MT" pitchFamily="18" charset="0"/>
              </a:rPr>
              <a:t>are the most important classes which are related to </a:t>
            </a:r>
            <a:r>
              <a:rPr lang="en-US" sz="1500" dirty="0" smtClean="0">
                <a:latin typeface="Bell MT" pitchFamily="18" charset="0"/>
              </a:rPr>
              <a:t>other classes</a:t>
            </a:r>
            <a:r>
              <a:rPr lang="en-US" sz="1400" dirty="0">
                <a:latin typeface="Bell MT" pitchFamily="18" charset="0"/>
              </a:rPr>
              <a:t>.</a:t>
            </a:r>
            <a:endParaRPr lang="en-IN" sz="1400" dirty="0">
              <a:latin typeface="Bell MT" pitchFamily="18" charset="0"/>
            </a:endParaRPr>
          </a:p>
        </p:txBody>
      </p:sp>
    </p:spTree>
    <p:extLst>
      <p:ext uri="{BB962C8B-B14F-4D97-AF65-F5344CB8AC3E}">
        <p14:creationId xmlns:p14="http://schemas.microsoft.com/office/powerpoint/2010/main" xmlns="" val="1445505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57200" y="-740618"/>
            <a:ext cx="8229600" cy="454848"/>
          </a:xfrm>
        </p:spPr>
        <p:txBody>
          <a:bodyPr>
            <a:normAutofit/>
          </a:bodyPr>
          <a:lstStyle/>
          <a:p>
            <a:r>
              <a:rPr lang="en-IN" sz="800" dirty="0" smtClean="0"/>
              <a:t/>
            </a:r>
            <a:br>
              <a:rPr lang="en-IN" sz="800" dirty="0" smtClean="0"/>
            </a:br>
            <a:endParaRPr lang="en-IN" sz="800" dirty="0"/>
          </a:p>
        </p:txBody>
      </p:sp>
      <p:sp>
        <p:nvSpPr>
          <p:cNvPr id="3" name="Text Placeholder 2"/>
          <p:cNvSpPr>
            <a:spLocks noGrp="1"/>
          </p:cNvSpPr>
          <p:nvPr>
            <p:ph type="body" idx="1"/>
          </p:nvPr>
        </p:nvSpPr>
        <p:spPr>
          <a:xfrm>
            <a:off x="457200" y="142858"/>
            <a:ext cx="8229600" cy="4600592"/>
          </a:xfrm>
        </p:spPr>
        <p:txBody>
          <a:bodyPr>
            <a:normAutofit/>
          </a:bodyPr>
          <a:lstStyle/>
          <a:p>
            <a:pPr>
              <a:buNone/>
            </a:pPr>
            <a:endParaRPr lang="en-IN" sz="800" dirty="0" smtClean="0"/>
          </a:p>
          <a:p>
            <a:pPr>
              <a:buNone/>
            </a:pPr>
            <a:endParaRPr lang="en-IN" sz="800" dirty="0" smtClean="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55576" y="1214427"/>
            <a:ext cx="7602637" cy="3418003"/>
          </a:xfrm>
          <a:prstGeom prst="rect">
            <a:avLst/>
          </a:prstGeom>
        </p:spPr>
      </p:pic>
    </p:spTree>
    <p:extLst>
      <p:ext uri="{BB962C8B-B14F-4D97-AF65-F5344CB8AC3E}">
        <p14:creationId xmlns:p14="http://schemas.microsoft.com/office/powerpoint/2010/main" xmlns="" val="1510179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71406"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4071934" y="2270922"/>
            <a:ext cx="3000396" cy="410369"/>
          </a:xfrm>
          <a:prstGeom prst="rect">
            <a:avLst/>
          </a:prstGeom>
        </p:spPr>
        <p:txBody>
          <a:bodyPr vert="horz" wrap="square" lIns="0" tIns="0" rIns="0" bIns="0" rtlCol="0">
            <a:spAutoFit/>
          </a:bodyPr>
          <a:lstStyle/>
          <a:p>
            <a:pPr>
              <a:lnSpc>
                <a:spcPts val="1645"/>
              </a:lnSpc>
            </a:pPr>
            <a:r>
              <a:rPr lang="en-US" sz="1200" b="1" smtClean="0">
                <a:solidFill>
                  <a:srgbClr val="BD8738"/>
                </a:solidFill>
                <a:latin typeface="Arial Black" panose="020B0A04020102020204" pitchFamily="34" charset="0"/>
                <a:cs typeface="RMKPBC+PublicSans-BoldItalic"/>
              </a:rPr>
              <a:t>https://github.com/saiprasath2302/NM-DSCET-GROUP-15.git</a:t>
            </a:r>
            <a:endParaRPr sz="1200" b="1" dirty="0">
              <a:solidFill>
                <a:srgbClr val="BD8738"/>
              </a:solidFill>
              <a:latin typeface="Arial Black" panose="020B0A04020102020204" pitchFamily="34" charset="0"/>
              <a:cs typeface="RMKPBC+PublicSans-BoldItalic"/>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15984"/>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4710" y="825130"/>
            <a:ext cx="2024601" cy="295978"/>
          </a:xfrm>
          <a:prstGeom prst="rect">
            <a:avLst/>
          </a:prstGeom>
        </p:spPr>
        <p:txBody>
          <a:bodyPr vert="horz" wrap="square" lIns="0" tIns="0" rIns="0" bIns="0" rtlCol="0">
            <a:spAutoFit/>
          </a:bodyPr>
          <a:lstStyle/>
          <a:p>
            <a:pPr marL="0" marR="0">
              <a:lnSpc>
                <a:spcPts val="2383"/>
              </a:lnSpc>
              <a:spcBef>
                <a:spcPts val="0"/>
              </a:spcBef>
              <a:spcAft>
                <a:spcPts val="0"/>
              </a:spcAft>
            </a:pPr>
            <a:r>
              <a:rPr lang="en-US" sz="1850" b="1" spc="-10" dirty="0" smtClean="0">
                <a:solidFill>
                  <a:srgbClr val="C88C32"/>
                </a:solidFill>
                <a:latin typeface="ILIIOR+EBGaramond-Bold"/>
                <a:cs typeface="ILIIOR+EBGaramond-Bold"/>
              </a:rPr>
              <a:t>Portfolio website</a:t>
            </a:r>
            <a:endParaRPr sz="1850" b="1" spc="-10" dirty="0">
              <a:solidFill>
                <a:srgbClr val="C88C32"/>
              </a:solidFill>
              <a:latin typeface="ILIIOR+EBGaramond-Bold"/>
              <a:cs typeface="ILIIOR+EBGaramond-Bold"/>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528235" y="1330152"/>
            <a:ext cx="2006320" cy="222882"/>
          </a:xfrm>
          <a:prstGeom prst="rect">
            <a:avLst/>
          </a:prstGeom>
        </p:spPr>
        <p:txBody>
          <a:bodyPr vert="horz" wrap="square" lIns="0" tIns="0" rIns="0" bIns="0" rtlCol="0">
            <a:spAutoFit/>
          </a:bodyPr>
          <a:lstStyle/>
          <a:p>
            <a:pPr marL="0" marR="0">
              <a:lnSpc>
                <a:spcPts val="1800"/>
              </a:lnSpc>
              <a:spcBef>
                <a:spcPts val="0"/>
              </a:spcBef>
              <a:spcAft>
                <a:spcPts val="0"/>
              </a:spcAft>
            </a:pPr>
            <a:r>
              <a:rPr lang="en-US" sz="1400" dirty="0" smtClean="0">
                <a:solidFill>
                  <a:srgbClr val="FFFFFF"/>
                </a:solidFill>
                <a:latin typeface="CFRUAJ+EBGaramond-Medium"/>
                <a:cs typeface="CFRUAJ+EBGaramond-Medium"/>
              </a:rPr>
              <a:t>Our </a:t>
            </a:r>
            <a:r>
              <a:rPr sz="1400" smtClean="0">
                <a:solidFill>
                  <a:srgbClr val="FFFFFF"/>
                </a:solidFill>
                <a:latin typeface="CFRUAJ+EBGaramond-Medium"/>
                <a:cs typeface="CFRUAJ+EBGaramond-Medium"/>
              </a:rPr>
              <a:t>Introduction</a:t>
            </a:r>
            <a:endParaRPr sz="1400" dirty="0">
              <a:solidFill>
                <a:srgbClr val="FFFFFF"/>
              </a:solidFill>
              <a:latin typeface="CFRUAJ+EBGaramond-Medium"/>
              <a:cs typeface="CFRUAJ+EBGaramond-Medium"/>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9" name="Rectangle 8"/>
          <p:cNvSpPr/>
          <p:nvPr/>
        </p:nvSpPr>
        <p:spPr>
          <a:xfrm>
            <a:off x="6875" y="2283718"/>
            <a:ext cx="4716016" cy="2448272"/>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0" name="Table 9"/>
          <p:cNvGraphicFramePr>
            <a:graphicFrameLocks noGrp="1"/>
          </p:cNvGraphicFramePr>
          <p:nvPr>
            <p:extLst>
              <p:ext uri="{D42A27DB-BD31-4B8C-83A1-F6EECF244321}">
                <p14:modId xmlns:p14="http://schemas.microsoft.com/office/powerpoint/2010/main" xmlns="" val="1086461824"/>
              </p:ext>
            </p:extLst>
          </p:nvPr>
        </p:nvGraphicFramePr>
        <p:xfrm>
          <a:off x="6875" y="1785932"/>
          <a:ext cx="4716015" cy="2802040"/>
        </p:xfrm>
        <a:graphic>
          <a:graphicData uri="http://schemas.openxmlformats.org/drawingml/2006/table">
            <a:tbl>
              <a:tblPr firstRow="1" bandRow="1">
                <a:tableStyleId>{69CF1AB2-1976-4502-BF36-3FF5EA218861}</a:tableStyleId>
              </a:tblPr>
              <a:tblGrid>
                <a:gridCol w="1572005">
                  <a:extLst>
                    <a:ext uri="{9D8B030D-6E8A-4147-A177-3AD203B41FA5}">
                      <a16:colId xmlns:a16="http://schemas.microsoft.com/office/drawing/2014/main" xmlns="" val="88392167"/>
                    </a:ext>
                  </a:extLst>
                </a:gridCol>
                <a:gridCol w="1572005">
                  <a:extLst>
                    <a:ext uri="{9D8B030D-6E8A-4147-A177-3AD203B41FA5}">
                      <a16:colId xmlns:a16="http://schemas.microsoft.com/office/drawing/2014/main" xmlns="" val="1097259738"/>
                    </a:ext>
                  </a:extLst>
                </a:gridCol>
                <a:gridCol w="1572005">
                  <a:extLst>
                    <a:ext uri="{9D8B030D-6E8A-4147-A177-3AD203B41FA5}">
                      <a16:colId xmlns:a16="http://schemas.microsoft.com/office/drawing/2014/main" xmlns="" val="2014544899"/>
                    </a:ext>
                  </a:extLst>
                </a:gridCol>
              </a:tblGrid>
              <a:tr h="566408">
                <a:tc>
                  <a:txBody>
                    <a:bodyPr/>
                    <a:lstStyle/>
                    <a:p>
                      <a:pPr algn="ctr"/>
                      <a:r>
                        <a:rPr lang="en-IN" sz="1400" dirty="0" smtClean="0"/>
                        <a:t>LMS Username</a:t>
                      </a:r>
                      <a:endParaRPr lang="en-IN" sz="1400" dirty="0"/>
                    </a:p>
                  </a:txBody>
                  <a:tcPr anchor="ctr"/>
                </a:tc>
                <a:tc>
                  <a:txBody>
                    <a:bodyPr/>
                    <a:lstStyle/>
                    <a:p>
                      <a:pPr algn="ctr"/>
                      <a:r>
                        <a:rPr lang="en-IN" sz="1400" dirty="0" smtClean="0"/>
                        <a:t>Name</a:t>
                      </a:r>
                      <a:endParaRPr lang="en-IN" sz="1400" dirty="0"/>
                    </a:p>
                  </a:txBody>
                  <a:tcPr anchor="ctr"/>
                </a:tc>
                <a:tc>
                  <a:txBody>
                    <a:bodyPr/>
                    <a:lstStyle/>
                    <a:p>
                      <a:pPr algn="ctr"/>
                      <a:r>
                        <a:rPr lang="en-IN" sz="1400" dirty="0" smtClean="0"/>
                        <a:t> Batch</a:t>
                      </a:r>
                      <a:endParaRPr lang="en-IN" sz="1400" dirty="0"/>
                    </a:p>
                  </a:txBody>
                  <a:tcPr anchor="ctr"/>
                </a:tc>
                <a:extLst>
                  <a:ext uri="{0D108BD9-81ED-4DB2-BD59-A6C34878D82A}">
                    <a16:rowId xmlns:a16="http://schemas.microsoft.com/office/drawing/2014/main" xmlns="" val="3142620878"/>
                  </a:ext>
                </a:extLst>
              </a:tr>
              <a:tr h="558908">
                <a:tc>
                  <a:txBody>
                    <a:bodyPr/>
                    <a:lstStyle/>
                    <a:p>
                      <a:pPr algn="ctr"/>
                      <a:endParaRPr lang="en-IN" sz="1400" dirty="0"/>
                    </a:p>
                  </a:txBody>
                  <a:tcPr anchor="ctr"/>
                </a:tc>
                <a:tc>
                  <a:txBody>
                    <a:bodyPr/>
                    <a:lstStyle/>
                    <a:p>
                      <a:pPr algn="ctr"/>
                      <a:r>
                        <a:rPr lang="en-IN" sz="1400" dirty="0" err="1" smtClean="0"/>
                        <a:t>Yuvaraj.k</a:t>
                      </a:r>
                      <a:endParaRPr lang="en-IN" sz="1400" dirty="0"/>
                    </a:p>
                  </a:txBody>
                  <a:tcPr anchor="ctr"/>
                </a:tc>
                <a:tc>
                  <a:txBody>
                    <a:bodyPr/>
                    <a:lstStyle/>
                    <a:p>
                      <a:pPr algn="ctr"/>
                      <a:r>
                        <a:rPr lang="en-US" sz="1400" dirty="0" smtClean="0"/>
                        <a:t>15</a:t>
                      </a:r>
                      <a:endParaRPr lang="en-IN" sz="1400" dirty="0"/>
                    </a:p>
                  </a:txBody>
                  <a:tcPr anchor="ctr"/>
                </a:tc>
                <a:extLst>
                  <a:ext uri="{0D108BD9-81ED-4DB2-BD59-A6C34878D82A}">
                    <a16:rowId xmlns:a16="http://schemas.microsoft.com/office/drawing/2014/main" xmlns="" val="2106771650"/>
                  </a:ext>
                </a:extLst>
              </a:tr>
              <a:tr h="558908">
                <a:tc>
                  <a:txBody>
                    <a:bodyPr/>
                    <a:lstStyle/>
                    <a:p>
                      <a:pPr algn="ctr"/>
                      <a:endParaRPr lang="en-IN" sz="1400"/>
                    </a:p>
                  </a:txBody>
                  <a:tcPr anchor="ctr"/>
                </a:tc>
                <a:tc>
                  <a:txBody>
                    <a:bodyPr/>
                    <a:lstStyle/>
                    <a:p>
                      <a:pPr algn="ctr"/>
                      <a:r>
                        <a:rPr lang="en-IN" sz="1400" dirty="0" err="1" smtClean="0"/>
                        <a:t>Vignesh.M</a:t>
                      </a:r>
                      <a:r>
                        <a:rPr lang="en-IN" sz="1400" dirty="0" smtClean="0"/>
                        <a:t> </a:t>
                      </a:r>
                      <a:endParaRPr lang="en-IN" sz="1400" dirty="0"/>
                    </a:p>
                  </a:txBody>
                  <a:tcPr anchor="ctr"/>
                </a:tc>
                <a:tc>
                  <a:txBody>
                    <a:bodyPr/>
                    <a:lstStyle/>
                    <a:p>
                      <a:pPr algn="ctr"/>
                      <a:r>
                        <a:rPr lang="en-US" sz="1400" dirty="0" smtClean="0"/>
                        <a:t>15</a:t>
                      </a:r>
                      <a:endParaRPr lang="en-IN" sz="1400" dirty="0"/>
                    </a:p>
                  </a:txBody>
                  <a:tcPr anchor="ctr"/>
                </a:tc>
                <a:extLst>
                  <a:ext uri="{0D108BD9-81ED-4DB2-BD59-A6C34878D82A}">
                    <a16:rowId xmlns:a16="http://schemas.microsoft.com/office/drawing/2014/main" xmlns="" val="1537241669"/>
                  </a:ext>
                </a:extLst>
              </a:tr>
              <a:tr h="558908">
                <a:tc>
                  <a:txBody>
                    <a:bodyPr/>
                    <a:lstStyle/>
                    <a:p>
                      <a:pPr algn="ctr"/>
                      <a:endParaRPr lang="en-IN" sz="1400" dirty="0"/>
                    </a:p>
                  </a:txBody>
                  <a:tcPr anchor="ctr"/>
                </a:tc>
                <a:tc>
                  <a:txBody>
                    <a:bodyPr/>
                    <a:lstStyle/>
                    <a:p>
                      <a:pPr algn="ctr"/>
                      <a:r>
                        <a:rPr lang="en-IN" sz="1400" dirty="0" err="1" smtClean="0"/>
                        <a:t>Mughil</a:t>
                      </a:r>
                      <a:r>
                        <a:rPr lang="en-IN" sz="1400" baseline="0" dirty="0" smtClean="0"/>
                        <a:t> </a:t>
                      </a:r>
                      <a:r>
                        <a:rPr lang="en-IN" sz="1400" baseline="0" dirty="0" err="1" smtClean="0"/>
                        <a:t>mathi.k</a:t>
                      </a:r>
                      <a:endParaRPr lang="en-IN" sz="1400" dirty="0"/>
                    </a:p>
                  </a:txBody>
                  <a:tcPr anchor="ctr"/>
                </a:tc>
                <a:tc>
                  <a:txBody>
                    <a:bodyPr/>
                    <a:lstStyle/>
                    <a:p>
                      <a:pPr algn="ctr"/>
                      <a:r>
                        <a:rPr lang="en-US" sz="1400" dirty="0" smtClean="0"/>
                        <a:t>15</a:t>
                      </a:r>
                      <a:endParaRPr lang="en-IN" sz="1400" dirty="0"/>
                    </a:p>
                  </a:txBody>
                  <a:tcPr anchor="ctr"/>
                </a:tc>
                <a:extLst>
                  <a:ext uri="{0D108BD9-81ED-4DB2-BD59-A6C34878D82A}">
                    <a16:rowId xmlns:a16="http://schemas.microsoft.com/office/drawing/2014/main" xmlns="" val="1168585059"/>
                  </a:ext>
                </a:extLst>
              </a:tr>
              <a:tr h="558908">
                <a:tc>
                  <a:txBody>
                    <a:bodyPr/>
                    <a:lstStyle/>
                    <a:p>
                      <a:pPr algn="ctr"/>
                      <a:endParaRPr lang="en-IN" sz="1400" dirty="0"/>
                    </a:p>
                  </a:txBody>
                  <a:tcPr anchor="ctr"/>
                </a:tc>
                <a:tc>
                  <a:txBody>
                    <a:bodyPr/>
                    <a:lstStyle/>
                    <a:p>
                      <a:pPr algn="ctr"/>
                      <a:r>
                        <a:rPr lang="en-IN" sz="1400" dirty="0" err="1" smtClean="0"/>
                        <a:t>Sai</a:t>
                      </a:r>
                      <a:r>
                        <a:rPr lang="en-IN" sz="1400" baseline="0" dirty="0" smtClean="0"/>
                        <a:t> </a:t>
                      </a:r>
                      <a:r>
                        <a:rPr lang="en-IN" sz="1400" baseline="0" dirty="0" err="1" smtClean="0"/>
                        <a:t>prasath.S</a:t>
                      </a:r>
                      <a:endParaRPr lang="en-IN" sz="1400" dirty="0"/>
                    </a:p>
                  </a:txBody>
                  <a:tcPr anchor="ctr"/>
                </a:tc>
                <a:tc>
                  <a:txBody>
                    <a:bodyPr/>
                    <a:lstStyle/>
                    <a:p>
                      <a:pPr algn="ctr"/>
                      <a:r>
                        <a:rPr lang="en-US" sz="1400" dirty="0" smtClean="0"/>
                        <a:t>15</a:t>
                      </a:r>
                      <a:endParaRPr lang="en-IN" sz="1400" dirty="0"/>
                    </a:p>
                  </a:txBody>
                  <a:tcPr anchor="ctr"/>
                </a:tc>
                <a:extLst>
                  <a:ext uri="{0D108BD9-81ED-4DB2-BD59-A6C34878D82A}">
                    <a16:rowId xmlns:a16="http://schemas.microsoft.com/office/drawing/2014/main" xmlns="" val="2430683832"/>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285735"/>
            <a:ext cx="6440802" cy="642942"/>
          </a:xfrm>
        </p:spPr>
        <p:txBody>
          <a:bodyPr>
            <a:noAutofit/>
          </a:bodyPr>
          <a:lstStyle/>
          <a:p>
            <a:r>
              <a:rPr lang="en-US" sz="3200" dirty="0" smtClean="0"/>
              <a:t>INTRODUCTION</a:t>
            </a:r>
            <a:endParaRPr lang="en-US" sz="3200" dirty="0"/>
          </a:p>
        </p:txBody>
      </p:sp>
      <p:sp>
        <p:nvSpPr>
          <p:cNvPr id="3" name="Text Placeholder 2"/>
          <p:cNvSpPr>
            <a:spLocks noGrp="1"/>
          </p:cNvSpPr>
          <p:nvPr>
            <p:ph type="body" idx="1"/>
          </p:nvPr>
        </p:nvSpPr>
        <p:spPr>
          <a:xfrm>
            <a:off x="357158" y="1200150"/>
            <a:ext cx="8408890" cy="3729054"/>
          </a:xfrm>
        </p:spPr>
        <p:txBody>
          <a:bodyPr>
            <a:normAutofit fontScale="55000" lnSpcReduction="20000"/>
          </a:bodyPr>
          <a:lstStyle/>
          <a:p>
            <a:pPr>
              <a:buNone/>
            </a:pPr>
            <a:r>
              <a:rPr lang="en-US" dirty="0" smtClean="0"/>
              <a:t>    </a:t>
            </a:r>
            <a:r>
              <a:rPr lang="en-US" sz="3800" dirty="0" smtClean="0"/>
              <a:t> </a:t>
            </a:r>
            <a:r>
              <a:rPr lang="en-US" sz="3800" dirty="0" smtClean="0">
                <a:latin typeface="Bell MT" pitchFamily="18" charset="0"/>
              </a:rPr>
              <a:t>This work aims to report the process of designing and developing a web portfolio for a graduating bachelor design student specializing in web design and development. It will define what a portfolio website is, it will also explain the basic theory and elements of an online portfolio design process. Further this work presents different ways and channels through which a design student can create and develop a personal online portfolio. By covering aspects such as: how to integrate personal visual identity and what is required to build an effective portfolio. In order to carry out this process, it is essential to understand various strategies and techniques that are used to today, while acquiring skill full understanding of modern tools and trends</a:t>
            </a:r>
            <a:r>
              <a:rPr lang="en-US" dirty="0" smtClean="0">
                <a:latin typeface="Bell MT" pitchFamily="18" charset="0"/>
              </a:rPr>
              <a:t>.</a:t>
            </a:r>
            <a:endParaRPr lang="en-US" dirty="0">
              <a:latin typeface="Bell MT"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Document</a:t>
            </a:r>
            <a:r>
              <a:rPr lang="en-US" dirty="0" smtClean="0"/>
              <a:t> </a:t>
            </a:r>
            <a:r>
              <a:rPr lang="en-US" sz="3600" dirty="0" smtClean="0"/>
              <a:t>Conventions</a:t>
            </a:r>
            <a:endParaRPr lang="en-US" sz="3600" dirty="0"/>
          </a:p>
        </p:txBody>
      </p:sp>
      <p:sp>
        <p:nvSpPr>
          <p:cNvPr id="3" name="Text Placeholder 2"/>
          <p:cNvSpPr>
            <a:spLocks noGrp="1"/>
          </p:cNvSpPr>
          <p:nvPr>
            <p:ph type="body" idx="1"/>
          </p:nvPr>
        </p:nvSpPr>
        <p:spPr/>
        <p:txBody>
          <a:bodyPr>
            <a:normAutofit fontScale="47500" lnSpcReduction="20000"/>
          </a:bodyPr>
          <a:lstStyle/>
          <a:p>
            <a:pPr>
              <a:buNone/>
            </a:pPr>
            <a:r>
              <a:rPr lang="en-US" dirty="0" smtClean="0">
                <a:latin typeface="Bell MT" pitchFamily="18" charset="0"/>
              </a:rPr>
              <a:t> Entire document should be justified.</a:t>
            </a:r>
          </a:p>
          <a:p>
            <a:pPr>
              <a:buNone/>
            </a:pPr>
            <a:r>
              <a:rPr lang="en-US" dirty="0" smtClean="0">
                <a:latin typeface="Bell MT" pitchFamily="18" charset="0"/>
              </a:rPr>
              <a:t>  Convention for Main title </a:t>
            </a:r>
          </a:p>
          <a:p>
            <a:pPr>
              <a:buNone/>
            </a:pPr>
            <a:r>
              <a:rPr lang="en-US" dirty="0" smtClean="0">
                <a:latin typeface="Bell MT" pitchFamily="18" charset="0"/>
              </a:rPr>
              <a:t>      ○ Font </a:t>
            </a:r>
            <a:r>
              <a:rPr lang="en-US" dirty="0" err="1" smtClean="0">
                <a:latin typeface="Bell MT" pitchFamily="18" charset="0"/>
              </a:rPr>
              <a:t>face:Times</a:t>
            </a:r>
            <a:r>
              <a:rPr lang="en-US" dirty="0" smtClean="0">
                <a:latin typeface="Bell MT" pitchFamily="18" charset="0"/>
              </a:rPr>
              <a:t> New Roman </a:t>
            </a:r>
          </a:p>
          <a:p>
            <a:pPr>
              <a:buNone/>
            </a:pPr>
            <a:r>
              <a:rPr lang="en-US" dirty="0" smtClean="0">
                <a:latin typeface="Bell MT" pitchFamily="18" charset="0"/>
              </a:rPr>
              <a:t>      ○ Font </a:t>
            </a:r>
            <a:r>
              <a:rPr lang="en-US" dirty="0" err="1" smtClean="0">
                <a:latin typeface="Bell MT" pitchFamily="18" charset="0"/>
              </a:rPr>
              <a:t>style:Bold</a:t>
            </a:r>
            <a:endParaRPr lang="en-US" dirty="0" smtClean="0">
              <a:latin typeface="Bell MT" pitchFamily="18" charset="0"/>
            </a:endParaRPr>
          </a:p>
          <a:p>
            <a:pPr>
              <a:buNone/>
            </a:pPr>
            <a:r>
              <a:rPr lang="en-US" dirty="0" smtClean="0">
                <a:latin typeface="Bell MT" pitchFamily="18" charset="0"/>
              </a:rPr>
              <a:t>      ○ Font Size: 14 </a:t>
            </a:r>
          </a:p>
          <a:p>
            <a:pPr>
              <a:buNone/>
            </a:pPr>
            <a:r>
              <a:rPr lang="en-US" dirty="0" smtClean="0">
                <a:latin typeface="Bell MT" pitchFamily="18" charset="0"/>
              </a:rPr>
              <a:t> Convention for Sub title </a:t>
            </a:r>
          </a:p>
          <a:p>
            <a:pPr>
              <a:buNone/>
            </a:pPr>
            <a:r>
              <a:rPr lang="en-US" dirty="0" smtClean="0">
                <a:latin typeface="Bell MT" pitchFamily="18" charset="0"/>
              </a:rPr>
              <a:t>       ○ Font </a:t>
            </a:r>
            <a:r>
              <a:rPr lang="en-US" dirty="0" err="1" smtClean="0">
                <a:latin typeface="Bell MT" pitchFamily="18" charset="0"/>
              </a:rPr>
              <a:t>face:Times</a:t>
            </a:r>
            <a:r>
              <a:rPr lang="en-US" dirty="0" smtClean="0">
                <a:latin typeface="Bell MT" pitchFamily="18" charset="0"/>
              </a:rPr>
              <a:t> New Roman</a:t>
            </a:r>
          </a:p>
          <a:p>
            <a:pPr>
              <a:buNone/>
            </a:pPr>
            <a:r>
              <a:rPr lang="en-US" dirty="0" smtClean="0">
                <a:latin typeface="Bell MT" pitchFamily="18" charset="0"/>
              </a:rPr>
              <a:t>       ○ Font </a:t>
            </a:r>
            <a:r>
              <a:rPr lang="en-US" dirty="0" err="1" smtClean="0">
                <a:latin typeface="Bell MT" pitchFamily="18" charset="0"/>
              </a:rPr>
              <a:t>style:Bold</a:t>
            </a:r>
            <a:r>
              <a:rPr lang="en-US" dirty="0" smtClean="0">
                <a:latin typeface="Bell MT" pitchFamily="18" charset="0"/>
              </a:rPr>
              <a:t> </a:t>
            </a:r>
          </a:p>
          <a:p>
            <a:pPr>
              <a:buNone/>
            </a:pPr>
            <a:r>
              <a:rPr lang="en-US" dirty="0" smtClean="0">
                <a:latin typeface="Bell MT" pitchFamily="18" charset="0"/>
              </a:rPr>
              <a:t>       ○ Font Size: 12 </a:t>
            </a:r>
          </a:p>
          <a:p>
            <a:pPr>
              <a:buNone/>
            </a:pPr>
            <a:r>
              <a:rPr lang="en-US" dirty="0" smtClean="0">
                <a:latin typeface="Bell MT" pitchFamily="18" charset="0"/>
              </a:rPr>
              <a:t> Convention for body </a:t>
            </a:r>
          </a:p>
          <a:p>
            <a:pPr>
              <a:buNone/>
            </a:pPr>
            <a:r>
              <a:rPr lang="en-US" dirty="0" smtClean="0">
                <a:latin typeface="Bell MT" pitchFamily="18" charset="0"/>
              </a:rPr>
              <a:t>       ○ Font </a:t>
            </a:r>
            <a:r>
              <a:rPr lang="en-US" dirty="0" err="1" smtClean="0">
                <a:latin typeface="Bell MT" pitchFamily="18" charset="0"/>
              </a:rPr>
              <a:t>face:Times</a:t>
            </a:r>
            <a:r>
              <a:rPr lang="en-US" dirty="0" smtClean="0">
                <a:latin typeface="Bell MT" pitchFamily="18" charset="0"/>
              </a:rPr>
              <a:t> New Roman </a:t>
            </a:r>
          </a:p>
          <a:p>
            <a:pPr>
              <a:buNone/>
            </a:pPr>
            <a:r>
              <a:rPr lang="en-US" dirty="0" smtClean="0">
                <a:latin typeface="Bell MT" pitchFamily="18" charset="0"/>
              </a:rPr>
              <a:t>       ○ Font Size: 12</a:t>
            </a:r>
            <a:endParaRPr lang="en-US" dirty="0">
              <a:latin typeface="Bell MT"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Scope of Development Project</a:t>
            </a:r>
            <a:endParaRPr lang="en-IN" dirty="0"/>
          </a:p>
        </p:txBody>
      </p:sp>
      <p:sp>
        <p:nvSpPr>
          <p:cNvPr id="3" name="Text Placeholder 2"/>
          <p:cNvSpPr>
            <a:spLocks noGrp="1"/>
          </p:cNvSpPr>
          <p:nvPr>
            <p:ph type="body" idx="1"/>
          </p:nvPr>
        </p:nvSpPr>
        <p:spPr/>
        <p:txBody>
          <a:bodyPr>
            <a:normAutofit fontScale="70000" lnSpcReduction="20000"/>
          </a:bodyPr>
          <a:lstStyle/>
          <a:p>
            <a:pPr marL="0" indent="0">
              <a:buNone/>
            </a:pPr>
            <a:r>
              <a:rPr lang="en-US" dirty="0" smtClean="0"/>
              <a:t>      </a:t>
            </a:r>
            <a:r>
              <a:rPr lang="en-US" dirty="0" smtClean="0">
                <a:latin typeface="Bell MT" pitchFamily="18" charset="0"/>
              </a:rPr>
              <a:t>The </a:t>
            </a:r>
            <a:r>
              <a:rPr lang="en-US" dirty="0">
                <a:latin typeface="Bell MT" pitchFamily="18" charset="0"/>
              </a:rPr>
              <a:t>portfolio website should consists of our main parts such as</a:t>
            </a:r>
          </a:p>
          <a:p>
            <a:pPr marL="0" indent="0">
              <a:buNone/>
            </a:pPr>
            <a:r>
              <a:rPr lang="en-US" dirty="0">
                <a:latin typeface="Bell MT" pitchFamily="18" charset="0"/>
              </a:rPr>
              <a:t>personal information, including short cv and professional skills,</a:t>
            </a:r>
          </a:p>
          <a:p>
            <a:pPr marL="0" indent="0">
              <a:buNone/>
            </a:pPr>
            <a:r>
              <a:rPr lang="en-US" dirty="0">
                <a:latin typeface="Bell MT" pitchFamily="18" charset="0"/>
              </a:rPr>
              <a:t>portfolio showcase, and contact information including feedback</a:t>
            </a:r>
          </a:p>
          <a:p>
            <a:pPr marL="0" indent="0">
              <a:buNone/>
            </a:pPr>
            <a:r>
              <a:rPr lang="en-US" dirty="0" smtClean="0">
                <a:latin typeface="Bell MT" pitchFamily="18" charset="0"/>
              </a:rPr>
              <a:t>Form . The </a:t>
            </a:r>
            <a:r>
              <a:rPr lang="en-US" dirty="0">
                <a:latin typeface="Bell MT" pitchFamily="18" charset="0"/>
              </a:rPr>
              <a:t>Parallax effect possible can be implemented in order to</a:t>
            </a:r>
          </a:p>
          <a:p>
            <a:pPr marL="0" indent="0">
              <a:buNone/>
            </a:pPr>
            <a:r>
              <a:rPr lang="en-US" dirty="0">
                <a:latin typeface="Bell MT" pitchFamily="18" charset="0"/>
              </a:rPr>
              <a:t>bring the visual depth and dynamics to graphical objects.</a:t>
            </a:r>
          </a:p>
          <a:p>
            <a:pPr marL="0" indent="0">
              <a:buNone/>
            </a:pPr>
            <a:r>
              <a:rPr lang="en-US" dirty="0">
                <a:latin typeface="Bell MT" pitchFamily="18" charset="0"/>
              </a:rPr>
              <a:t>Parallax is a web design technique that allows components of a</a:t>
            </a:r>
          </a:p>
          <a:p>
            <a:pPr marL="0" indent="0">
              <a:buNone/>
            </a:pPr>
            <a:r>
              <a:rPr lang="en-US" dirty="0">
                <a:latin typeface="Bell MT" pitchFamily="18" charset="0"/>
              </a:rPr>
              <a:t>web page to move at varying speeds when a user scrolls. In</a:t>
            </a:r>
          </a:p>
          <a:p>
            <a:pPr marL="0" indent="0">
              <a:buNone/>
            </a:pPr>
            <a:r>
              <a:rPr lang="en-US" dirty="0">
                <a:latin typeface="Bell MT" pitchFamily="18" charset="0"/>
              </a:rPr>
              <a:t>particular, the effect is created when the background of a web</a:t>
            </a:r>
          </a:p>
          <a:p>
            <a:pPr marL="0" indent="0">
              <a:buNone/>
            </a:pPr>
            <a:r>
              <a:rPr lang="en-US" dirty="0">
                <a:latin typeface="Bell MT" pitchFamily="18" charset="0"/>
              </a:rPr>
              <a:t>page moves at a different speed from the rest of the elements</a:t>
            </a:r>
          </a:p>
          <a:p>
            <a:pPr marL="0" indent="0">
              <a:buNone/>
            </a:pPr>
            <a:r>
              <a:rPr lang="en-US" dirty="0">
                <a:latin typeface="Bell MT" pitchFamily="18" charset="0"/>
              </a:rPr>
              <a:t>when you scroll.</a:t>
            </a:r>
            <a:endParaRPr lang="en-IN" dirty="0">
              <a:latin typeface="Bell MT" pitchFamily="18" charset="0"/>
            </a:endParaRPr>
          </a:p>
        </p:txBody>
      </p:sp>
    </p:spTree>
    <p:extLst>
      <p:ext uri="{BB962C8B-B14F-4D97-AF65-F5344CB8AC3E}">
        <p14:creationId xmlns:p14="http://schemas.microsoft.com/office/powerpoint/2010/main" xmlns="" val="4282071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6"/>
            <a:ext cx="8543956" cy="714380"/>
          </a:xfrm>
        </p:spPr>
        <p:txBody>
          <a:bodyPr>
            <a:normAutofit fontScale="90000"/>
          </a:bodyPr>
          <a:lstStyle/>
          <a:p>
            <a:r>
              <a:rPr lang="en-IN" dirty="0"/>
              <a:t> </a:t>
            </a:r>
            <a:r>
              <a:rPr lang="en-IN" sz="3200" b="1" dirty="0"/>
              <a:t>Definitions, Acronyms and Abbreviations</a:t>
            </a:r>
          </a:p>
        </p:txBody>
      </p:sp>
      <p:sp>
        <p:nvSpPr>
          <p:cNvPr id="3" name="Text Placeholder 2"/>
          <p:cNvSpPr>
            <a:spLocks noGrp="1"/>
          </p:cNvSpPr>
          <p:nvPr>
            <p:ph type="body" idx="1"/>
          </p:nvPr>
        </p:nvSpPr>
        <p:spPr>
          <a:xfrm>
            <a:off x="457200" y="1571618"/>
            <a:ext cx="8229600" cy="3171832"/>
          </a:xfrm>
        </p:spPr>
        <p:txBody>
          <a:bodyPr/>
          <a:lstStyle/>
          <a:p>
            <a:r>
              <a:rPr lang="en-US" dirty="0" smtClean="0">
                <a:latin typeface="Bell MT" pitchFamily="18" charset="0"/>
              </a:rPr>
              <a:t>JAVA -&gt; platform independence</a:t>
            </a:r>
          </a:p>
          <a:p>
            <a:r>
              <a:rPr lang="en-US" dirty="0" smtClean="0">
                <a:latin typeface="Bell MT" pitchFamily="18" charset="0"/>
              </a:rPr>
              <a:t>SQL-&gt; Structured query Language</a:t>
            </a:r>
          </a:p>
          <a:p>
            <a:r>
              <a:rPr lang="en-US" dirty="0" smtClean="0">
                <a:latin typeface="Bell MT" pitchFamily="18" charset="0"/>
              </a:rPr>
              <a:t>IDE-</a:t>
            </a:r>
            <a:r>
              <a:rPr lang="en-US" dirty="0">
                <a:latin typeface="Bell MT" pitchFamily="18" charset="0"/>
              </a:rPr>
              <a:t>&gt; Integrated Development Environment</a:t>
            </a:r>
          </a:p>
          <a:p>
            <a:r>
              <a:rPr lang="en-US" dirty="0">
                <a:latin typeface="Bell MT" pitchFamily="18" charset="0"/>
              </a:rPr>
              <a:t>SRS-&gt; Software Requirement </a:t>
            </a:r>
            <a:r>
              <a:rPr lang="en-US" dirty="0" smtClean="0">
                <a:latin typeface="Bell MT" pitchFamily="18" charset="0"/>
              </a:rPr>
              <a:t>Specification</a:t>
            </a:r>
          </a:p>
        </p:txBody>
      </p:sp>
    </p:spTree>
    <p:extLst>
      <p:ext uri="{BB962C8B-B14F-4D97-AF65-F5344CB8AC3E}">
        <p14:creationId xmlns:p14="http://schemas.microsoft.com/office/powerpoint/2010/main" xmlns="" val="1061171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References</a:t>
            </a:r>
            <a:endParaRPr lang="en-IN" dirty="0"/>
          </a:p>
        </p:txBody>
      </p:sp>
      <p:sp>
        <p:nvSpPr>
          <p:cNvPr id="3" name="Text Placeholder 2"/>
          <p:cNvSpPr>
            <a:spLocks noGrp="1"/>
          </p:cNvSpPr>
          <p:nvPr>
            <p:ph type="body" idx="1"/>
          </p:nvPr>
        </p:nvSpPr>
        <p:spPr/>
        <p:txBody>
          <a:bodyPr>
            <a:normAutofit lnSpcReduction="10000"/>
          </a:bodyPr>
          <a:lstStyle/>
          <a:p>
            <a:pPr>
              <a:buFont typeface="Wingdings" panose="05000000000000000000" pitchFamily="2" charset="2"/>
              <a:buChar char="Ø"/>
            </a:pPr>
            <a:r>
              <a:rPr lang="en-US" dirty="0">
                <a:latin typeface="Bell MT" pitchFamily="18" charset="0"/>
              </a:rPr>
              <a:t> </a:t>
            </a:r>
            <a:r>
              <a:rPr lang="en-US" b="1" dirty="0" smtClean="0">
                <a:latin typeface="Bell MT" pitchFamily="18" charset="0"/>
              </a:rPr>
              <a:t>Books</a:t>
            </a:r>
          </a:p>
          <a:p>
            <a:pPr marL="0" indent="0">
              <a:buNone/>
            </a:pPr>
            <a:r>
              <a:rPr lang="en-US" sz="2000" dirty="0" smtClean="0">
                <a:latin typeface="Bell MT" pitchFamily="18" charset="0"/>
              </a:rPr>
              <a:t>       ○   Airey</a:t>
            </a:r>
            <a:r>
              <a:rPr lang="en-US" sz="2000" dirty="0">
                <a:latin typeface="Bell MT" pitchFamily="18" charset="0"/>
              </a:rPr>
              <a:t>, D., 2010. Logo Design Love: A Guide to Creating Iconic </a:t>
            </a:r>
            <a:r>
              <a:rPr lang="en-US" sz="2000" dirty="0" smtClean="0">
                <a:latin typeface="Bell MT" pitchFamily="18" charset="0"/>
              </a:rPr>
              <a:t>Brand Identities</a:t>
            </a:r>
          </a:p>
          <a:p>
            <a:pPr marL="0" indent="0">
              <a:buNone/>
            </a:pPr>
            <a:r>
              <a:rPr lang="en-US" sz="2000" dirty="0">
                <a:latin typeface="Bell MT" pitchFamily="18" charset="0"/>
              </a:rPr>
              <a:t> </a:t>
            </a:r>
            <a:r>
              <a:rPr lang="en-US" sz="2000" dirty="0" smtClean="0">
                <a:latin typeface="Bell MT" pitchFamily="18" charset="0"/>
              </a:rPr>
              <a:t>      ○   </a:t>
            </a:r>
            <a:r>
              <a:rPr lang="en-US" sz="2000" dirty="0">
                <a:latin typeface="Bell MT" pitchFamily="18" charset="0"/>
              </a:rPr>
              <a:t>Berkeley, CA: New </a:t>
            </a:r>
            <a:r>
              <a:rPr lang="en-US" sz="2000" dirty="0" smtClean="0">
                <a:latin typeface="Bell MT" pitchFamily="18" charset="0"/>
              </a:rPr>
              <a:t>Riders</a:t>
            </a:r>
          </a:p>
          <a:p>
            <a:pPr>
              <a:buFont typeface="Wingdings" panose="05000000000000000000" pitchFamily="2" charset="2"/>
              <a:buChar char="Ø"/>
            </a:pPr>
            <a:r>
              <a:rPr lang="en-US" sz="2000" b="1" dirty="0" smtClean="0">
                <a:latin typeface="Bell MT" pitchFamily="18" charset="0"/>
              </a:rPr>
              <a:t>Websites</a:t>
            </a:r>
          </a:p>
          <a:p>
            <a:pPr marL="0" indent="0">
              <a:buNone/>
            </a:pPr>
            <a:r>
              <a:rPr lang="en-US" sz="2000" dirty="0" smtClean="0">
                <a:latin typeface="Bell MT" pitchFamily="18" charset="0"/>
              </a:rPr>
              <a:t>       ○   </a:t>
            </a:r>
            <a:r>
              <a:rPr lang="en-US" sz="2000" dirty="0" smtClean="0">
                <a:latin typeface="Bell MT" pitchFamily="18" charset="0"/>
                <a:hlinkClick r:id="rId2"/>
              </a:rPr>
              <a:t>http://www.smashingmagazine.com/2013/06/workflow-design-develop-modern-portfolio-website/</a:t>
            </a:r>
            <a:endParaRPr lang="en-US" sz="2000" dirty="0" smtClean="0">
              <a:latin typeface="Bell MT" pitchFamily="18" charset="0"/>
            </a:endParaRPr>
          </a:p>
          <a:p>
            <a:pPr marL="0" indent="0">
              <a:buNone/>
            </a:pPr>
            <a:r>
              <a:rPr lang="en-IN" sz="2000" dirty="0" smtClean="0">
                <a:latin typeface="Bell MT" pitchFamily="18" charset="0"/>
              </a:rPr>
              <a:t>       </a:t>
            </a:r>
            <a:r>
              <a:rPr lang="en-US" sz="2000" dirty="0" smtClean="0">
                <a:latin typeface="Bell MT" pitchFamily="18" charset="0"/>
              </a:rPr>
              <a:t>○ </a:t>
            </a:r>
            <a:r>
              <a:rPr lang="en-IN" sz="2000" dirty="0" smtClean="0">
                <a:latin typeface="Bell MT" pitchFamily="18" charset="0"/>
              </a:rPr>
              <a:t>  </a:t>
            </a:r>
            <a:r>
              <a:rPr lang="en-IN" sz="2000" dirty="0">
                <a:latin typeface="Bell MT" pitchFamily="18" charset="0"/>
                <a:hlinkClick r:id="rId3"/>
              </a:rPr>
              <a:t>http://</a:t>
            </a:r>
            <a:r>
              <a:rPr lang="en-IN" sz="2000" dirty="0" smtClean="0">
                <a:latin typeface="Bell MT" pitchFamily="18" charset="0"/>
                <a:hlinkClick r:id="rId3"/>
              </a:rPr>
              <a:t>business.tutsplus.com/articles/the-secret-to-getting-a-lot-of-web-design-work-</a:t>
            </a:r>
            <a:r>
              <a:rPr lang="en-IN" sz="2000" dirty="0">
                <a:latin typeface="Bell MT" pitchFamily="18" charset="0"/>
                <a:hlinkClick r:id="rId3"/>
              </a:rPr>
              <a:t>-fsw-390            </a:t>
            </a:r>
            <a:endParaRPr lang="en-IN" sz="2000" dirty="0">
              <a:latin typeface="Bell MT" pitchFamily="18" charset="0"/>
            </a:endParaRPr>
          </a:p>
        </p:txBody>
      </p:sp>
    </p:spTree>
    <p:extLst>
      <p:ext uri="{BB962C8B-B14F-4D97-AF65-F5344CB8AC3E}">
        <p14:creationId xmlns:p14="http://schemas.microsoft.com/office/powerpoint/2010/main" xmlns="" val="1354345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Overall description </a:t>
            </a:r>
            <a:endParaRPr lang="en-IN" dirty="0"/>
          </a:p>
        </p:txBody>
      </p:sp>
      <p:sp>
        <p:nvSpPr>
          <p:cNvPr id="3" name="Text Placeholder 2"/>
          <p:cNvSpPr>
            <a:spLocks noGrp="1"/>
          </p:cNvSpPr>
          <p:nvPr>
            <p:ph type="body" idx="1"/>
          </p:nvPr>
        </p:nvSpPr>
        <p:spPr/>
        <p:txBody>
          <a:bodyPr/>
          <a:lstStyle/>
          <a:p>
            <a:r>
              <a:rPr lang="en-US" sz="2000" b="1" dirty="0" smtClean="0">
                <a:latin typeface="Bell MT" pitchFamily="18" charset="0"/>
              </a:rPr>
              <a:t>Product perspective</a:t>
            </a:r>
            <a:endParaRPr lang="en-IN" sz="2000" b="1" dirty="0">
              <a:latin typeface="Bell MT" pitchFamily="18" charset="0"/>
            </a:endParaRPr>
          </a:p>
          <a:p>
            <a:pPr marL="0" indent="0">
              <a:buNone/>
            </a:pPr>
            <a:r>
              <a:rPr lang="en-US" sz="1800" dirty="0" smtClean="0">
                <a:latin typeface="Bell MT" pitchFamily="18" charset="0"/>
              </a:rPr>
              <a:t>   </a:t>
            </a:r>
            <a:r>
              <a:rPr lang="en-US" sz="1800" dirty="0" err="1" smtClean="0">
                <a:latin typeface="Bell MT" pitchFamily="18" charset="0"/>
              </a:rPr>
              <a:t>Usecase</a:t>
            </a:r>
            <a:r>
              <a:rPr lang="en-US" sz="1800" dirty="0" smtClean="0">
                <a:latin typeface="Bell MT" pitchFamily="18" charset="0"/>
              </a:rPr>
              <a:t> diagram of portfolio website</a:t>
            </a:r>
          </a:p>
          <a:p>
            <a:endParaRPr lang="en-IN" dirty="0">
              <a:latin typeface="Bell MT" pitchFamily="18" charset="0"/>
            </a:endParaRPr>
          </a:p>
        </p:txBody>
      </p:sp>
      <p:pic>
        <p:nvPicPr>
          <p:cNvPr id="5" name="Picture 4"/>
          <p:cNvPicPr>
            <a:picLocks noChangeAspect="1"/>
          </p:cNvPicPr>
          <p:nvPr/>
        </p:nvPicPr>
        <p:blipFill>
          <a:blip r:embed="rId2"/>
          <a:stretch>
            <a:fillRect/>
          </a:stretch>
        </p:blipFill>
        <p:spPr>
          <a:xfrm>
            <a:off x="0" y="2211710"/>
            <a:ext cx="9144000" cy="2931790"/>
          </a:xfrm>
          <a:prstGeom prst="rect">
            <a:avLst/>
          </a:prstGeom>
        </p:spPr>
      </p:pic>
    </p:spTree>
    <p:extLst>
      <p:ext uri="{BB962C8B-B14F-4D97-AF65-F5344CB8AC3E}">
        <p14:creationId xmlns:p14="http://schemas.microsoft.com/office/powerpoint/2010/main" xmlns="" val="3470926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6"/>
            <a:ext cx="8229600" cy="714380"/>
          </a:xfrm>
        </p:spPr>
        <p:txBody>
          <a:bodyPr>
            <a:normAutofit fontScale="90000"/>
          </a:bodyPr>
          <a:lstStyle/>
          <a:p>
            <a:r>
              <a:rPr lang="en-IN" dirty="0" smtClean="0"/>
              <a:t>Product function</a:t>
            </a:r>
            <a:endParaRPr lang="en-IN" dirty="0"/>
          </a:p>
        </p:txBody>
      </p:sp>
      <p:sp>
        <p:nvSpPr>
          <p:cNvPr id="3" name="Text Placeholder 2"/>
          <p:cNvSpPr>
            <a:spLocks noGrp="1"/>
          </p:cNvSpPr>
          <p:nvPr>
            <p:ph type="body" idx="1"/>
          </p:nvPr>
        </p:nvSpPr>
        <p:spPr>
          <a:xfrm>
            <a:off x="444901" y="1275606"/>
            <a:ext cx="8229600" cy="3744416"/>
          </a:xfrm>
        </p:spPr>
        <p:txBody>
          <a:bodyPr>
            <a:normAutofit/>
          </a:bodyPr>
          <a:lstStyle/>
          <a:p>
            <a:r>
              <a:rPr lang="en-US" sz="1800" dirty="0">
                <a:latin typeface="Bell MT" pitchFamily="18" charset="0"/>
              </a:rPr>
              <a:t>Entity Relationship Diagram </a:t>
            </a:r>
            <a:r>
              <a:rPr lang="en-US" sz="1800">
                <a:latin typeface="Bell MT" pitchFamily="18" charset="0"/>
              </a:rPr>
              <a:t>of </a:t>
            </a:r>
            <a:r>
              <a:rPr lang="en-US" sz="1800" smtClean="0">
                <a:latin typeface="Bell MT" pitchFamily="18" charset="0"/>
              </a:rPr>
              <a:t>Portfolio</a:t>
            </a:r>
            <a:endParaRPr lang="en-IN" sz="1800" dirty="0">
              <a:latin typeface="Bell MT"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22997" y="1923678"/>
            <a:ext cx="7361372" cy="3219822"/>
          </a:xfrm>
          <a:prstGeom prst="rect">
            <a:avLst/>
          </a:prstGeom>
        </p:spPr>
      </p:pic>
    </p:spTree>
    <p:extLst>
      <p:ext uri="{BB962C8B-B14F-4D97-AF65-F5344CB8AC3E}">
        <p14:creationId xmlns:p14="http://schemas.microsoft.com/office/powerpoint/2010/main" xmlns="" val="35871345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806</TotalTime>
  <Words>604</Words>
  <Application>Microsoft Office PowerPoint</Application>
  <PresentationFormat>On-screen Show (16:9)</PresentationFormat>
  <Paragraphs>74</Paragraphs>
  <Slides>13</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13</vt:i4>
      </vt:variant>
    </vt:vector>
  </HeadingPairs>
  <TitlesOfParts>
    <vt:vector size="28" baseType="lpstr">
      <vt:lpstr>Arial</vt:lpstr>
      <vt:lpstr>Tw Cen MT</vt:lpstr>
      <vt:lpstr>CFJCTS+PublicSans-Bold</vt:lpstr>
      <vt:lpstr>Arial Rounded MT Bold</vt:lpstr>
      <vt:lpstr>Times New Roman</vt:lpstr>
      <vt:lpstr>ILIIOR+EBGaramond-Bold</vt:lpstr>
      <vt:lpstr>PVLNNE+ArialMT</vt:lpstr>
      <vt:lpstr>CFRUAJ+EBGaramond-Medium</vt:lpstr>
      <vt:lpstr>KQGMTU+Arial-BoldMT</vt:lpstr>
      <vt:lpstr>Bell MT</vt:lpstr>
      <vt:lpstr>Wingdings</vt:lpstr>
      <vt:lpstr>RMKPBC+PublicSans-BoldItalic</vt:lpstr>
      <vt:lpstr>Arial Black</vt:lpstr>
      <vt:lpstr>Wingdings 2</vt:lpstr>
      <vt:lpstr>Median</vt:lpstr>
      <vt:lpstr>Slide 1</vt:lpstr>
      <vt:lpstr>Slide 2</vt:lpstr>
      <vt:lpstr>INTRODUCTION</vt:lpstr>
      <vt:lpstr>Document Conventions</vt:lpstr>
      <vt:lpstr>Scope of Development Project</vt:lpstr>
      <vt:lpstr> Definitions, Acronyms and Abbreviations</vt:lpstr>
      <vt:lpstr>References</vt:lpstr>
      <vt:lpstr>Overall description </vt:lpstr>
      <vt:lpstr>Product function</vt:lpstr>
      <vt:lpstr>Class diagram </vt:lpstr>
      <vt:lpstr> </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HP</dc:creator>
  <cp:lastModifiedBy>HP</cp:lastModifiedBy>
  <cp:revision>37</cp:revision>
  <dcterms:modified xsi:type="dcterms:W3CDTF">2023-09-27T08:48:26Z</dcterms:modified>
</cp:coreProperties>
</file>