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37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AA7F-7288-40A0-9E34-9514B57A7084}" type="datetimeFigureOut">
              <a:rPr lang="en-US" smtClean="0"/>
              <a:t>10/14/2018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87F8-013C-4989-BECD-1BEF3623F2F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0D70-80B5-4B6F-8ED5-CEAC90B24443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49C1-57D0-4CE9-8DA1-BA44E4D32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UNDERSTANDING MACHINE	LEARNING BASED MALWARE	DETECTORS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Saiprasath.G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select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Choose ones that represent your best guess as to what might help a machine learning system distinguish bad files from good files.</a:t>
            </a:r>
          </a:p>
          <a:p>
            <a:pPr marL="742950" lvl="2" indent="-342900"/>
            <a:r>
              <a:rPr lang="en-IN" dirty="0" smtClean="0"/>
              <a:t>Malware often contain encrypted data, whereas </a:t>
            </a:r>
            <a:r>
              <a:rPr lang="en-IN" dirty="0" err="1" smtClean="0"/>
              <a:t>benignware</a:t>
            </a:r>
            <a:r>
              <a:rPr lang="en-IN" dirty="0" smtClean="0"/>
              <a:t> rarely contain.</a:t>
            </a:r>
          </a:p>
          <a:p>
            <a:r>
              <a:rPr lang="en-IN" sz="2800" dirty="0" smtClean="0"/>
              <a:t> If vice versa the data will be ignored.</a:t>
            </a:r>
          </a:p>
          <a:p>
            <a:r>
              <a:rPr lang="en-IN" sz="2800" dirty="0" smtClean="0"/>
              <a:t>The ratio of samples must be more than number of features. </a:t>
            </a:r>
          </a:p>
          <a:p>
            <a:r>
              <a:rPr lang="en-IN" sz="2800" dirty="0" smtClean="0"/>
              <a:t>The types of feature must be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the algorithm is chosen for training.</a:t>
            </a:r>
          </a:p>
          <a:p>
            <a:r>
              <a:rPr lang="en-IN" dirty="0" smtClean="0"/>
              <a:t>The feature along with the labels are passed for training, which tells the category of the feature.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trained system is now used to predict the data that wasn’t trained or seen</a:t>
            </a:r>
          </a:p>
          <a:p>
            <a:r>
              <a:rPr lang="en-IN" dirty="0" smtClean="0"/>
              <a:t>This how	well it the chosen algorithm </a:t>
            </a:r>
            <a:r>
              <a:rPr lang="en-IN" dirty="0" err="1" smtClean="0"/>
              <a:t>perfom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Geometric Ideas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Space = samples are placed here</a:t>
            </a:r>
          </a:p>
          <a:p>
            <a:r>
              <a:rPr lang="en-IN" dirty="0" smtClean="0"/>
              <a:t>Decision Boundary = </a:t>
            </a:r>
            <a:r>
              <a:rPr lang="en-IN" dirty="0" err="1" smtClean="0"/>
              <a:t>Seperating</a:t>
            </a:r>
            <a:r>
              <a:rPr lang="en-IN" dirty="0" smtClean="0"/>
              <a:t> line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177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607220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Black dots represent Malware</a:t>
            </a:r>
          </a:p>
          <a:p>
            <a:r>
              <a:rPr lang="en-IN" dirty="0" smtClean="0"/>
              <a:t>Gray dots represent </a:t>
            </a:r>
            <a:r>
              <a:rPr lang="en-IN" dirty="0" err="1" smtClean="0"/>
              <a:t>Benignware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57166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Feature Space</a:t>
            </a:r>
            <a:endParaRPr lang="en-IN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2377" y="1600200"/>
            <a:ext cx="61592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71604" y="635795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Drawn Manually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59904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2492" y="1600200"/>
            <a:ext cx="58790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Overfitting</a:t>
            </a:r>
            <a:r>
              <a:rPr lang="en-IN" dirty="0" smtClean="0"/>
              <a:t> and </a:t>
            </a:r>
            <a:r>
              <a:rPr lang="en-IN" dirty="0" err="1" smtClean="0"/>
              <a:t>Underfitting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Good detection models in machine learning must capture the general trend.</a:t>
            </a:r>
          </a:p>
          <a:p>
            <a:r>
              <a:rPr lang="en-IN" dirty="0" err="1" smtClean="0"/>
              <a:t>Underfit</a:t>
            </a:r>
            <a:r>
              <a:rPr lang="en-IN" dirty="0" smtClean="0"/>
              <a:t> fails to capture the general trend of the data.</a:t>
            </a:r>
          </a:p>
          <a:p>
            <a:r>
              <a:rPr lang="en-IN" dirty="0" err="1" smtClean="0"/>
              <a:t>Overfit</a:t>
            </a:r>
            <a:r>
              <a:rPr lang="en-IN" dirty="0" smtClean="0"/>
              <a:t> fails to capture the general trend, but obsesses over the exception in the data.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Underfit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2760" y="1600200"/>
            <a:ext cx="5758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Malware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Any </a:t>
            </a:r>
            <a:r>
              <a:rPr lang="en-IN" dirty="0"/>
              <a:t>software intentionally designed to cause damage to a computer, server or computer network. </a:t>
            </a:r>
            <a:endParaRPr lang="en-IN" dirty="0" smtClean="0"/>
          </a:p>
          <a:p>
            <a:r>
              <a:rPr lang="en-IN" dirty="0" smtClean="0"/>
              <a:t>Types</a:t>
            </a:r>
          </a:p>
          <a:p>
            <a:pPr lvl="1"/>
            <a:r>
              <a:rPr lang="en-IN" dirty="0" smtClean="0"/>
              <a:t>computer viruses </a:t>
            </a:r>
          </a:p>
          <a:p>
            <a:pPr lvl="1"/>
            <a:r>
              <a:rPr lang="en-IN" dirty="0" smtClean="0"/>
              <a:t>Worms</a:t>
            </a:r>
          </a:p>
          <a:p>
            <a:pPr lvl="1"/>
            <a:r>
              <a:rPr lang="en-IN" dirty="0" smtClean="0"/>
              <a:t>Trojan horses</a:t>
            </a:r>
          </a:p>
          <a:p>
            <a:pPr lvl="1"/>
            <a:r>
              <a:rPr lang="en-IN" dirty="0" err="1" smtClean="0"/>
              <a:t>Ransomware</a:t>
            </a:r>
            <a:endParaRPr lang="en-IN" dirty="0" smtClean="0"/>
          </a:p>
          <a:p>
            <a:pPr lvl="1"/>
            <a:r>
              <a:rPr lang="en-IN" dirty="0" smtClean="0"/>
              <a:t>Spyware</a:t>
            </a:r>
          </a:p>
          <a:p>
            <a:pPr lvl="1"/>
            <a:r>
              <a:rPr lang="en-IN" dirty="0" smtClean="0"/>
              <a:t>Adware</a:t>
            </a:r>
          </a:p>
          <a:p>
            <a:pPr lvl="1"/>
            <a:r>
              <a:rPr lang="en-IN" dirty="0" err="1" smtClean="0"/>
              <a:t>Scareware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Overfit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6791" y="1600200"/>
            <a:ext cx="55704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Fit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715" y="1600200"/>
            <a:ext cx="57905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IN" dirty="0" smtClean="0"/>
              <a:t>Geometrically separates your training malware from your training </a:t>
            </a:r>
            <a:r>
              <a:rPr lang="en-IN" dirty="0" err="1" smtClean="0"/>
              <a:t>benignware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Features should’ve strong indicators on their own, else it fails 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659187"/>
            <a:ext cx="843756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Category is decided based on the neighbouring points. In other words, similarity in the feature decides the category of data.</a:t>
            </a:r>
          </a:p>
          <a:p>
            <a:r>
              <a:rPr lang="en-IN" dirty="0" smtClean="0"/>
              <a:t>Extract the binary features and	find the k samples that are closest to it in the feature space.</a:t>
            </a:r>
          </a:p>
          <a:p>
            <a:r>
              <a:rPr lang="en-IN" dirty="0" smtClean="0"/>
              <a:t>Divide the number of malware samples that are close to the sample by k to get the percentage of nearest </a:t>
            </a:r>
            <a:r>
              <a:rPr lang="en-IN" dirty="0" err="1" smtClean="0"/>
              <a:t>neighbors</a:t>
            </a:r>
            <a:r>
              <a:rPr lang="en-IN" dirty="0" smtClean="0"/>
              <a:t> that are malicious.</a:t>
            </a:r>
          </a:p>
          <a:p>
            <a:r>
              <a:rPr lang="en-IN" dirty="0" smtClean="0"/>
              <a:t>If enough of the samples are malicious,	define the sample as malicious.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00298" y="4857760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It works based on the distance function or </a:t>
            </a:r>
            <a:r>
              <a:rPr lang="en-IN" sz="2200" dirty="0" err="1" smtClean="0"/>
              <a:t>euclidean</a:t>
            </a:r>
            <a:r>
              <a:rPr lang="en-IN" sz="2200" dirty="0" smtClean="0"/>
              <a:t> distance</a:t>
            </a:r>
            <a:endParaRPr lang="en-IN" sz="2200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229601" cy="3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643174" y="5572140"/>
            <a:ext cx="4714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If the number of data points are increased then the prediction could be made more accurate</a:t>
            </a:r>
            <a:endParaRPr lang="en-IN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Desicion</a:t>
            </a:r>
            <a:r>
              <a:rPr lang="en-IN" dirty="0" smtClean="0"/>
              <a:t> Trees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29600" cy="354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521495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Selecting root node is the most important part in </a:t>
            </a:r>
            <a:r>
              <a:rPr lang="en-IN" dirty="0" err="1" smtClean="0"/>
              <a:t>Desicion</a:t>
            </a:r>
            <a:r>
              <a:rPr lang="en-IN" dirty="0" smtClean="0"/>
              <a:t> tress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64357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Desicion</a:t>
            </a:r>
            <a:r>
              <a:rPr lang="en-IN" dirty="0" smtClean="0"/>
              <a:t> tress tend to </a:t>
            </a:r>
            <a:r>
              <a:rPr lang="en-IN" dirty="0" err="1" smtClean="0"/>
              <a:t>overfit</a:t>
            </a:r>
            <a:r>
              <a:rPr lang="en-IN" dirty="0" smtClean="0"/>
              <a:t> and </a:t>
            </a:r>
            <a:r>
              <a:rPr lang="en-IN" dirty="0" err="1" smtClean="0"/>
              <a:t>underfit</a:t>
            </a:r>
            <a:r>
              <a:rPr lang="en-IN" dirty="0" smtClean="0"/>
              <a:t>. So it’s a must to limit the questions.  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564" y="1600200"/>
            <a:ext cx="67568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choose root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best</a:t>
            </a:r>
            <a:r>
              <a:rPr lang="en-IN" dirty="0" smtClean="0"/>
              <a:t>	</a:t>
            </a:r>
            <a:r>
              <a:rPr lang="en-IN" dirty="0" smtClean="0"/>
              <a:t>root node is the one for which we get a “yes” answer for most if not all samples of one type, and a “no</a:t>
            </a:r>
            <a:r>
              <a:rPr lang="en-IN" dirty="0" smtClean="0"/>
              <a:t>” </a:t>
            </a:r>
            <a:r>
              <a:rPr lang="en-IN" dirty="0" smtClean="0"/>
              <a:t>answer for most if not all samples of the other type</a:t>
            </a:r>
            <a:r>
              <a:rPr lang="en-IN" dirty="0" smtClean="0"/>
              <a:t>.	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229600" cy="28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683000"/>
            <a:ext cx="85725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Without limiting the questions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335756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Limiting the questions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Many Decision Trees are used to make decisions.</a:t>
            </a:r>
          </a:p>
          <a:p>
            <a:r>
              <a:rPr lang="en-IN" dirty="0" smtClean="0"/>
              <a:t>The category is decided by the votes of </a:t>
            </a:r>
            <a:r>
              <a:rPr lang="en-IN" dirty="0" err="1" smtClean="0"/>
              <a:t>desicion</a:t>
            </a:r>
            <a:r>
              <a:rPr lang="en-IN" dirty="0" smtClean="0"/>
              <a:t> trees given.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Build a sample and build </a:t>
            </a:r>
            <a:r>
              <a:rPr lang="en-IN" dirty="0" err="1" smtClean="0"/>
              <a:t>desicion</a:t>
            </a:r>
            <a:r>
              <a:rPr lang="en-IN" dirty="0" smtClean="0"/>
              <a:t> tree for each sample. They take only a handful of features and disregard the others. Then </a:t>
            </a:r>
            <a:r>
              <a:rPr lang="en-IN" dirty="0" err="1" smtClean="0"/>
              <a:t>desicion</a:t>
            </a:r>
            <a:r>
              <a:rPr lang="en-IN" dirty="0" smtClean="0"/>
              <a:t> is the averaged decisions of the </a:t>
            </a:r>
            <a:r>
              <a:rPr lang="en-IN" smtClean="0"/>
              <a:t>decision trees.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Benignware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regular resident file virus, which uses an algorithm to compress data and pack the infected file, so the infected file appear shorter than the original file.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Why we need machine learning for malware protection when there are antivirus </a:t>
            </a:r>
            <a:r>
              <a:rPr lang="en-IN" sz="3500" dirty="0" err="1" smtClean="0"/>
              <a:t>softwares</a:t>
            </a:r>
            <a:r>
              <a:rPr lang="en-IN" sz="3500" dirty="0" smtClean="0"/>
              <a:t>?</a:t>
            </a:r>
            <a:br>
              <a:rPr lang="en-IN" sz="3500" dirty="0" smtClean="0"/>
            </a:b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When we’ve access to examples of particular threats, such as malware</a:t>
            </a:r>
            <a:r>
              <a:rPr lang="en-IN" dirty="0"/>
              <a:t> </a:t>
            </a:r>
            <a:r>
              <a:rPr lang="en-IN" dirty="0" smtClean="0"/>
              <a:t>used by a certain group of attackers targeting your network, building your own</a:t>
            </a:r>
            <a:r>
              <a:rPr lang="en-IN" dirty="0"/>
              <a:t> </a:t>
            </a:r>
            <a:r>
              <a:rPr lang="en-IN" dirty="0" smtClean="0"/>
              <a:t>machine learning based detection technologies can allow you to catch new examples of these threats.</a:t>
            </a:r>
          </a:p>
          <a:p>
            <a:r>
              <a:rPr lang="en-IN" dirty="0" smtClean="0"/>
              <a:t>Since we know how they work ,we can tune them	to our liking	to reduce false positives or false negatives.</a:t>
            </a:r>
          </a:p>
          <a:p>
            <a:r>
              <a:rPr lang="en-IN" dirty="0" smtClean="0"/>
              <a:t>Commercial tools have been a closed book i.e. we don’t necessarily know how they work and we have limited ability to tune them.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Ideas behind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spaces</a:t>
            </a:r>
          </a:p>
          <a:p>
            <a:r>
              <a:rPr lang="en-IN" dirty="0" smtClean="0"/>
              <a:t>Decision boundaries</a:t>
            </a:r>
          </a:p>
          <a:p>
            <a:r>
              <a:rPr lang="en-IN" dirty="0" smtClean="0"/>
              <a:t>Training data</a:t>
            </a:r>
          </a:p>
          <a:p>
            <a:r>
              <a:rPr lang="en-IN" dirty="0" err="1" smtClean="0"/>
              <a:t>Underfitting</a:t>
            </a:r>
            <a:endParaRPr lang="en-IN" dirty="0" smtClean="0"/>
          </a:p>
          <a:p>
            <a:r>
              <a:rPr lang="en-IN" dirty="0" err="1" smtClean="0"/>
              <a:t>Overfitting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Foundation approaches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KNN</a:t>
            </a:r>
          </a:p>
          <a:p>
            <a:r>
              <a:rPr lang="en-IN" dirty="0" smtClean="0"/>
              <a:t>Decision Trees</a:t>
            </a:r>
          </a:p>
          <a:p>
            <a:r>
              <a:rPr lang="en-IN" dirty="0" smtClean="0"/>
              <a:t>Random Forest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0010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4143380"/>
            <a:ext cx="8786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Here data collected consists of two categories. Malware and </a:t>
            </a:r>
            <a:r>
              <a:rPr lang="en-IN" dirty="0" err="1" smtClean="0"/>
              <a:t>Benignware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The feature format is array of numbers. This is important, which helps machine learning system make accurate predictions.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The extracted features are trained to recognise malware.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Test the approach includes some data not included in our training. They are used to see   how well our detection system works.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Gathering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ability to detect depends on the quality and quantity of data collected. They determine the accuracy.</a:t>
            </a:r>
          </a:p>
          <a:p>
            <a:r>
              <a:rPr lang="en-IN" dirty="0" smtClean="0"/>
              <a:t>The collected must mirror the malware we want to detect.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helps the ML detector to whether the file is good or bad.</a:t>
            </a:r>
          </a:p>
          <a:p>
            <a:r>
              <a:rPr lang="en-IN" dirty="0" smtClean="0"/>
              <a:t>Some of the features are</a:t>
            </a:r>
          </a:p>
          <a:p>
            <a:pPr lvl="1"/>
            <a:r>
              <a:rPr lang="en-IN" dirty="0" smtClean="0"/>
              <a:t>Was digital signature present</a:t>
            </a:r>
          </a:p>
          <a:p>
            <a:pPr lvl="1"/>
            <a:r>
              <a:rPr lang="en-IN" dirty="0" smtClean="0"/>
              <a:t>Presence of malformed headers</a:t>
            </a:r>
          </a:p>
          <a:p>
            <a:pPr lvl="1"/>
            <a:r>
              <a:rPr lang="en-IN" dirty="0" smtClean="0"/>
              <a:t>Presence of encrypted data</a:t>
            </a:r>
          </a:p>
          <a:p>
            <a:pPr lvl="1"/>
            <a:r>
              <a:rPr lang="en-IN" dirty="0" smtClean="0"/>
              <a:t>Whether the data was seen many times in workstation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669</Words>
  <Application>Microsoft Office PowerPoint</Application>
  <PresentationFormat>On-screen Show (4:3)</PresentationFormat>
  <Paragraphs>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        UNDERSTANDING MACHINE LEARNING BASED MALWARE DETECTORS</vt:lpstr>
      <vt:lpstr>What is Malware</vt:lpstr>
      <vt:lpstr>What is Benignware</vt:lpstr>
      <vt:lpstr>Why we need machine learning for malware protection when there are antivirus softwares? </vt:lpstr>
      <vt:lpstr>Basic Ideas behind ML</vt:lpstr>
      <vt:lpstr>Foundation approaches </vt:lpstr>
      <vt:lpstr>Methodology</vt:lpstr>
      <vt:lpstr>Gathering Data</vt:lpstr>
      <vt:lpstr>Feature Extraction</vt:lpstr>
      <vt:lpstr>How to select features</vt:lpstr>
      <vt:lpstr>Training</vt:lpstr>
      <vt:lpstr>Testing</vt:lpstr>
      <vt:lpstr>Geometric Ideas</vt:lpstr>
      <vt:lpstr>Slide 14</vt:lpstr>
      <vt:lpstr>Decision Boundary</vt:lpstr>
      <vt:lpstr>Decision Boundary</vt:lpstr>
      <vt:lpstr>Slide 17</vt:lpstr>
      <vt:lpstr>Overfitting and Underfitting</vt:lpstr>
      <vt:lpstr>Underfit</vt:lpstr>
      <vt:lpstr>Overfit</vt:lpstr>
      <vt:lpstr>Well Fit</vt:lpstr>
      <vt:lpstr>Logistic Regression</vt:lpstr>
      <vt:lpstr>KNN</vt:lpstr>
      <vt:lpstr>Slide 24</vt:lpstr>
      <vt:lpstr>Desicion Trees</vt:lpstr>
      <vt:lpstr>Slide 26</vt:lpstr>
      <vt:lpstr>How to choose root node</vt:lpstr>
      <vt:lpstr>Slide 28</vt:lpstr>
      <vt:lpstr>Random Forest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UNDERSTANDING MACHINE LEARNING BASED MALWARE DETECTORS</dc:title>
  <dc:creator>saiprasadgopi@outlook.com</dc:creator>
  <cp:lastModifiedBy>saiprasadgopi@outlook.com</cp:lastModifiedBy>
  <cp:revision>16</cp:revision>
  <dcterms:created xsi:type="dcterms:W3CDTF">2018-10-13T13:15:35Z</dcterms:created>
  <dcterms:modified xsi:type="dcterms:W3CDTF">2018-10-14T03:49:58Z</dcterms:modified>
</cp:coreProperties>
</file>